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60" r:id="rId3"/>
    <p:sldId id="257" r:id="rId4"/>
    <p:sldId id="258" r:id="rId5"/>
    <p:sldId id="259" r:id="rId6"/>
    <p:sldId id="261" r:id="rId7"/>
    <p:sldId id="262" r:id="rId8"/>
    <p:sldId id="263" r:id="rId9"/>
    <p:sldId id="264" r:id="rId10"/>
    <p:sldId id="265" r:id="rId11"/>
    <p:sldId id="272" r:id="rId12"/>
    <p:sldId id="266" r:id="rId13"/>
    <p:sldId id="267" r:id="rId14"/>
    <p:sldId id="268"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14"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BA021C-8F98-47D7-8F36-1C99B7168B76}" type="datetimeFigureOut">
              <a:rPr lang="en-NZ" smtClean="0"/>
              <a:t>6/09/2011</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0C9AB5-5FD9-4B12-8302-5051D4CED2EC}" type="slidenum">
              <a:rPr lang="en-NZ" smtClean="0"/>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070C9AB5-5FD9-4B12-8302-5051D4CED2EC}" type="slidenum">
              <a:rPr lang="en-NZ" smtClean="0"/>
              <a:t>1</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B1CC60D-83AF-49B9-AF8B-1FDB4DC5B9CD}" type="datetimeFigureOut">
              <a:rPr lang="en-NZ" smtClean="0"/>
              <a:pPr/>
              <a:t>6/09/2011</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685F47FE-9234-4034-99E1-4EF2ED66D407}"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transition>
    <p:wheel spokes="2"/>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B1CC60D-83AF-49B9-AF8B-1FDB4DC5B9CD}" type="datetimeFigureOut">
              <a:rPr lang="en-NZ" smtClean="0"/>
              <a:pPr/>
              <a:t>6/09/2011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85F47FE-9234-4034-99E1-4EF2ED66D407}" type="slidenum">
              <a:rPr lang="en-NZ" smtClean="0"/>
              <a:pPr/>
              <a:t>‹#›</a:t>
            </a:fld>
            <a:endParaRPr lang="en-NZ"/>
          </a:p>
        </p:txBody>
      </p:sp>
    </p:spTree>
  </p:cSld>
  <p:clrMapOvr>
    <a:masterClrMapping/>
  </p:clrMapOvr>
  <p:transition>
    <p:wheel spokes="2"/>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B1CC60D-83AF-49B9-AF8B-1FDB4DC5B9CD}" type="datetimeFigureOut">
              <a:rPr lang="en-NZ" smtClean="0"/>
              <a:pPr/>
              <a:t>6/09/2011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85F47FE-9234-4034-99E1-4EF2ED66D407}" type="slidenum">
              <a:rPr lang="en-NZ" smtClean="0"/>
              <a:pPr/>
              <a:t>‹#›</a:t>
            </a:fld>
            <a:endParaRPr lang="en-NZ"/>
          </a:p>
        </p:txBody>
      </p:sp>
    </p:spTree>
  </p:cSld>
  <p:clrMapOvr>
    <a:masterClrMapping/>
  </p:clrMapOvr>
  <p:transition>
    <p:wheel spokes="2"/>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B1CC60D-83AF-49B9-AF8B-1FDB4DC5B9CD}" type="datetimeFigureOut">
              <a:rPr lang="en-NZ" smtClean="0"/>
              <a:pPr/>
              <a:t>6/09/2011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85F47FE-9234-4034-99E1-4EF2ED66D407}" type="slidenum">
              <a:rPr lang="en-NZ" smtClean="0"/>
              <a:pPr/>
              <a:t>‹#›</a:t>
            </a:fld>
            <a:endParaRPr lang="en-NZ"/>
          </a:p>
        </p:txBody>
      </p:sp>
    </p:spTree>
  </p:cSld>
  <p:clrMapOvr>
    <a:masterClrMapping/>
  </p:clrMapOvr>
  <p:transition>
    <p:wheel spokes="2"/>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B1CC60D-83AF-49B9-AF8B-1FDB4DC5B9CD}" type="datetimeFigureOut">
              <a:rPr lang="en-NZ" smtClean="0"/>
              <a:pPr/>
              <a:t>6/09/2011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85F47FE-9234-4034-99E1-4EF2ED66D407}"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transition>
    <p:wheel spokes="2"/>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B1CC60D-83AF-49B9-AF8B-1FDB4DC5B9CD}" type="datetimeFigureOut">
              <a:rPr lang="en-NZ" smtClean="0"/>
              <a:pPr/>
              <a:t>6/09/2011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85F47FE-9234-4034-99E1-4EF2ED66D407}" type="slidenum">
              <a:rPr lang="en-NZ" smtClean="0"/>
              <a:pPr/>
              <a:t>‹#›</a:t>
            </a:fld>
            <a:endParaRPr lang="en-NZ"/>
          </a:p>
        </p:txBody>
      </p:sp>
    </p:spTree>
  </p:cSld>
  <p:clrMapOvr>
    <a:masterClrMapping/>
  </p:clrMapOvr>
  <p:transition>
    <p:wheel spokes="2"/>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B1CC60D-83AF-49B9-AF8B-1FDB4DC5B9CD}" type="datetimeFigureOut">
              <a:rPr lang="en-NZ" smtClean="0"/>
              <a:pPr/>
              <a:t>6/09/2011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685F47FE-9234-4034-99E1-4EF2ED66D407}" type="slidenum">
              <a:rPr lang="en-NZ" smtClean="0"/>
              <a:pPr/>
              <a:t>‹#›</a:t>
            </a:fld>
            <a:endParaRPr lang="en-NZ"/>
          </a:p>
        </p:txBody>
      </p:sp>
    </p:spTree>
  </p:cSld>
  <p:clrMapOvr>
    <a:masterClrMapping/>
  </p:clrMapOvr>
  <p:transition>
    <p:wheel spokes="2"/>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B1CC60D-83AF-49B9-AF8B-1FDB4DC5B9CD}" type="datetimeFigureOut">
              <a:rPr lang="en-NZ" smtClean="0"/>
              <a:pPr/>
              <a:t>6/09/2011</a:t>
            </a:fld>
            <a:endParaRPr lang="en-NZ"/>
          </a:p>
        </p:txBody>
      </p:sp>
      <p:sp>
        <p:nvSpPr>
          <p:cNvPr id="8" name="Slide Number Placeholder 7"/>
          <p:cNvSpPr>
            <a:spLocks noGrp="1"/>
          </p:cNvSpPr>
          <p:nvPr>
            <p:ph type="sldNum" sz="quarter" idx="11"/>
          </p:nvPr>
        </p:nvSpPr>
        <p:spPr/>
        <p:txBody>
          <a:bodyPr/>
          <a:lstStyle/>
          <a:p>
            <a:fld id="{685F47FE-9234-4034-99E1-4EF2ED66D407}" type="slidenum">
              <a:rPr lang="en-NZ" smtClean="0"/>
              <a:pPr/>
              <a:t>‹#›</a:t>
            </a:fld>
            <a:endParaRPr lang="en-NZ"/>
          </a:p>
        </p:txBody>
      </p:sp>
      <p:sp>
        <p:nvSpPr>
          <p:cNvPr id="9" name="Footer Placeholder 8"/>
          <p:cNvSpPr>
            <a:spLocks noGrp="1"/>
          </p:cNvSpPr>
          <p:nvPr>
            <p:ph type="ftr" sz="quarter" idx="12"/>
          </p:nvPr>
        </p:nvSpPr>
        <p:spPr/>
        <p:txBody>
          <a:bodyPr/>
          <a:lstStyle/>
          <a:p>
            <a:endParaRPr lang="en-NZ"/>
          </a:p>
        </p:txBody>
      </p:sp>
    </p:spTree>
  </p:cSld>
  <p:clrMapOvr>
    <a:masterClrMapping/>
  </p:clrMapOvr>
  <p:transition>
    <p:wheel spokes="2"/>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1CC60D-83AF-49B9-AF8B-1FDB4DC5B9CD}" type="datetimeFigureOut">
              <a:rPr lang="en-NZ" smtClean="0"/>
              <a:pPr/>
              <a:t>6/09/2011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685F47FE-9234-4034-99E1-4EF2ED66D407}" type="slidenum">
              <a:rPr lang="en-NZ" smtClean="0"/>
              <a:pPr/>
              <a:t>‹#›</a:t>
            </a:fld>
            <a:endParaRPr lang="en-NZ"/>
          </a:p>
        </p:txBody>
      </p:sp>
    </p:spTree>
  </p:cSld>
  <p:clrMapOvr>
    <a:masterClrMapping/>
  </p:clrMapOvr>
  <p:transition>
    <p:wheel spokes="2"/>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B1CC60D-83AF-49B9-AF8B-1FDB4DC5B9CD}" type="datetimeFigureOut">
              <a:rPr lang="en-NZ" smtClean="0"/>
              <a:pPr/>
              <a:t>6/09/2011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156448" y="6422064"/>
            <a:ext cx="762000" cy="365125"/>
          </a:xfrm>
        </p:spPr>
        <p:txBody>
          <a:bodyPr/>
          <a:lstStyle/>
          <a:p>
            <a:fld id="{685F47FE-9234-4034-99E1-4EF2ED66D407}" type="slidenum">
              <a:rPr lang="en-NZ" smtClean="0"/>
              <a:pPr/>
              <a:t>‹#›</a:t>
            </a:fld>
            <a:endParaRPr lang="en-NZ"/>
          </a:p>
        </p:txBody>
      </p:sp>
    </p:spTree>
  </p:cSld>
  <p:clrMapOvr>
    <a:masterClrMapping/>
  </p:clrMapOvr>
  <p:transition>
    <p:wheel spokes="2"/>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DB1CC60D-83AF-49B9-AF8B-1FDB4DC5B9CD}" type="datetimeFigureOut">
              <a:rPr lang="en-NZ" smtClean="0"/>
              <a:pPr/>
              <a:t>6/09/2011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85F47FE-9234-4034-99E1-4EF2ED66D407}" type="slidenum">
              <a:rPr lang="en-NZ" smtClean="0"/>
              <a:pPr/>
              <a:t>‹#›</a:t>
            </a:fld>
            <a:endParaRPr lang="en-NZ"/>
          </a:p>
        </p:txBody>
      </p:sp>
    </p:spTree>
  </p:cSld>
  <p:clrMapOvr>
    <a:masterClrMapping/>
  </p:clrMapOvr>
  <p:transition>
    <p:wheel spokes="2"/>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B1CC60D-83AF-49B9-AF8B-1FDB4DC5B9CD}" type="datetimeFigureOut">
              <a:rPr lang="en-NZ" smtClean="0"/>
              <a:pPr/>
              <a:t>6/09/2011</a:t>
            </a:fld>
            <a:endParaRPr lang="en-NZ"/>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NZ"/>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85F47FE-9234-4034-99E1-4EF2ED66D407}" type="slidenum">
              <a:rPr lang="en-NZ" smtClean="0"/>
              <a:pPr/>
              <a:t>‹#›</a:t>
            </a:fld>
            <a:endParaRPr lang="en-NZ"/>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heel spokes="2"/>
  </p:transitio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gif"/><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l="-25000" r="-25000"/>
          </a:stretch>
        </a:blip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endParaRPr lang="en-NZ"/>
          </a:p>
        </p:txBody>
      </p:sp>
      <p:sp>
        <p:nvSpPr>
          <p:cNvPr id="3" name="Subtitle 2"/>
          <p:cNvSpPr>
            <a:spLocks noGrp="1"/>
          </p:cNvSpPr>
          <p:nvPr>
            <p:ph type="subTitle" idx="1"/>
          </p:nvPr>
        </p:nvSpPr>
        <p:spPr/>
        <p:txBody>
          <a:bodyPr/>
          <a:lstStyle/>
          <a:p>
            <a:r>
              <a:rPr lang="en-NZ" smtClean="0"/>
              <a:t/>
            </a:r>
            <a:br>
              <a:rPr lang="en-NZ" smtClean="0"/>
            </a:br>
            <a:r>
              <a:rPr lang="en-NZ" smtClean="0"/>
              <a:t>YEAR 10 FILM CAT</a:t>
            </a:r>
            <a:br>
              <a:rPr lang="en-NZ" smtClean="0"/>
            </a:br>
            <a:r>
              <a:rPr lang="en-NZ" smtClean="0"/>
              <a:t>ANSWERS</a:t>
            </a:r>
            <a:endParaRPr lang="en-NZ" dirty="0"/>
          </a:p>
        </p:txBody>
      </p:sp>
      <p:pic>
        <p:nvPicPr>
          <p:cNvPr id="6" name="Picture 2" descr="man with video camera running animated gif"/>
          <p:cNvPicPr>
            <a:picLocks noChangeAspect="1" noChangeArrowheads="1" noCrop="1"/>
          </p:cNvPicPr>
          <p:nvPr/>
        </p:nvPicPr>
        <p:blipFill>
          <a:blip r:embed="rId5" cstate="print"/>
          <a:srcRect/>
          <a:stretch>
            <a:fillRect/>
          </a:stretch>
        </p:blipFill>
        <p:spPr bwMode="auto">
          <a:xfrm>
            <a:off x="6939136" y="188640"/>
            <a:ext cx="2204864" cy="2204864"/>
          </a:xfrm>
          <a:prstGeom prst="rect">
            <a:avLst/>
          </a:prstGeom>
          <a:noFill/>
          <a:ln w="9525">
            <a:noFill/>
            <a:miter lim="800000"/>
            <a:headEnd/>
            <a:tailEnd/>
          </a:ln>
        </p:spPr>
      </p:pic>
    </p:spTree>
  </p:cSld>
  <p:clrMapOvr>
    <a:masterClrMapping/>
  </p:clrMapOvr>
  <p:transition>
    <p:wheel spokes="2"/>
    <p:sndAc>
      <p:stSnd>
        <p:snd r:embed="rId3" name="whoosh.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lvl="0"/>
            <a:r>
              <a:rPr lang="en-NZ" b="1" dirty="0" smtClean="0"/>
              <a:t>Mood</a:t>
            </a:r>
            <a:r>
              <a:rPr lang="en-NZ" dirty="0" smtClean="0"/>
              <a:t> = Panic, fear, danger, excitement, anxiety, anticipation, triumph</a:t>
            </a:r>
          </a:p>
          <a:p>
            <a:endParaRPr lang="en-NZ" b="1" dirty="0" smtClean="0"/>
          </a:p>
          <a:p>
            <a:r>
              <a:rPr lang="en-NZ" b="1" dirty="0" err="1" smtClean="0"/>
              <a:t>Diegetic</a:t>
            </a:r>
            <a:r>
              <a:rPr lang="en-NZ" b="1" dirty="0" smtClean="0"/>
              <a:t>  = </a:t>
            </a:r>
            <a:r>
              <a:rPr lang="en-NZ" dirty="0" smtClean="0"/>
              <a:t>horns, yelling, screaming, crashing, explosions, laser firing,</a:t>
            </a:r>
          </a:p>
          <a:p>
            <a:endParaRPr lang="en-NZ" b="1" dirty="0" smtClean="0"/>
          </a:p>
          <a:p>
            <a:r>
              <a:rPr lang="en-NZ" b="1" dirty="0" smtClean="0"/>
              <a:t>Non-</a:t>
            </a:r>
            <a:r>
              <a:rPr lang="en-NZ" b="1" dirty="0" err="1" smtClean="0"/>
              <a:t>diegetic</a:t>
            </a:r>
            <a:r>
              <a:rPr lang="en-NZ" dirty="0" smtClean="0"/>
              <a:t> = music as doughnut is held above the flames, low, rumbling. Music stops becomes quiet as CIA agent approaches the Pigeon with the doughnut. Short sharp dinging sounds, almost like a ticking clock. Music as the CIA agent leaps forward and Pigeon returns to briefcase becomes louder and lower, trumpet sounds. Music when donut is thrown into the air rises and becomes faster, louder.</a:t>
            </a:r>
            <a:endParaRPr lang="en-NZ" dirty="0"/>
          </a:p>
        </p:txBody>
      </p:sp>
      <p:sp>
        <p:nvSpPr>
          <p:cNvPr id="4" name="Title 1"/>
          <p:cNvSpPr>
            <a:spLocks noGrp="1"/>
          </p:cNvSpPr>
          <p:nvPr>
            <p:ph type="title"/>
          </p:nvPr>
        </p:nvSpPr>
        <p:spPr>
          <a:solidFill>
            <a:schemeClr val="accent2"/>
          </a:solidFill>
        </p:spPr>
        <p:txBody>
          <a:bodyPr/>
          <a:lstStyle/>
          <a:p>
            <a:r>
              <a:rPr lang="en-NZ" dirty="0" smtClean="0"/>
              <a:t>QUESTION 8:</a:t>
            </a:r>
            <a:endParaRPr lang="en-NZ" dirty="0"/>
          </a:p>
        </p:txBody>
      </p:sp>
      <p:pic>
        <p:nvPicPr>
          <p:cNvPr id="5" name="Picture 4" descr="vlcsnap-2011-08-24-17h50m08s250.png"/>
          <p:cNvPicPr/>
          <p:nvPr/>
        </p:nvPicPr>
        <p:blipFill>
          <a:blip r:embed="rId2" cstate="print"/>
          <a:srcRect t="34444" r="36719"/>
          <a:stretch>
            <a:fillRect/>
          </a:stretch>
        </p:blipFill>
        <p:spPr>
          <a:xfrm>
            <a:off x="6804248" y="188640"/>
            <a:ext cx="2162175" cy="1262380"/>
          </a:xfrm>
          <a:prstGeom prst="rect">
            <a:avLst/>
          </a:prstGeom>
          <a:ln w="19050">
            <a:solidFill>
              <a:schemeClr val="tx1"/>
            </a:solidFill>
          </a:ln>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507288" cy="5257800"/>
          </a:xfrm>
        </p:spPr>
        <p:txBody>
          <a:bodyPr>
            <a:normAutofit fontScale="70000" lnSpcReduction="20000"/>
          </a:bodyPr>
          <a:lstStyle/>
          <a:p>
            <a:r>
              <a:rPr lang="en-NZ" b="1" dirty="0" smtClean="0">
                <a:solidFill>
                  <a:schemeClr val="accent2"/>
                </a:solidFill>
              </a:rPr>
              <a:t>Achieved</a:t>
            </a:r>
            <a:r>
              <a:rPr lang="en-NZ" dirty="0" smtClean="0"/>
              <a:t> = </a:t>
            </a:r>
            <a:r>
              <a:rPr lang="en-NZ" i="1" dirty="0" smtClean="0"/>
              <a:t>The mood is one of panic, fear and confusion. You can hear the laser firing, honking of horns, people screaming, cars crashing and explosions. </a:t>
            </a:r>
            <a:endParaRPr lang="en-NZ" dirty="0" smtClean="0"/>
          </a:p>
          <a:p>
            <a:pPr>
              <a:buNone/>
            </a:pPr>
            <a:endParaRPr lang="en-NZ" dirty="0" smtClean="0"/>
          </a:p>
          <a:p>
            <a:r>
              <a:rPr lang="en-NZ" b="1" dirty="0" smtClean="0">
                <a:solidFill>
                  <a:schemeClr val="accent2"/>
                </a:solidFill>
              </a:rPr>
              <a:t>Merit</a:t>
            </a:r>
            <a:r>
              <a:rPr lang="en-NZ" dirty="0" smtClean="0"/>
              <a:t> =</a:t>
            </a:r>
            <a:r>
              <a:rPr lang="en-NZ" i="1" dirty="0" smtClean="0"/>
              <a:t>The mood is one of panic, fear and confusion. You can hear the laser firing, honking of horns, people screaming, cars crashing and explosions. These sounds combine to give an overall impression of the chaos caused by the pigeon.</a:t>
            </a:r>
            <a:endParaRPr lang="en-NZ" dirty="0" smtClean="0"/>
          </a:p>
          <a:p>
            <a:pPr>
              <a:buNone/>
            </a:pPr>
            <a:endParaRPr lang="en-NZ" dirty="0" smtClean="0"/>
          </a:p>
          <a:p>
            <a:r>
              <a:rPr lang="en-NZ" b="1" dirty="0" smtClean="0">
                <a:solidFill>
                  <a:schemeClr val="accent2"/>
                </a:solidFill>
              </a:rPr>
              <a:t>Excellence</a:t>
            </a:r>
            <a:r>
              <a:rPr lang="en-NZ" b="1" dirty="0" smtClean="0"/>
              <a:t> </a:t>
            </a:r>
            <a:r>
              <a:rPr lang="en-NZ" dirty="0" smtClean="0"/>
              <a:t>=</a:t>
            </a:r>
            <a:r>
              <a:rPr lang="en-NZ" i="1" dirty="0" smtClean="0"/>
              <a:t>The mood is one of panic, fear and confusion. You can hear the laser firing, honking of horns, people screaming, cars crashing and explosions. These sounds combine to give the impression of the chaos caused by the pigeon. An atmosphere of anticipation is created when the CIA agent uses the doughnut as bait to stop the pigeon’s rampage. The music suddenly becomes quiet and slow paced which creates tension as we are unsure if the agent will be successful.</a:t>
            </a:r>
            <a:endParaRPr lang="en-NZ" dirty="0"/>
          </a:p>
        </p:txBody>
      </p:sp>
      <p:sp>
        <p:nvSpPr>
          <p:cNvPr id="4" name="Title 1"/>
          <p:cNvSpPr>
            <a:spLocks noGrp="1"/>
          </p:cNvSpPr>
          <p:nvPr>
            <p:ph type="title"/>
          </p:nvPr>
        </p:nvSpPr>
        <p:spPr>
          <a:solidFill>
            <a:schemeClr val="accent2"/>
          </a:solidFill>
        </p:spPr>
        <p:txBody>
          <a:bodyPr/>
          <a:lstStyle/>
          <a:p>
            <a:r>
              <a:rPr lang="en-NZ" dirty="0" smtClean="0"/>
              <a:t>QUESTION 8:</a:t>
            </a:r>
            <a:endParaRPr lang="en-NZ" dirty="0"/>
          </a:p>
        </p:txBody>
      </p:sp>
      <p:pic>
        <p:nvPicPr>
          <p:cNvPr id="5" name="Picture 4" descr="vlcsnap-2011-08-24-17h50m08s250.png"/>
          <p:cNvPicPr/>
          <p:nvPr/>
        </p:nvPicPr>
        <p:blipFill>
          <a:blip r:embed="rId2" cstate="print"/>
          <a:srcRect t="34444" r="36719"/>
          <a:stretch>
            <a:fillRect/>
          </a:stretch>
        </p:blipFill>
        <p:spPr>
          <a:xfrm>
            <a:off x="6804248" y="188640"/>
            <a:ext cx="2162175" cy="1262380"/>
          </a:xfrm>
          <a:prstGeom prst="rect">
            <a:avLst/>
          </a:prstGeom>
          <a:ln w="19050">
            <a:solidFill>
              <a:schemeClr val="tx1"/>
            </a:solidFill>
          </a:ln>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chemeClr val="accent2"/>
          </a:solidFill>
        </p:spPr>
        <p:txBody>
          <a:bodyPr/>
          <a:lstStyle/>
          <a:p>
            <a:r>
              <a:rPr lang="en-NZ" dirty="0" smtClean="0"/>
              <a:t>QUESTION 9:</a:t>
            </a:r>
            <a:endParaRPr lang="en-NZ" dirty="0"/>
          </a:p>
        </p:txBody>
      </p:sp>
      <p:sp>
        <p:nvSpPr>
          <p:cNvPr id="5" name="Content Placeholder 4"/>
          <p:cNvSpPr>
            <a:spLocks noGrp="1"/>
          </p:cNvSpPr>
          <p:nvPr>
            <p:ph sz="half" idx="1"/>
          </p:nvPr>
        </p:nvSpPr>
        <p:spPr/>
        <p:txBody>
          <a:bodyPr/>
          <a:lstStyle/>
          <a:p>
            <a:pPr lvl="0"/>
            <a:r>
              <a:rPr lang="en-NZ" dirty="0" smtClean="0"/>
              <a:t>Close-up = </a:t>
            </a:r>
            <a:r>
              <a:rPr lang="en-NZ" b="1" dirty="0" smtClean="0"/>
              <a:t>Achieved </a:t>
            </a:r>
            <a:r>
              <a:rPr lang="en-NZ" dirty="0" smtClean="0"/>
              <a:t>                                                                                                 </a:t>
            </a:r>
          </a:p>
          <a:p>
            <a:pPr lvl="0"/>
            <a:r>
              <a:rPr lang="en-NZ" dirty="0" smtClean="0"/>
              <a:t>Effect = </a:t>
            </a:r>
            <a:r>
              <a:rPr lang="en-NZ" b="1" dirty="0" smtClean="0"/>
              <a:t>Merit</a:t>
            </a:r>
            <a:r>
              <a:rPr lang="en-NZ" dirty="0" smtClean="0"/>
              <a:t>  </a:t>
            </a:r>
          </a:p>
          <a:p>
            <a:pPr lvl="0"/>
            <a:endParaRPr lang="en-NZ" dirty="0" smtClean="0"/>
          </a:p>
          <a:p>
            <a:pPr lvl="0"/>
            <a:r>
              <a:rPr lang="en-NZ" dirty="0" smtClean="0"/>
              <a:t>The close-up helps show that the donut has landed on the fire button and launched the nuclear missile.</a:t>
            </a:r>
          </a:p>
          <a:p>
            <a:endParaRPr lang="en-NZ" dirty="0"/>
          </a:p>
        </p:txBody>
      </p:sp>
      <p:pic>
        <p:nvPicPr>
          <p:cNvPr id="8" name="Content Placeholder 7" descr="vlcsnap-2011-08-24-17h51m25s247.png"/>
          <p:cNvPicPr>
            <a:picLocks noGrp="1"/>
          </p:cNvPicPr>
          <p:nvPr>
            <p:ph sz="half" idx="2"/>
          </p:nvPr>
        </p:nvPicPr>
        <p:blipFill>
          <a:blip r:embed="rId2" cstate="print"/>
          <a:stretch>
            <a:fillRect/>
          </a:stretch>
        </p:blipFill>
        <p:spPr>
          <a:xfrm>
            <a:off x="4067945" y="2708920"/>
            <a:ext cx="3816424" cy="2952327"/>
          </a:xfrm>
          <a:prstGeom prst="rect">
            <a:avLst/>
          </a:prstGeom>
          <a:ln w="19050">
            <a:solidFill>
              <a:schemeClr val="tx1"/>
            </a:solidFill>
          </a:ln>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chemeClr val="accent2"/>
          </a:solidFill>
        </p:spPr>
        <p:txBody>
          <a:bodyPr/>
          <a:lstStyle/>
          <a:p>
            <a:r>
              <a:rPr lang="en-NZ" dirty="0" smtClean="0"/>
              <a:t>QUESTION 10:</a:t>
            </a:r>
            <a:endParaRPr lang="en-NZ" dirty="0"/>
          </a:p>
        </p:txBody>
      </p:sp>
      <p:sp>
        <p:nvSpPr>
          <p:cNvPr id="5" name="Content Placeholder 4"/>
          <p:cNvSpPr>
            <a:spLocks noGrp="1"/>
          </p:cNvSpPr>
          <p:nvPr>
            <p:ph sz="half" idx="1"/>
          </p:nvPr>
        </p:nvSpPr>
        <p:spPr/>
        <p:txBody>
          <a:bodyPr>
            <a:normAutofit fontScale="92500" lnSpcReduction="20000"/>
          </a:bodyPr>
          <a:lstStyle/>
          <a:p>
            <a:pPr lvl="0"/>
            <a:r>
              <a:rPr lang="en-NZ" dirty="0" smtClean="0"/>
              <a:t>Over the shoulder shot = </a:t>
            </a:r>
            <a:r>
              <a:rPr lang="en-NZ" b="1" dirty="0" smtClean="0"/>
              <a:t>Achieved</a:t>
            </a:r>
            <a:r>
              <a:rPr lang="en-NZ" dirty="0" smtClean="0"/>
              <a:t>                                                                          </a:t>
            </a:r>
          </a:p>
          <a:p>
            <a:pPr lvl="0"/>
            <a:endParaRPr lang="en-NZ" dirty="0" smtClean="0"/>
          </a:p>
          <a:p>
            <a:pPr lvl="0"/>
            <a:r>
              <a:rPr lang="en-NZ" dirty="0" smtClean="0"/>
              <a:t>Effect = </a:t>
            </a:r>
            <a:r>
              <a:rPr lang="en-NZ" b="1" dirty="0" smtClean="0"/>
              <a:t>Merit</a:t>
            </a:r>
            <a:endParaRPr lang="en-NZ" dirty="0" smtClean="0"/>
          </a:p>
          <a:p>
            <a:pPr lvl="0"/>
            <a:endParaRPr lang="en-NZ" dirty="0" smtClean="0"/>
          </a:p>
          <a:p>
            <a:pPr lvl="0"/>
            <a:r>
              <a:rPr lang="en-NZ" dirty="0" smtClean="0"/>
              <a:t>The audience can see what the CIA agent is looking at. In this case he is staring at the missile launching itself from inside the Washington monument. </a:t>
            </a:r>
          </a:p>
          <a:p>
            <a:endParaRPr lang="en-NZ" dirty="0"/>
          </a:p>
        </p:txBody>
      </p:sp>
      <p:pic>
        <p:nvPicPr>
          <p:cNvPr id="7" name="Content Placeholder 6" descr="vlcsnap-2011-08-19-14h58m21s78.png"/>
          <p:cNvPicPr>
            <a:picLocks noGrp="1"/>
          </p:cNvPicPr>
          <p:nvPr>
            <p:ph sz="half" idx="2"/>
          </p:nvPr>
        </p:nvPicPr>
        <p:blipFill>
          <a:blip r:embed="rId2" cstate="print"/>
          <a:stretch>
            <a:fillRect/>
          </a:stretch>
        </p:blipFill>
        <p:spPr>
          <a:xfrm>
            <a:off x="4211961" y="2708920"/>
            <a:ext cx="3672408" cy="2448271"/>
          </a:xfrm>
          <a:prstGeom prst="rect">
            <a:avLst/>
          </a:prstGeom>
          <a:ln w="19050">
            <a:solidFill>
              <a:schemeClr val="tx1"/>
            </a:solidFill>
          </a:ln>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Effect transition="in" filter="wipe(down)">
                                      <p:cBhvr>
                                        <p:cTn id="25" dur="580">
                                          <p:stCondLst>
                                            <p:cond delay="0"/>
                                          </p:stCondLst>
                                        </p:cTn>
                                        <p:tgtEl>
                                          <p:spTgt spid="5">
                                            <p:txEl>
                                              <p:pRg st="2" end="2"/>
                                            </p:txEl>
                                          </p:spTgt>
                                        </p:tgtEl>
                                      </p:cBhvr>
                                    </p:animEffect>
                                    <p:anim calcmode="lin" valueType="num">
                                      <p:cBhvr>
                                        <p:cTn id="26" dur="1822" tmFilter="0,0; 0.14,0.36; 0.43,0.73; 0.71,0.91; 1.0,1.0">
                                          <p:stCondLst>
                                            <p:cond delay="0"/>
                                          </p:stCondLst>
                                        </p:cTn>
                                        <p:tgtEl>
                                          <p:spTgt spid="5">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xEl>
                                              <p:pRg st="2" end="2"/>
                                            </p:txEl>
                                          </p:spTgt>
                                        </p:tgtEl>
                                      </p:cBhvr>
                                      <p:to x="100000" y="60000"/>
                                    </p:animScale>
                                    <p:animScale>
                                      <p:cBhvr>
                                        <p:cTn id="32" dur="166" decel="50000">
                                          <p:stCondLst>
                                            <p:cond delay="676"/>
                                          </p:stCondLst>
                                        </p:cTn>
                                        <p:tgtEl>
                                          <p:spTgt spid="5">
                                            <p:txEl>
                                              <p:pRg st="2" end="2"/>
                                            </p:txEl>
                                          </p:spTgt>
                                        </p:tgtEl>
                                      </p:cBhvr>
                                      <p:to x="100000" y="100000"/>
                                    </p:animScale>
                                    <p:animScale>
                                      <p:cBhvr>
                                        <p:cTn id="33" dur="26">
                                          <p:stCondLst>
                                            <p:cond delay="1312"/>
                                          </p:stCondLst>
                                        </p:cTn>
                                        <p:tgtEl>
                                          <p:spTgt spid="5">
                                            <p:txEl>
                                              <p:pRg st="2" end="2"/>
                                            </p:txEl>
                                          </p:spTgt>
                                        </p:tgtEl>
                                      </p:cBhvr>
                                      <p:to x="100000" y="80000"/>
                                    </p:animScale>
                                    <p:animScale>
                                      <p:cBhvr>
                                        <p:cTn id="34" dur="166" decel="50000">
                                          <p:stCondLst>
                                            <p:cond delay="1338"/>
                                          </p:stCondLst>
                                        </p:cTn>
                                        <p:tgtEl>
                                          <p:spTgt spid="5">
                                            <p:txEl>
                                              <p:pRg st="2" end="2"/>
                                            </p:txEl>
                                          </p:spTgt>
                                        </p:tgtEl>
                                      </p:cBhvr>
                                      <p:to x="100000" y="100000"/>
                                    </p:animScale>
                                    <p:animScale>
                                      <p:cBhvr>
                                        <p:cTn id="35" dur="26">
                                          <p:stCondLst>
                                            <p:cond delay="1642"/>
                                          </p:stCondLst>
                                        </p:cTn>
                                        <p:tgtEl>
                                          <p:spTgt spid="5">
                                            <p:txEl>
                                              <p:pRg st="2" end="2"/>
                                            </p:txEl>
                                          </p:spTgt>
                                        </p:tgtEl>
                                      </p:cBhvr>
                                      <p:to x="100000" y="90000"/>
                                    </p:animScale>
                                    <p:animScale>
                                      <p:cBhvr>
                                        <p:cTn id="36" dur="166" decel="50000">
                                          <p:stCondLst>
                                            <p:cond delay="1668"/>
                                          </p:stCondLst>
                                        </p:cTn>
                                        <p:tgtEl>
                                          <p:spTgt spid="5">
                                            <p:txEl>
                                              <p:pRg st="2" end="2"/>
                                            </p:txEl>
                                          </p:spTgt>
                                        </p:tgtEl>
                                      </p:cBhvr>
                                      <p:to x="100000" y="100000"/>
                                    </p:animScale>
                                    <p:animScale>
                                      <p:cBhvr>
                                        <p:cTn id="37" dur="26">
                                          <p:stCondLst>
                                            <p:cond delay="1808"/>
                                          </p:stCondLst>
                                        </p:cTn>
                                        <p:tgtEl>
                                          <p:spTgt spid="5">
                                            <p:txEl>
                                              <p:pRg st="2" end="2"/>
                                            </p:txEl>
                                          </p:spTgt>
                                        </p:tgtEl>
                                      </p:cBhvr>
                                      <p:to x="100000" y="95000"/>
                                    </p:animScale>
                                    <p:animScale>
                                      <p:cBhvr>
                                        <p:cTn id="38" dur="166" decel="50000">
                                          <p:stCondLst>
                                            <p:cond delay="1834"/>
                                          </p:stCondLst>
                                        </p:cTn>
                                        <p:tgtEl>
                                          <p:spTgt spid="5">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5">
                                            <p:txEl>
                                              <p:pRg st="4" end="4"/>
                                            </p:txEl>
                                          </p:spTgt>
                                        </p:tgtEl>
                                        <p:attrNameLst>
                                          <p:attrName>style.visibility</p:attrName>
                                        </p:attrNameLst>
                                      </p:cBhvr>
                                      <p:to>
                                        <p:strVal val="visible"/>
                                      </p:to>
                                    </p:set>
                                    <p:animEffect transition="in" filter="wipe(down)">
                                      <p:cBhvr>
                                        <p:cTn id="43" dur="580">
                                          <p:stCondLst>
                                            <p:cond delay="0"/>
                                          </p:stCondLst>
                                        </p:cTn>
                                        <p:tgtEl>
                                          <p:spTgt spid="5">
                                            <p:txEl>
                                              <p:pRg st="4" end="4"/>
                                            </p:txEl>
                                          </p:spTgt>
                                        </p:tgtEl>
                                      </p:cBhvr>
                                    </p:animEffect>
                                    <p:anim calcmode="lin" valueType="num">
                                      <p:cBhvr>
                                        <p:cTn id="44" dur="1822" tmFilter="0,0; 0.14,0.36; 0.43,0.73; 0.71,0.91; 1.0,1.0">
                                          <p:stCondLst>
                                            <p:cond delay="0"/>
                                          </p:stCondLst>
                                        </p:cTn>
                                        <p:tgtEl>
                                          <p:spTgt spid="5">
                                            <p:txEl>
                                              <p:pRg st="4" end="4"/>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5">
                                            <p:txEl>
                                              <p:pRg st="4" end="4"/>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5">
                                            <p:txEl>
                                              <p:pRg st="4" end="4"/>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5">
                                            <p:txEl>
                                              <p:pRg st="4" end="4"/>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5">
                                            <p:txEl>
                                              <p:pRg st="4" end="4"/>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5">
                                            <p:txEl>
                                              <p:pRg st="4" end="4"/>
                                            </p:txEl>
                                          </p:spTgt>
                                        </p:tgtEl>
                                      </p:cBhvr>
                                      <p:to x="100000" y="60000"/>
                                    </p:animScale>
                                    <p:animScale>
                                      <p:cBhvr>
                                        <p:cTn id="50" dur="166" decel="50000">
                                          <p:stCondLst>
                                            <p:cond delay="676"/>
                                          </p:stCondLst>
                                        </p:cTn>
                                        <p:tgtEl>
                                          <p:spTgt spid="5">
                                            <p:txEl>
                                              <p:pRg st="4" end="4"/>
                                            </p:txEl>
                                          </p:spTgt>
                                        </p:tgtEl>
                                      </p:cBhvr>
                                      <p:to x="100000" y="100000"/>
                                    </p:animScale>
                                    <p:animScale>
                                      <p:cBhvr>
                                        <p:cTn id="51" dur="26">
                                          <p:stCondLst>
                                            <p:cond delay="1312"/>
                                          </p:stCondLst>
                                        </p:cTn>
                                        <p:tgtEl>
                                          <p:spTgt spid="5">
                                            <p:txEl>
                                              <p:pRg st="4" end="4"/>
                                            </p:txEl>
                                          </p:spTgt>
                                        </p:tgtEl>
                                      </p:cBhvr>
                                      <p:to x="100000" y="80000"/>
                                    </p:animScale>
                                    <p:animScale>
                                      <p:cBhvr>
                                        <p:cTn id="52" dur="166" decel="50000">
                                          <p:stCondLst>
                                            <p:cond delay="1338"/>
                                          </p:stCondLst>
                                        </p:cTn>
                                        <p:tgtEl>
                                          <p:spTgt spid="5">
                                            <p:txEl>
                                              <p:pRg st="4" end="4"/>
                                            </p:txEl>
                                          </p:spTgt>
                                        </p:tgtEl>
                                      </p:cBhvr>
                                      <p:to x="100000" y="100000"/>
                                    </p:animScale>
                                    <p:animScale>
                                      <p:cBhvr>
                                        <p:cTn id="53" dur="26">
                                          <p:stCondLst>
                                            <p:cond delay="1642"/>
                                          </p:stCondLst>
                                        </p:cTn>
                                        <p:tgtEl>
                                          <p:spTgt spid="5">
                                            <p:txEl>
                                              <p:pRg st="4" end="4"/>
                                            </p:txEl>
                                          </p:spTgt>
                                        </p:tgtEl>
                                      </p:cBhvr>
                                      <p:to x="100000" y="90000"/>
                                    </p:animScale>
                                    <p:animScale>
                                      <p:cBhvr>
                                        <p:cTn id="54" dur="166" decel="50000">
                                          <p:stCondLst>
                                            <p:cond delay="1668"/>
                                          </p:stCondLst>
                                        </p:cTn>
                                        <p:tgtEl>
                                          <p:spTgt spid="5">
                                            <p:txEl>
                                              <p:pRg st="4" end="4"/>
                                            </p:txEl>
                                          </p:spTgt>
                                        </p:tgtEl>
                                      </p:cBhvr>
                                      <p:to x="100000" y="100000"/>
                                    </p:animScale>
                                    <p:animScale>
                                      <p:cBhvr>
                                        <p:cTn id="55" dur="26">
                                          <p:stCondLst>
                                            <p:cond delay="1808"/>
                                          </p:stCondLst>
                                        </p:cTn>
                                        <p:tgtEl>
                                          <p:spTgt spid="5">
                                            <p:txEl>
                                              <p:pRg st="4" end="4"/>
                                            </p:txEl>
                                          </p:spTgt>
                                        </p:tgtEl>
                                      </p:cBhvr>
                                      <p:to x="100000" y="95000"/>
                                    </p:animScale>
                                    <p:animScale>
                                      <p:cBhvr>
                                        <p:cTn id="56" dur="166" decel="50000">
                                          <p:stCondLst>
                                            <p:cond delay="1834"/>
                                          </p:stCondLst>
                                        </p:cTn>
                                        <p:tgtEl>
                                          <p:spTgt spid="5">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chemeClr val="accent2"/>
          </a:solidFill>
        </p:spPr>
        <p:txBody>
          <a:bodyPr/>
          <a:lstStyle/>
          <a:p>
            <a:r>
              <a:rPr lang="en-NZ" dirty="0" smtClean="0"/>
              <a:t>QUESTION 11:</a:t>
            </a:r>
            <a:endParaRPr lang="en-NZ" dirty="0"/>
          </a:p>
        </p:txBody>
      </p:sp>
      <p:sp>
        <p:nvSpPr>
          <p:cNvPr id="5" name="Content Placeholder 4"/>
          <p:cNvSpPr>
            <a:spLocks noGrp="1"/>
          </p:cNvSpPr>
          <p:nvPr>
            <p:ph sz="half" idx="1"/>
          </p:nvPr>
        </p:nvSpPr>
        <p:spPr/>
        <p:txBody>
          <a:bodyPr>
            <a:normAutofit fontScale="85000" lnSpcReduction="20000"/>
          </a:bodyPr>
          <a:lstStyle/>
          <a:p>
            <a:pPr lvl="0"/>
            <a:r>
              <a:rPr lang="en-NZ" dirty="0" smtClean="0"/>
              <a:t>Shallow Focus = </a:t>
            </a:r>
            <a:r>
              <a:rPr lang="en-NZ" b="1" dirty="0" smtClean="0"/>
              <a:t>Achieved </a:t>
            </a:r>
            <a:r>
              <a:rPr lang="en-NZ" dirty="0" smtClean="0"/>
              <a:t>                                                                                          </a:t>
            </a:r>
          </a:p>
          <a:p>
            <a:pPr lvl="0"/>
            <a:endParaRPr lang="en-NZ" dirty="0" smtClean="0"/>
          </a:p>
          <a:p>
            <a:pPr lvl="0"/>
            <a:r>
              <a:rPr lang="en-NZ" dirty="0" smtClean="0"/>
              <a:t>Effect = </a:t>
            </a:r>
            <a:r>
              <a:rPr lang="en-NZ" b="1" dirty="0" smtClean="0"/>
              <a:t>Merit</a:t>
            </a:r>
            <a:endParaRPr lang="en-NZ" dirty="0" smtClean="0"/>
          </a:p>
          <a:p>
            <a:pPr lvl="0"/>
            <a:endParaRPr lang="en-NZ" dirty="0" smtClean="0"/>
          </a:p>
          <a:p>
            <a:pPr lvl="0"/>
            <a:r>
              <a:rPr lang="en-NZ" dirty="0" smtClean="0"/>
              <a:t>The background it blurred out to focus your eye on a detail in the foreground. In this case it is the pigeon which has just landed itself on the briefcase and the CIA agent aiming the rocket towards it. </a:t>
            </a:r>
          </a:p>
          <a:p>
            <a:endParaRPr lang="en-NZ" dirty="0"/>
          </a:p>
        </p:txBody>
      </p:sp>
      <p:pic>
        <p:nvPicPr>
          <p:cNvPr id="7" name="Content Placeholder 6" descr="vlcsnap-2011-08-24-22h40m41s153.png"/>
          <p:cNvPicPr>
            <a:picLocks noGrp="1"/>
          </p:cNvPicPr>
          <p:nvPr>
            <p:ph sz="half" idx="2"/>
          </p:nvPr>
        </p:nvPicPr>
        <p:blipFill>
          <a:blip r:embed="rId2" cstate="print"/>
          <a:stretch>
            <a:fillRect/>
          </a:stretch>
        </p:blipFill>
        <p:spPr>
          <a:xfrm>
            <a:off x="4283968" y="2420888"/>
            <a:ext cx="3600400" cy="3024335"/>
          </a:xfrm>
          <a:prstGeom prst="rect">
            <a:avLst/>
          </a:prstGeom>
          <a:ln w="19050">
            <a:solidFill>
              <a:schemeClr val="tx1"/>
            </a:solidFill>
          </a:ln>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2000" fill="hold"/>
                                        <p:tgtEl>
                                          <p:spTgt spid="5">
                                            <p:txEl>
                                              <p:pRg st="0" end="0"/>
                                            </p:txEl>
                                          </p:spTgt>
                                        </p:tgtEl>
                                        <p:attrNameLst>
                                          <p:attrName>ppt_w</p:attrName>
                                        </p:attrNameLst>
                                      </p:cBhvr>
                                      <p:tavLst>
                                        <p:tav tm="0">
                                          <p:val>
                                            <p:strVal val="#ppt_w*0.05"/>
                                          </p:val>
                                        </p:tav>
                                        <p:tav tm="100000">
                                          <p:val>
                                            <p:strVal val="#ppt_w"/>
                                          </p:val>
                                        </p:tav>
                                      </p:tavLst>
                                    </p:anim>
                                    <p:anim calcmode="lin" valueType="num">
                                      <p:cBhvr>
                                        <p:cTn id="8" dur="2000" fill="hold"/>
                                        <p:tgtEl>
                                          <p:spTgt spid="5">
                                            <p:txEl>
                                              <p:pRg st="0" end="0"/>
                                            </p:txEl>
                                          </p:spTgt>
                                        </p:tgtEl>
                                        <p:attrNameLst>
                                          <p:attrName>ppt_h</p:attrName>
                                        </p:attrNameLst>
                                      </p:cBhvr>
                                      <p:tavLst>
                                        <p:tav tm="0">
                                          <p:val>
                                            <p:strVal val="#ppt_h"/>
                                          </p:val>
                                        </p:tav>
                                        <p:tav tm="100000">
                                          <p:val>
                                            <p:strVal val="#ppt_h"/>
                                          </p:val>
                                        </p:tav>
                                      </p:tavLst>
                                    </p:anim>
                                    <p:anim calcmode="lin" valueType="num">
                                      <p:cBhvr>
                                        <p:cTn id="9" dur="2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10" dur="2000" fill="hold"/>
                                        <p:tgtEl>
                                          <p:spTgt spid="5">
                                            <p:txEl>
                                              <p:pRg st="0" end="0"/>
                                            </p:txEl>
                                          </p:spTgt>
                                        </p:tgtEl>
                                        <p:attrNameLst>
                                          <p:attrName>ppt_y</p:attrName>
                                        </p:attrNameLst>
                                      </p:cBhvr>
                                      <p:tavLst>
                                        <p:tav tm="0">
                                          <p:val>
                                            <p:strVal val="#ppt_y"/>
                                          </p:val>
                                        </p:tav>
                                        <p:tav tm="100000">
                                          <p:val>
                                            <p:strVal val="#ppt_y"/>
                                          </p:val>
                                        </p:tav>
                                      </p:tavLst>
                                    </p:anim>
                                    <p:animEffect transition="in" filter="fade">
                                      <p:cBhvr>
                                        <p:cTn id="11" dur="2000"/>
                                        <p:tgtEl>
                                          <p:spTgt spid="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 calcmode="lin" valueType="num">
                                      <p:cBhvr>
                                        <p:cTn id="16" dur="2000" fill="hold"/>
                                        <p:tgtEl>
                                          <p:spTgt spid="5">
                                            <p:txEl>
                                              <p:pRg st="2" end="2"/>
                                            </p:txEl>
                                          </p:spTgt>
                                        </p:tgtEl>
                                        <p:attrNameLst>
                                          <p:attrName>ppt_w</p:attrName>
                                        </p:attrNameLst>
                                      </p:cBhvr>
                                      <p:tavLst>
                                        <p:tav tm="0">
                                          <p:val>
                                            <p:strVal val="#ppt_w*0.05"/>
                                          </p:val>
                                        </p:tav>
                                        <p:tav tm="100000">
                                          <p:val>
                                            <p:strVal val="#ppt_w"/>
                                          </p:val>
                                        </p:tav>
                                      </p:tavLst>
                                    </p:anim>
                                    <p:anim calcmode="lin" valueType="num">
                                      <p:cBhvr>
                                        <p:cTn id="17" dur="2000" fill="hold"/>
                                        <p:tgtEl>
                                          <p:spTgt spid="5">
                                            <p:txEl>
                                              <p:pRg st="2" end="2"/>
                                            </p:txEl>
                                          </p:spTgt>
                                        </p:tgtEl>
                                        <p:attrNameLst>
                                          <p:attrName>ppt_h</p:attrName>
                                        </p:attrNameLst>
                                      </p:cBhvr>
                                      <p:tavLst>
                                        <p:tav tm="0">
                                          <p:val>
                                            <p:strVal val="#ppt_h"/>
                                          </p:val>
                                        </p:tav>
                                        <p:tav tm="100000">
                                          <p:val>
                                            <p:strVal val="#ppt_h"/>
                                          </p:val>
                                        </p:tav>
                                      </p:tavLst>
                                    </p:anim>
                                    <p:anim calcmode="lin" valueType="num">
                                      <p:cBhvr>
                                        <p:cTn id="18" dur="2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19" dur="2000" fill="hold"/>
                                        <p:tgtEl>
                                          <p:spTgt spid="5">
                                            <p:txEl>
                                              <p:pRg st="2" end="2"/>
                                            </p:txEl>
                                          </p:spTgt>
                                        </p:tgtEl>
                                        <p:attrNameLst>
                                          <p:attrName>ppt_y</p:attrName>
                                        </p:attrNameLst>
                                      </p:cBhvr>
                                      <p:tavLst>
                                        <p:tav tm="0">
                                          <p:val>
                                            <p:strVal val="#ppt_y"/>
                                          </p:val>
                                        </p:tav>
                                        <p:tav tm="100000">
                                          <p:val>
                                            <p:strVal val="#ppt_y"/>
                                          </p:val>
                                        </p:tav>
                                      </p:tavLst>
                                    </p:anim>
                                    <p:animEffect transition="in" filter="fade">
                                      <p:cBhvr>
                                        <p:cTn id="20" dur="2000"/>
                                        <p:tgtEl>
                                          <p:spTgt spid="5">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p:cTn id="25" dur="2000" fill="hold"/>
                                        <p:tgtEl>
                                          <p:spTgt spid="5">
                                            <p:txEl>
                                              <p:pRg st="4" end="4"/>
                                            </p:txEl>
                                          </p:spTgt>
                                        </p:tgtEl>
                                        <p:attrNameLst>
                                          <p:attrName>ppt_w</p:attrName>
                                        </p:attrNameLst>
                                      </p:cBhvr>
                                      <p:tavLst>
                                        <p:tav tm="0">
                                          <p:val>
                                            <p:strVal val="#ppt_w*0.05"/>
                                          </p:val>
                                        </p:tav>
                                        <p:tav tm="100000">
                                          <p:val>
                                            <p:strVal val="#ppt_w"/>
                                          </p:val>
                                        </p:tav>
                                      </p:tavLst>
                                    </p:anim>
                                    <p:anim calcmode="lin" valueType="num">
                                      <p:cBhvr>
                                        <p:cTn id="26" dur="2000" fill="hold"/>
                                        <p:tgtEl>
                                          <p:spTgt spid="5">
                                            <p:txEl>
                                              <p:pRg st="4" end="4"/>
                                            </p:txEl>
                                          </p:spTgt>
                                        </p:tgtEl>
                                        <p:attrNameLst>
                                          <p:attrName>ppt_h</p:attrName>
                                        </p:attrNameLst>
                                      </p:cBhvr>
                                      <p:tavLst>
                                        <p:tav tm="0">
                                          <p:val>
                                            <p:strVal val="#ppt_h"/>
                                          </p:val>
                                        </p:tav>
                                        <p:tav tm="100000">
                                          <p:val>
                                            <p:strVal val="#ppt_h"/>
                                          </p:val>
                                        </p:tav>
                                      </p:tavLst>
                                    </p:anim>
                                    <p:anim calcmode="lin" valueType="num">
                                      <p:cBhvr>
                                        <p:cTn id="27" dur="20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28" dur="2000" fill="hold"/>
                                        <p:tgtEl>
                                          <p:spTgt spid="5">
                                            <p:txEl>
                                              <p:pRg st="4" end="4"/>
                                            </p:txEl>
                                          </p:spTgt>
                                        </p:tgtEl>
                                        <p:attrNameLst>
                                          <p:attrName>ppt_y</p:attrName>
                                        </p:attrNameLst>
                                      </p:cBhvr>
                                      <p:tavLst>
                                        <p:tav tm="0">
                                          <p:val>
                                            <p:strVal val="#ppt_y"/>
                                          </p:val>
                                        </p:tav>
                                        <p:tav tm="100000">
                                          <p:val>
                                            <p:strVal val="#ppt_y"/>
                                          </p:val>
                                        </p:tav>
                                      </p:tavLst>
                                    </p:anim>
                                    <p:animEffect transition="in" filter="fade">
                                      <p:cBhvr>
                                        <p:cTn id="29" dur="2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chemeClr val="accent2"/>
          </a:solidFill>
        </p:spPr>
        <p:txBody>
          <a:bodyPr/>
          <a:lstStyle/>
          <a:p>
            <a:r>
              <a:rPr lang="en-NZ" dirty="0" smtClean="0"/>
              <a:t>QUESTION 12:</a:t>
            </a:r>
            <a:endParaRPr lang="en-NZ" dirty="0"/>
          </a:p>
        </p:txBody>
      </p:sp>
      <p:sp>
        <p:nvSpPr>
          <p:cNvPr id="5" name="Content Placeholder 4"/>
          <p:cNvSpPr>
            <a:spLocks noGrp="1"/>
          </p:cNvSpPr>
          <p:nvPr>
            <p:ph sz="half" idx="1"/>
          </p:nvPr>
        </p:nvSpPr>
        <p:spPr/>
        <p:txBody>
          <a:bodyPr>
            <a:normAutofit fontScale="85000" lnSpcReduction="20000"/>
          </a:bodyPr>
          <a:lstStyle/>
          <a:p>
            <a:pPr lvl="0"/>
            <a:r>
              <a:rPr lang="en-NZ" dirty="0" smtClean="0"/>
              <a:t>Slow Motion = </a:t>
            </a:r>
            <a:r>
              <a:rPr lang="en-NZ" b="1" dirty="0" smtClean="0"/>
              <a:t>Achieved </a:t>
            </a:r>
            <a:r>
              <a:rPr lang="en-NZ" dirty="0" smtClean="0"/>
              <a:t>                                                                                                  </a:t>
            </a:r>
          </a:p>
          <a:p>
            <a:pPr lvl="0"/>
            <a:endParaRPr lang="en-NZ" dirty="0" smtClean="0"/>
          </a:p>
          <a:p>
            <a:pPr lvl="0"/>
            <a:r>
              <a:rPr lang="en-NZ" dirty="0" smtClean="0"/>
              <a:t>Effect = </a:t>
            </a:r>
            <a:r>
              <a:rPr lang="en-NZ" b="1" dirty="0" smtClean="0"/>
              <a:t>Merit</a:t>
            </a:r>
            <a:endParaRPr lang="en-NZ" dirty="0" smtClean="0"/>
          </a:p>
          <a:p>
            <a:pPr lvl="0"/>
            <a:endParaRPr lang="en-NZ" dirty="0" smtClean="0"/>
          </a:p>
          <a:p>
            <a:pPr lvl="0"/>
            <a:r>
              <a:rPr lang="en-NZ" dirty="0" smtClean="0"/>
              <a:t>Slow motion emphasises the movement of the pigeon as it tries to catch the donut. It also helps create suspense as viewers are unsure if the agent has fired at the pigeon and that is what it is trying to avoid.</a:t>
            </a:r>
          </a:p>
          <a:p>
            <a:endParaRPr lang="en-NZ" dirty="0"/>
          </a:p>
        </p:txBody>
      </p:sp>
      <p:pic>
        <p:nvPicPr>
          <p:cNvPr id="7" name="Content Placeholder 6" descr="vlcsnap-2011-08-24-22h45m12s125.png"/>
          <p:cNvPicPr>
            <a:picLocks noGrp="1"/>
          </p:cNvPicPr>
          <p:nvPr>
            <p:ph sz="half" idx="2"/>
          </p:nvPr>
        </p:nvPicPr>
        <p:blipFill>
          <a:blip r:embed="rId2" cstate="print"/>
          <a:stretch>
            <a:fillRect/>
          </a:stretch>
        </p:blipFill>
        <p:spPr>
          <a:xfrm>
            <a:off x="4139952" y="2564904"/>
            <a:ext cx="3744416" cy="2880320"/>
          </a:xfrm>
          <a:prstGeom prst="rect">
            <a:avLst/>
          </a:prstGeom>
          <a:ln w="19050">
            <a:solidFill>
              <a:schemeClr val="tx1"/>
            </a:solidFill>
          </a:ln>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p:cTn id="15" dur="500" fill="hold"/>
                                        <p:tgtEl>
                                          <p:spTgt spid="5">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 calcmode="lin" valueType="num">
                                      <p:cBhvr>
                                        <p:cTn id="23" dur="500" fill="hold"/>
                                        <p:tgtEl>
                                          <p:spTgt spid="5">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7499176" cy="5069160"/>
          </a:xfrm>
        </p:spPr>
        <p:txBody>
          <a:bodyPr>
            <a:normAutofit fontScale="70000" lnSpcReduction="20000"/>
          </a:bodyPr>
          <a:lstStyle/>
          <a:p>
            <a:pPr lvl="0"/>
            <a:r>
              <a:rPr lang="en-NZ" b="1" dirty="0" smtClean="0"/>
              <a:t>Mood </a:t>
            </a:r>
            <a:r>
              <a:rPr lang="en-NZ" dirty="0" smtClean="0"/>
              <a:t>– initially one of threat, danger (loud, fast paced)</a:t>
            </a:r>
          </a:p>
          <a:p>
            <a:endParaRPr lang="en-NZ" b="1" dirty="0" smtClean="0"/>
          </a:p>
          <a:p>
            <a:r>
              <a:rPr lang="en-NZ" b="1" dirty="0" smtClean="0"/>
              <a:t>Changes</a:t>
            </a:r>
            <a:r>
              <a:rPr lang="en-NZ" dirty="0" smtClean="0"/>
              <a:t> to relief, victory, triumphant, peaceful (slows in pace, quieter) </a:t>
            </a:r>
          </a:p>
          <a:p>
            <a:pPr>
              <a:buNone/>
            </a:pPr>
            <a:endParaRPr lang="en-NZ" dirty="0" smtClean="0"/>
          </a:p>
          <a:p>
            <a:r>
              <a:rPr lang="en-NZ" b="1" dirty="0" smtClean="0"/>
              <a:t>Purpose – </a:t>
            </a:r>
            <a:r>
              <a:rPr lang="en-NZ" dirty="0" smtClean="0"/>
              <a:t>The initial music is used to build fear and create suspense as to whether the CIA agent can destroy the missile before it reaches its target. Once the missile is destroyed the music makes the audience feel relaxed as the danger is now over and the crisis resolved. </a:t>
            </a:r>
          </a:p>
          <a:p>
            <a:endParaRPr lang="en-NZ" dirty="0" smtClean="0"/>
          </a:p>
          <a:p>
            <a:r>
              <a:rPr lang="en-NZ" b="1" dirty="0" smtClean="0"/>
              <a:t>Achieved</a:t>
            </a:r>
            <a:r>
              <a:rPr lang="en-NZ" dirty="0" smtClean="0"/>
              <a:t> = identifies one mood and some description of the music         </a:t>
            </a:r>
          </a:p>
          <a:p>
            <a:r>
              <a:rPr lang="en-NZ" b="1" dirty="0" smtClean="0"/>
              <a:t>Merit</a:t>
            </a:r>
            <a:r>
              <a:rPr lang="en-NZ" dirty="0" smtClean="0"/>
              <a:t> = as for Achieved but also explains how the music changes </a:t>
            </a:r>
          </a:p>
          <a:p>
            <a:r>
              <a:rPr lang="en-NZ" b="1" dirty="0" smtClean="0"/>
              <a:t>Excellence</a:t>
            </a:r>
            <a:r>
              <a:rPr lang="en-NZ" dirty="0" smtClean="0"/>
              <a:t> = as for Merit but also explains purpose or effect</a:t>
            </a:r>
          </a:p>
          <a:p>
            <a:endParaRPr lang="en-NZ" dirty="0"/>
          </a:p>
        </p:txBody>
      </p:sp>
      <p:sp>
        <p:nvSpPr>
          <p:cNvPr id="4" name="Title 1"/>
          <p:cNvSpPr>
            <a:spLocks noGrp="1"/>
          </p:cNvSpPr>
          <p:nvPr>
            <p:ph type="title"/>
          </p:nvPr>
        </p:nvSpPr>
        <p:spPr>
          <a:solidFill>
            <a:schemeClr val="accent2"/>
          </a:solidFill>
        </p:spPr>
        <p:txBody>
          <a:bodyPr/>
          <a:lstStyle/>
          <a:p>
            <a:r>
              <a:rPr lang="en-NZ" dirty="0" smtClean="0"/>
              <a:t>QUESTION 13:</a:t>
            </a:r>
            <a:endParaRPr lang="en-NZ"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9" presetClass="entr" presetSubtype="1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4"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9" presetClass="entr" presetSubtype="1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1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20" dur="1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9" presetClass="entr" presetSubtype="1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p:cTn id="25" dur="1000" fill="hold"/>
                                        <p:tgtEl>
                                          <p:spTgt spid="3">
                                            <p:txEl>
                                              <p:pRg st="6" end="6"/>
                                            </p:txEl>
                                          </p:spTgt>
                                        </p:tgtEl>
                                        <p:attrNameLst>
                                          <p:attrName>ppt_w</p:attrName>
                                        </p:attrNameLst>
                                      </p:cBhvr>
                                      <p:tavLst>
                                        <p:tav tm="0" fmla="#ppt_w*sin(2.5*pi*$)">
                                          <p:val>
                                            <p:fltVal val="0"/>
                                          </p:val>
                                        </p:tav>
                                        <p:tav tm="100000">
                                          <p:val>
                                            <p:fltVal val="1"/>
                                          </p:val>
                                        </p:tav>
                                      </p:tavLst>
                                    </p:anim>
                                    <p:anim calcmode="lin" valueType="num">
                                      <p:cBhvr>
                                        <p:cTn id="26" dur="10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9" presetClass="entr" presetSubtype="1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p:cTn id="31" dur="1000" fill="hold"/>
                                        <p:tgtEl>
                                          <p:spTgt spid="3">
                                            <p:txEl>
                                              <p:pRg st="7" end="7"/>
                                            </p:txEl>
                                          </p:spTgt>
                                        </p:tgtEl>
                                        <p:attrNameLst>
                                          <p:attrName>ppt_w</p:attrName>
                                        </p:attrNameLst>
                                      </p:cBhvr>
                                      <p:tavLst>
                                        <p:tav tm="0" fmla="#ppt_w*sin(2.5*pi*$)">
                                          <p:val>
                                            <p:fltVal val="0"/>
                                          </p:val>
                                        </p:tav>
                                        <p:tav tm="100000">
                                          <p:val>
                                            <p:fltVal val="1"/>
                                          </p:val>
                                        </p:tav>
                                      </p:tavLst>
                                    </p:anim>
                                    <p:anim calcmode="lin" valueType="num">
                                      <p:cBhvr>
                                        <p:cTn id="32" dur="1000" fill="hold"/>
                                        <p:tgtEl>
                                          <p:spTgt spid="3">
                                            <p:txEl>
                                              <p:pRg st="7" end="7"/>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9" presetClass="entr" presetSubtype="1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p:cTn id="37" dur="1000" fill="hold"/>
                                        <p:tgtEl>
                                          <p:spTgt spid="3">
                                            <p:txEl>
                                              <p:pRg st="8" end="8"/>
                                            </p:txEl>
                                          </p:spTgt>
                                        </p:tgtEl>
                                        <p:attrNameLst>
                                          <p:attrName>ppt_w</p:attrName>
                                        </p:attrNameLst>
                                      </p:cBhvr>
                                      <p:tavLst>
                                        <p:tav tm="0" fmla="#ppt_w*sin(2.5*pi*$)">
                                          <p:val>
                                            <p:fltVal val="0"/>
                                          </p:val>
                                        </p:tav>
                                        <p:tav tm="100000">
                                          <p:val>
                                            <p:fltVal val="1"/>
                                          </p:val>
                                        </p:tav>
                                      </p:tavLst>
                                    </p:anim>
                                    <p:anim calcmode="lin" valueType="num">
                                      <p:cBhvr>
                                        <p:cTn id="38" dur="1000" fill="hold"/>
                                        <p:tgtEl>
                                          <p:spTgt spid="3">
                                            <p:txEl>
                                              <p:pRg st="8" end="8"/>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7673280" cy="5257800"/>
          </a:xfrm>
        </p:spPr>
        <p:txBody>
          <a:bodyPr>
            <a:normAutofit fontScale="70000" lnSpcReduction="20000"/>
          </a:bodyPr>
          <a:lstStyle/>
          <a:p>
            <a:pPr lvl="0"/>
            <a:r>
              <a:rPr lang="en-NZ" b="1" dirty="0" smtClean="0">
                <a:solidFill>
                  <a:schemeClr val="accent2"/>
                </a:solidFill>
              </a:rPr>
              <a:t>Achieved</a:t>
            </a:r>
            <a:r>
              <a:rPr lang="en-NZ" dirty="0" smtClean="0"/>
              <a:t>  = identifies the shot as a Long shot                                                                                                            </a:t>
            </a:r>
          </a:p>
          <a:p>
            <a:endParaRPr lang="en-NZ" dirty="0" smtClean="0"/>
          </a:p>
          <a:p>
            <a:r>
              <a:rPr lang="en-NZ" b="1" dirty="0" smtClean="0">
                <a:solidFill>
                  <a:schemeClr val="accent2"/>
                </a:solidFill>
              </a:rPr>
              <a:t>Merit</a:t>
            </a:r>
            <a:r>
              <a:rPr lang="en-NZ" b="1" dirty="0" smtClean="0"/>
              <a:t> = </a:t>
            </a:r>
            <a:r>
              <a:rPr lang="en-NZ" dirty="0" smtClean="0"/>
              <a:t>LS + contrast explained </a:t>
            </a:r>
            <a:r>
              <a:rPr lang="en-NZ" dirty="0" err="1" smtClean="0">
                <a:solidFill>
                  <a:schemeClr val="accent2"/>
                </a:solidFill>
              </a:rPr>
              <a:t>E.g</a:t>
            </a:r>
            <a:r>
              <a:rPr lang="en-NZ" dirty="0" smtClean="0">
                <a:solidFill>
                  <a:schemeClr val="accent2"/>
                </a:solidFill>
              </a:rPr>
              <a:t> </a:t>
            </a:r>
            <a:r>
              <a:rPr lang="en-NZ" i="1" dirty="0" smtClean="0"/>
              <a:t>In the opening scene viewers see an organised, clean city street. In the ending scene the contrast is obvious. The city has been destroyed by the pigeon. Viewers see cars on fire, damages buildings and only a plume of smoke where the Washington monument used to be. Debris from the missile which was hidden inside is now buried into the pavement.</a:t>
            </a:r>
            <a:endParaRPr lang="en-NZ" dirty="0" smtClean="0"/>
          </a:p>
          <a:p>
            <a:r>
              <a:rPr lang="en-NZ" dirty="0" smtClean="0"/>
              <a:t> </a:t>
            </a:r>
          </a:p>
          <a:p>
            <a:r>
              <a:rPr lang="en-NZ" b="1" dirty="0" smtClean="0"/>
              <a:t>Excellence</a:t>
            </a:r>
            <a:r>
              <a:rPr lang="en-NZ" dirty="0" smtClean="0"/>
              <a:t> = as for Merit but links this contrast to a theme or message. </a:t>
            </a:r>
            <a:r>
              <a:rPr lang="en-NZ" dirty="0" err="1" smtClean="0">
                <a:solidFill>
                  <a:schemeClr val="accent2"/>
                </a:solidFill>
              </a:rPr>
              <a:t>E.g</a:t>
            </a:r>
            <a:r>
              <a:rPr lang="en-NZ" dirty="0" smtClean="0"/>
              <a:t> </a:t>
            </a:r>
            <a:r>
              <a:rPr lang="en-NZ" i="1" dirty="0" smtClean="0"/>
              <a:t>This contrast helps show the consequences of being too greedy. The pigeon destroyed Washington city all because he wanted a whole doughnut instead of just a piece. OR This film implies that America has hidden weapons. Perhaps even in popular public areas that nobody suspects. May include some mention about the dangers of nuclear weapons.</a:t>
            </a:r>
            <a:endParaRPr lang="en-NZ" dirty="0" smtClean="0"/>
          </a:p>
          <a:p>
            <a:endParaRPr lang="en-NZ" dirty="0"/>
          </a:p>
        </p:txBody>
      </p:sp>
      <p:sp>
        <p:nvSpPr>
          <p:cNvPr id="4" name="Title 1"/>
          <p:cNvSpPr>
            <a:spLocks noGrp="1"/>
          </p:cNvSpPr>
          <p:nvPr>
            <p:ph type="title"/>
          </p:nvPr>
        </p:nvSpPr>
        <p:spPr>
          <a:solidFill>
            <a:schemeClr val="accent2"/>
          </a:solidFill>
        </p:spPr>
        <p:txBody>
          <a:bodyPr/>
          <a:lstStyle/>
          <a:p>
            <a:r>
              <a:rPr lang="en-NZ" dirty="0" smtClean="0"/>
              <a:t>QUESTION 14:</a:t>
            </a:r>
            <a:endParaRPr lang="en-NZ" dirty="0"/>
          </a:p>
        </p:txBody>
      </p:sp>
      <p:pic>
        <p:nvPicPr>
          <p:cNvPr id="5" name="Picture 4" descr="vlcsnap-2011-08-24-23h20m37s84.png"/>
          <p:cNvPicPr/>
          <p:nvPr/>
        </p:nvPicPr>
        <p:blipFill>
          <a:blip r:embed="rId2" cstate="print"/>
          <a:stretch>
            <a:fillRect/>
          </a:stretch>
        </p:blipFill>
        <p:spPr>
          <a:xfrm>
            <a:off x="6804248" y="260648"/>
            <a:ext cx="2152650" cy="1209675"/>
          </a:xfrm>
          <a:prstGeom prst="rect">
            <a:avLst/>
          </a:prstGeom>
          <a:ln w="19050">
            <a:solidFill>
              <a:schemeClr val="tx1"/>
            </a:solidFill>
          </a:ln>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anim calcmode="lin" valueType="num">
                                      <p:cBhvr>
                                        <p:cTn id="16"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2000"/>
                                        <p:tgtEl>
                                          <p:spTgt spid="3">
                                            <p:txEl>
                                              <p:pRg st="3" end="3"/>
                                            </p:txEl>
                                          </p:spTgt>
                                        </p:tgtEl>
                                      </p:cBhvr>
                                    </p:animEffect>
                                    <p:anim calcmode="lin" valueType="num">
                                      <p:cBhvr>
                                        <p:cTn id="24"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5"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2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2000"/>
                                        <p:tgtEl>
                                          <p:spTgt spid="3">
                                            <p:txEl>
                                              <p:pRg st="4" end="4"/>
                                            </p:txEl>
                                          </p:spTgt>
                                        </p:tgtEl>
                                      </p:cBhvr>
                                    </p:animEffect>
                                    <p:anim calcmode="lin" valueType="num">
                                      <p:cBhvr>
                                        <p:cTn id="32"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33"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2"/>
          </a:solidFill>
        </p:spPr>
        <p:txBody>
          <a:bodyPr>
            <a:normAutofit/>
          </a:bodyPr>
          <a:lstStyle/>
          <a:p>
            <a:r>
              <a:rPr lang="en-NZ" dirty="0" smtClean="0"/>
              <a:t>PART A: TERMINOLOGY</a:t>
            </a:r>
            <a:endParaRPr lang="en-NZ" dirty="0"/>
          </a:p>
        </p:txBody>
      </p:sp>
      <p:sp>
        <p:nvSpPr>
          <p:cNvPr id="5" name="Content Placeholder 4"/>
          <p:cNvSpPr>
            <a:spLocks noGrp="1"/>
          </p:cNvSpPr>
          <p:nvPr>
            <p:ph sz="half" idx="1"/>
          </p:nvPr>
        </p:nvSpPr>
        <p:spPr/>
        <p:txBody>
          <a:bodyPr>
            <a:normAutofit/>
          </a:bodyPr>
          <a:lstStyle/>
          <a:p>
            <a:pPr marL="550926" indent="-514350">
              <a:buFont typeface="+mj-lt"/>
              <a:buAutoNum type="arabicPeriod"/>
            </a:pPr>
            <a:r>
              <a:rPr lang="en-NZ" dirty="0" smtClean="0"/>
              <a:t>Establishing shot </a:t>
            </a:r>
          </a:p>
          <a:p>
            <a:pPr marL="550926" indent="-514350">
              <a:buFont typeface="+mj-lt"/>
              <a:buAutoNum type="arabicPeriod"/>
            </a:pPr>
            <a:endParaRPr lang="en-NZ" dirty="0" smtClean="0"/>
          </a:p>
          <a:p>
            <a:pPr marL="550926" indent="-514350">
              <a:buFont typeface="+mj-lt"/>
              <a:buAutoNum type="arabicPeriod"/>
            </a:pPr>
            <a:r>
              <a:rPr lang="en-NZ" dirty="0" smtClean="0"/>
              <a:t> Extreme close-up</a:t>
            </a:r>
          </a:p>
          <a:p>
            <a:pPr marL="550926" indent="-514350">
              <a:buFont typeface="+mj-lt"/>
              <a:buAutoNum type="arabicPeriod"/>
            </a:pPr>
            <a:endParaRPr lang="en-NZ" dirty="0" smtClean="0"/>
          </a:p>
          <a:p>
            <a:pPr marL="550926" indent="-514350">
              <a:buFont typeface="+mj-lt"/>
              <a:buAutoNum type="arabicPeriod"/>
            </a:pPr>
            <a:r>
              <a:rPr lang="en-NZ" dirty="0" smtClean="0"/>
              <a:t> High Angle</a:t>
            </a:r>
          </a:p>
          <a:p>
            <a:pPr marL="550926" indent="-514350">
              <a:buFont typeface="+mj-lt"/>
              <a:buAutoNum type="arabicPeriod"/>
            </a:pPr>
            <a:endParaRPr lang="en-NZ" dirty="0" smtClean="0"/>
          </a:p>
          <a:p>
            <a:pPr marL="550926" indent="-514350">
              <a:buFont typeface="+mj-lt"/>
              <a:buAutoNum type="arabicPeriod"/>
            </a:pPr>
            <a:r>
              <a:rPr lang="en-NZ" dirty="0" smtClean="0"/>
              <a:t> Montage</a:t>
            </a:r>
          </a:p>
          <a:p>
            <a:pPr marL="550926" indent="-514350">
              <a:buFont typeface="+mj-lt"/>
              <a:buAutoNum type="arabicPeriod"/>
            </a:pPr>
            <a:endParaRPr lang="en-NZ" dirty="0" smtClean="0"/>
          </a:p>
          <a:p>
            <a:pPr marL="550926" indent="-514350">
              <a:buFont typeface="+mj-lt"/>
              <a:buAutoNum type="arabicPeriod"/>
            </a:pPr>
            <a:r>
              <a:rPr lang="en-NZ" dirty="0" smtClean="0"/>
              <a:t> Low key lighting </a:t>
            </a:r>
            <a:endParaRPr lang="en-NZ" dirty="0"/>
          </a:p>
        </p:txBody>
      </p:sp>
      <p:sp>
        <p:nvSpPr>
          <p:cNvPr id="6" name="Content Placeholder 5"/>
          <p:cNvSpPr>
            <a:spLocks noGrp="1"/>
          </p:cNvSpPr>
          <p:nvPr>
            <p:ph sz="half" idx="2"/>
          </p:nvPr>
        </p:nvSpPr>
        <p:spPr/>
        <p:txBody>
          <a:bodyPr>
            <a:normAutofit/>
          </a:bodyPr>
          <a:lstStyle/>
          <a:p>
            <a:pPr marL="550926" indent="-514350">
              <a:buFont typeface="+mj-lt"/>
              <a:buAutoNum type="arabicPeriod" startAt="6"/>
            </a:pPr>
            <a:r>
              <a:rPr lang="en-NZ" dirty="0" smtClean="0"/>
              <a:t> </a:t>
            </a:r>
            <a:r>
              <a:rPr lang="en-NZ" dirty="0" err="1" smtClean="0"/>
              <a:t>Diegetic</a:t>
            </a:r>
            <a:r>
              <a:rPr lang="en-NZ" dirty="0" smtClean="0"/>
              <a:t> sound</a:t>
            </a:r>
          </a:p>
          <a:p>
            <a:pPr marL="550926" indent="-514350">
              <a:buFont typeface="+mj-lt"/>
              <a:buAutoNum type="arabicPeriod" startAt="6"/>
            </a:pPr>
            <a:endParaRPr lang="en-NZ" dirty="0" smtClean="0"/>
          </a:p>
          <a:p>
            <a:pPr marL="550926" indent="-514350">
              <a:buFont typeface="+mj-lt"/>
              <a:buAutoNum type="arabicPeriod" startAt="6"/>
            </a:pPr>
            <a:r>
              <a:rPr lang="en-NZ" dirty="0" smtClean="0"/>
              <a:t>Low Angle </a:t>
            </a:r>
          </a:p>
          <a:p>
            <a:pPr marL="550926" indent="-514350">
              <a:buFont typeface="+mj-lt"/>
              <a:buAutoNum type="arabicPeriod" startAt="6"/>
            </a:pPr>
            <a:endParaRPr lang="en-NZ" dirty="0" smtClean="0"/>
          </a:p>
          <a:p>
            <a:pPr marL="550926" indent="-514350">
              <a:buFont typeface="+mj-lt"/>
              <a:buAutoNum type="arabicPeriod" startAt="6"/>
            </a:pPr>
            <a:r>
              <a:rPr lang="en-NZ" dirty="0" smtClean="0"/>
              <a:t>Tilt</a:t>
            </a:r>
          </a:p>
          <a:p>
            <a:pPr marL="550926" indent="-514350">
              <a:buFont typeface="+mj-lt"/>
              <a:buAutoNum type="arabicPeriod" startAt="6"/>
            </a:pPr>
            <a:endParaRPr lang="en-NZ" dirty="0" smtClean="0"/>
          </a:p>
          <a:p>
            <a:pPr marL="550926" indent="-514350">
              <a:buFont typeface="+mj-lt"/>
              <a:buAutoNum type="arabicPeriod" startAt="6"/>
            </a:pPr>
            <a:r>
              <a:rPr lang="en-NZ" dirty="0" smtClean="0"/>
              <a:t>Point of view shot    </a:t>
            </a:r>
          </a:p>
          <a:p>
            <a:pPr marL="550926" indent="-514350">
              <a:buFont typeface="+mj-lt"/>
              <a:buAutoNum type="arabicPeriod" startAt="6"/>
            </a:pPr>
            <a:endParaRPr lang="en-NZ" dirty="0" smtClean="0"/>
          </a:p>
          <a:p>
            <a:pPr marL="550926" indent="-514350">
              <a:buFont typeface="+mj-lt"/>
              <a:buAutoNum type="arabicPeriod" startAt="6"/>
            </a:pPr>
            <a:r>
              <a:rPr lang="en-NZ" dirty="0" smtClean="0"/>
              <a:t>Long shot  </a:t>
            </a:r>
          </a:p>
          <a:p>
            <a:pPr marL="550926" indent="-514350">
              <a:buFont typeface="+mj-lt"/>
              <a:buAutoNum type="arabicPeriod" startAt="6"/>
            </a:pPr>
            <a:endParaRPr lang="en-NZ" dirty="0" smtClean="0"/>
          </a:p>
          <a:p>
            <a:pPr marL="550926" indent="-514350">
              <a:buFont typeface="+mj-lt"/>
              <a:buAutoNum type="arabicPeriod" startAt="6"/>
            </a:pPr>
            <a:endParaRPr lang="en-NZ" dirty="0" smtClean="0"/>
          </a:p>
        </p:txBody>
      </p:sp>
      <p:sp>
        <p:nvSpPr>
          <p:cNvPr id="7" name="TextBox 6"/>
          <p:cNvSpPr txBox="1"/>
          <p:nvPr/>
        </p:nvSpPr>
        <p:spPr>
          <a:xfrm>
            <a:off x="323528" y="6093296"/>
            <a:ext cx="7560840" cy="369332"/>
          </a:xfrm>
          <a:prstGeom prst="rect">
            <a:avLst/>
          </a:prstGeom>
          <a:solidFill>
            <a:schemeClr val="accent2"/>
          </a:solidFill>
        </p:spPr>
        <p:txBody>
          <a:bodyPr wrap="square" rtlCol="0">
            <a:spAutoFit/>
          </a:bodyPr>
          <a:lstStyle/>
          <a:p>
            <a:r>
              <a:rPr lang="en-NZ" b="1" dirty="0"/>
              <a:t>Achieved = 5-6 correct   Merit = 7-8 correct   Excellence = 9-10 </a:t>
            </a:r>
            <a:endParaRPr lang="en-NZ"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 calcmode="lin" valueType="num">
                                      <p:cBhvr additive="base">
                                        <p:cTn id="31"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additive="base">
                                        <p:cTn id="37"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 calcmode="lin" valueType="num">
                                      <p:cBhvr additive="base">
                                        <p:cTn id="49"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6">
                                            <p:txEl>
                                              <p:pRg st="6" end="6"/>
                                            </p:txEl>
                                          </p:spTgt>
                                        </p:tgtEl>
                                        <p:attrNameLst>
                                          <p:attrName>style.visibility</p:attrName>
                                        </p:attrNameLst>
                                      </p:cBhvr>
                                      <p:to>
                                        <p:strVal val="visible"/>
                                      </p:to>
                                    </p:set>
                                    <p:anim calcmode="lin" valueType="num">
                                      <p:cBhvr additive="base">
                                        <p:cTn id="55"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6" dur="10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6">
                                            <p:txEl>
                                              <p:pRg st="8" end="8"/>
                                            </p:txEl>
                                          </p:spTgt>
                                        </p:tgtEl>
                                        <p:attrNameLst>
                                          <p:attrName>style.visibility</p:attrName>
                                        </p:attrNameLst>
                                      </p:cBhvr>
                                      <p:to>
                                        <p:strVal val="visible"/>
                                      </p:to>
                                    </p:set>
                                    <p:anim calcmode="lin" valueType="num">
                                      <p:cBhvr additive="base">
                                        <p:cTn id="61"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62" dur="10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NZ" dirty="0" smtClean="0"/>
              <a:t>PART B: QUESTION 1:</a:t>
            </a:r>
            <a:endParaRPr lang="en-NZ" dirty="0"/>
          </a:p>
        </p:txBody>
      </p:sp>
      <p:sp>
        <p:nvSpPr>
          <p:cNvPr id="3" name="Content Placeholder 2"/>
          <p:cNvSpPr>
            <a:spLocks noGrp="1"/>
          </p:cNvSpPr>
          <p:nvPr>
            <p:ph idx="1"/>
          </p:nvPr>
        </p:nvSpPr>
        <p:spPr/>
        <p:txBody>
          <a:bodyPr/>
          <a:lstStyle/>
          <a:p>
            <a:pPr>
              <a:buNone/>
            </a:pPr>
            <a:r>
              <a:rPr lang="en-NZ" dirty="0" smtClean="0"/>
              <a:t>Washington D.C</a:t>
            </a:r>
          </a:p>
          <a:p>
            <a:pPr>
              <a:buNone/>
            </a:pPr>
            <a:endParaRPr lang="en-NZ" dirty="0" smtClean="0"/>
          </a:p>
          <a:p>
            <a:pPr>
              <a:buNone/>
            </a:pPr>
            <a:r>
              <a:rPr lang="en-NZ" dirty="0" smtClean="0"/>
              <a:t>America</a:t>
            </a:r>
          </a:p>
          <a:p>
            <a:pPr>
              <a:buNone/>
            </a:pPr>
            <a:endParaRPr lang="en-NZ" dirty="0" smtClean="0"/>
          </a:p>
          <a:p>
            <a:pPr>
              <a:buNone/>
            </a:pPr>
            <a:r>
              <a:rPr lang="en-NZ" dirty="0" smtClean="0"/>
              <a:t>U.S.A</a:t>
            </a:r>
            <a:endParaRPr lang="en-NZ" dirty="0"/>
          </a:p>
        </p:txBody>
      </p:sp>
      <p:pic>
        <p:nvPicPr>
          <p:cNvPr id="4" name="Picture 3" descr="vlcsnap-2011-08-19-14h53m34s208.png"/>
          <p:cNvPicPr>
            <a:picLocks noChangeAspect="1"/>
          </p:cNvPicPr>
          <p:nvPr/>
        </p:nvPicPr>
        <p:blipFill>
          <a:blip r:embed="rId2" cstate="print"/>
          <a:stretch>
            <a:fillRect/>
          </a:stretch>
        </p:blipFill>
        <p:spPr>
          <a:xfrm>
            <a:off x="2699792" y="2852936"/>
            <a:ext cx="6096000" cy="3429000"/>
          </a:xfrm>
          <a:prstGeom prst="rect">
            <a:avLst/>
          </a:prstGeom>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dirty="0" smtClean="0"/>
              <a:t>The Washington monument </a:t>
            </a:r>
          </a:p>
          <a:p>
            <a:r>
              <a:rPr lang="en-NZ" dirty="0" smtClean="0"/>
              <a:t>CIA agents</a:t>
            </a:r>
          </a:p>
          <a:p>
            <a:r>
              <a:rPr lang="en-NZ" dirty="0" smtClean="0"/>
              <a:t>U.S </a:t>
            </a:r>
            <a:r>
              <a:rPr lang="en-NZ" dirty="0" err="1" smtClean="0"/>
              <a:t>Airforce</a:t>
            </a:r>
            <a:r>
              <a:rPr lang="en-NZ" dirty="0" smtClean="0"/>
              <a:t> written on the missile</a:t>
            </a:r>
          </a:p>
          <a:p>
            <a:r>
              <a:rPr lang="en-NZ" dirty="0" smtClean="0"/>
              <a:t>The computerised subtitles/captions onscreen.</a:t>
            </a:r>
          </a:p>
          <a:p>
            <a:r>
              <a:rPr lang="en-NZ" dirty="0" smtClean="0"/>
              <a:t>Presidents seal on inside of laptop case</a:t>
            </a:r>
          </a:p>
          <a:p>
            <a:r>
              <a:rPr lang="en-NZ" dirty="0" smtClean="0"/>
              <a:t>American police cars</a:t>
            </a:r>
            <a:endParaRPr lang="en-NZ" dirty="0"/>
          </a:p>
        </p:txBody>
      </p:sp>
      <p:sp>
        <p:nvSpPr>
          <p:cNvPr id="4" name="Title 1"/>
          <p:cNvSpPr>
            <a:spLocks noGrp="1"/>
          </p:cNvSpPr>
          <p:nvPr>
            <p:ph type="title"/>
          </p:nvPr>
        </p:nvSpPr>
        <p:spPr>
          <a:solidFill>
            <a:schemeClr val="accent2"/>
          </a:solidFill>
        </p:spPr>
        <p:txBody>
          <a:bodyPr/>
          <a:lstStyle/>
          <a:p>
            <a:r>
              <a:rPr lang="en-NZ" dirty="0" smtClean="0"/>
              <a:t>QUESTION 2:</a:t>
            </a:r>
            <a:endParaRPr lang="en-NZ" dirty="0"/>
          </a:p>
        </p:txBody>
      </p:sp>
      <p:pic>
        <p:nvPicPr>
          <p:cNvPr id="5" name="Picture 4" descr="vlcsnap-2011-09-06-01h13m11s29.png"/>
          <p:cNvPicPr>
            <a:picLocks noChangeAspect="1"/>
          </p:cNvPicPr>
          <p:nvPr/>
        </p:nvPicPr>
        <p:blipFill>
          <a:blip r:embed="rId2" cstate="print"/>
          <a:srcRect l="31100" t="5901" r="14563" b="41600"/>
          <a:stretch>
            <a:fillRect/>
          </a:stretch>
        </p:blipFill>
        <p:spPr>
          <a:xfrm>
            <a:off x="5784614" y="188640"/>
            <a:ext cx="3179873" cy="1728192"/>
          </a:xfrm>
          <a:prstGeom prst="rect">
            <a:avLst/>
          </a:prstGeom>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1" end="1"/>
                                            </p:txEl>
                                          </p:spTgt>
                                        </p:tgtEl>
                                        <p:attrNameLst>
                                          <p:attrName>ppt_w</p:attrName>
                                        </p:attrNameLst>
                                      </p:cBhvr>
                                    </p:anim>
                                    <p:anim by="(#ppt_w*0.50)" calcmode="lin" valueType="num">
                                      <p:cBhvr>
                                        <p:cTn id="16" dur="500" decel="50000" autoRev="1" fill="hold">
                                          <p:stCondLst>
                                            <p:cond delay="0"/>
                                          </p:stCondLst>
                                        </p:cTn>
                                        <p:tgtEl>
                                          <p:spTgt spid="3">
                                            <p:txEl>
                                              <p:pRg st="1" end="1"/>
                                            </p:txEl>
                                          </p:spTgt>
                                        </p:tgtEl>
                                        <p:attrNameLst>
                                          <p:attrName>ppt_x</p:attrName>
                                        </p:attrNameLst>
                                      </p:cBhvr>
                                    </p:anim>
                                    <p:anim from="(-#ppt_h/2)" to="(#ppt_y)" calcmode="lin" valueType="num">
                                      <p:cBhvr>
                                        <p:cTn id="17" dur="1000" fill="hold">
                                          <p:stCondLst>
                                            <p:cond delay="0"/>
                                          </p:stCondLst>
                                        </p:cTn>
                                        <p:tgtEl>
                                          <p:spTgt spid="3">
                                            <p:txEl>
                                              <p:pRg st="1" end="1"/>
                                            </p:txEl>
                                          </p:spTgt>
                                        </p:tgtEl>
                                        <p:attrNameLst>
                                          <p:attrName>ppt_y</p:attrName>
                                        </p:attrNameLst>
                                      </p:cBhvr>
                                    </p:anim>
                                    <p:animRot by="21600000">
                                      <p:cBhvr>
                                        <p:cTn id="18" dur="1000" fill="hold">
                                          <p:stCondLst>
                                            <p:cond delay="0"/>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nodeType="click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by="(-#ppt_w*2)" calcmode="lin" valueType="num">
                                      <p:cBhvr rctx="PPT">
                                        <p:cTn id="23" dur="500" autoRev="1" fill="hold">
                                          <p:stCondLst>
                                            <p:cond delay="0"/>
                                          </p:stCondLst>
                                        </p:cTn>
                                        <p:tgtEl>
                                          <p:spTgt spid="3">
                                            <p:txEl>
                                              <p:pRg st="2" end="2"/>
                                            </p:txEl>
                                          </p:spTgt>
                                        </p:tgtEl>
                                        <p:attrNameLst>
                                          <p:attrName>ppt_w</p:attrName>
                                        </p:attrNameLst>
                                      </p:cBhvr>
                                    </p:anim>
                                    <p:anim by="(#ppt_w*0.50)" calcmode="lin" valueType="num">
                                      <p:cBhvr>
                                        <p:cTn id="24" dur="500" decel="50000" autoRev="1" fill="hold">
                                          <p:stCondLst>
                                            <p:cond delay="0"/>
                                          </p:stCondLst>
                                        </p:cTn>
                                        <p:tgtEl>
                                          <p:spTgt spid="3">
                                            <p:txEl>
                                              <p:pRg st="2" end="2"/>
                                            </p:txEl>
                                          </p:spTgt>
                                        </p:tgtEl>
                                        <p:attrNameLst>
                                          <p:attrName>ppt_x</p:attrName>
                                        </p:attrNameLst>
                                      </p:cBhvr>
                                    </p:anim>
                                    <p:anim from="(-#ppt_h/2)" to="(#ppt_y)" calcmode="lin" valueType="num">
                                      <p:cBhvr>
                                        <p:cTn id="25" dur="1000" fill="hold">
                                          <p:stCondLst>
                                            <p:cond delay="0"/>
                                          </p:stCondLst>
                                        </p:cTn>
                                        <p:tgtEl>
                                          <p:spTgt spid="3">
                                            <p:txEl>
                                              <p:pRg st="2" end="2"/>
                                            </p:txEl>
                                          </p:spTgt>
                                        </p:tgtEl>
                                        <p:attrNameLst>
                                          <p:attrName>ppt_y</p:attrName>
                                        </p:attrNameLst>
                                      </p:cBhvr>
                                    </p:anim>
                                    <p:animRot by="21600000">
                                      <p:cBhvr>
                                        <p:cTn id="26" dur="1000" fill="hold">
                                          <p:stCondLst>
                                            <p:cond delay="0"/>
                                          </p:stCondLst>
                                        </p:cTn>
                                        <p:tgtEl>
                                          <p:spTgt spid="3">
                                            <p:txEl>
                                              <p:pRg st="2" end="2"/>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nodeType="clickEffect">
                                  <p:stCondLst>
                                    <p:cond delay="0"/>
                                  </p:stCondLst>
                                  <p:iterate type="lt">
                                    <p:tmPct val="10000"/>
                                  </p:iterate>
                                  <p:childTnLst>
                                    <p:set>
                                      <p:cBhvr>
                                        <p:cTn id="30" dur="1" fill="hold">
                                          <p:stCondLst>
                                            <p:cond delay="0"/>
                                          </p:stCondLst>
                                        </p:cTn>
                                        <p:tgtEl>
                                          <p:spTgt spid="3">
                                            <p:txEl>
                                              <p:pRg st="3" end="3"/>
                                            </p:txEl>
                                          </p:spTgt>
                                        </p:tgtEl>
                                        <p:attrNameLst>
                                          <p:attrName>style.visibility</p:attrName>
                                        </p:attrNameLst>
                                      </p:cBhvr>
                                      <p:to>
                                        <p:strVal val="visible"/>
                                      </p:to>
                                    </p:set>
                                    <p:anim by="(-#ppt_w*2)" calcmode="lin" valueType="num">
                                      <p:cBhvr rctx="PPT">
                                        <p:cTn id="31" dur="500" autoRev="1" fill="hold">
                                          <p:stCondLst>
                                            <p:cond delay="0"/>
                                          </p:stCondLst>
                                        </p:cTn>
                                        <p:tgtEl>
                                          <p:spTgt spid="3">
                                            <p:txEl>
                                              <p:pRg st="3" end="3"/>
                                            </p:txEl>
                                          </p:spTgt>
                                        </p:tgtEl>
                                        <p:attrNameLst>
                                          <p:attrName>ppt_w</p:attrName>
                                        </p:attrNameLst>
                                      </p:cBhvr>
                                    </p:anim>
                                    <p:anim by="(#ppt_w*0.50)" calcmode="lin" valueType="num">
                                      <p:cBhvr>
                                        <p:cTn id="32" dur="500" decel="50000" autoRev="1" fill="hold">
                                          <p:stCondLst>
                                            <p:cond delay="0"/>
                                          </p:stCondLst>
                                        </p:cTn>
                                        <p:tgtEl>
                                          <p:spTgt spid="3">
                                            <p:txEl>
                                              <p:pRg st="3" end="3"/>
                                            </p:txEl>
                                          </p:spTgt>
                                        </p:tgtEl>
                                        <p:attrNameLst>
                                          <p:attrName>ppt_x</p:attrName>
                                        </p:attrNameLst>
                                      </p:cBhvr>
                                    </p:anim>
                                    <p:anim from="(-#ppt_h/2)" to="(#ppt_y)" calcmode="lin" valueType="num">
                                      <p:cBhvr>
                                        <p:cTn id="33" dur="1000" fill="hold">
                                          <p:stCondLst>
                                            <p:cond delay="0"/>
                                          </p:stCondLst>
                                        </p:cTn>
                                        <p:tgtEl>
                                          <p:spTgt spid="3">
                                            <p:txEl>
                                              <p:pRg st="3" end="3"/>
                                            </p:txEl>
                                          </p:spTgt>
                                        </p:tgtEl>
                                        <p:attrNameLst>
                                          <p:attrName>ppt_y</p:attrName>
                                        </p:attrNameLst>
                                      </p:cBhvr>
                                    </p:anim>
                                    <p:animRot by="21600000">
                                      <p:cBhvr>
                                        <p:cTn id="34" dur="1000" fill="hold">
                                          <p:stCondLst>
                                            <p:cond delay="0"/>
                                          </p:stCondLst>
                                        </p:cTn>
                                        <p:tgtEl>
                                          <p:spTgt spid="3">
                                            <p:txEl>
                                              <p:pRg st="3" end="3"/>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56" presetClass="entr" presetSubtype="0" fill="hold" nodeType="clickEffect">
                                  <p:stCondLst>
                                    <p:cond delay="0"/>
                                  </p:stCondLst>
                                  <p:iterate type="lt">
                                    <p:tmPct val="10000"/>
                                  </p:iterate>
                                  <p:childTnLst>
                                    <p:set>
                                      <p:cBhvr>
                                        <p:cTn id="38" dur="1" fill="hold">
                                          <p:stCondLst>
                                            <p:cond delay="0"/>
                                          </p:stCondLst>
                                        </p:cTn>
                                        <p:tgtEl>
                                          <p:spTgt spid="3">
                                            <p:txEl>
                                              <p:pRg st="4" end="4"/>
                                            </p:txEl>
                                          </p:spTgt>
                                        </p:tgtEl>
                                        <p:attrNameLst>
                                          <p:attrName>style.visibility</p:attrName>
                                        </p:attrNameLst>
                                      </p:cBhvr>
                                      <p:to>
                                        <p:strVal val="visible"/>
                                      </p:to>
                                    </p:set>
                                    <p:anim by="(-#ppt_w*2)" calcmode="lin" valueType="num">
                                      <p:cBhvr rctx="PPT">
                                        <p:cTn id="39" dur="500" autoRev="1" fill="hold">
                                          <p:stCondLst>
                                            <p:cond delay="0"/>
                                          </p:stCondLst>
                                        </p:cTn>
                                        <p:tgtEl>
                                          <p:spTgt spid="3">
                                            <p:txEl>
                                              <p:pRg st="4" end="4"/>
                                            </p:txEl>
                                          </p:spTgt>
                                        </p:tgtEl>
                                        <p:attrNameLst>
                                          <p:attrName>ppt_w</p:attrName>
                                        </p:attrNameLst>
                                      </p:cBhvr>
                                    </p:anim>
                                    <p:anim by="(#ppt_w*0.50)" calcmode="lin" valueType="num">
                                      <p:cBhvr>
                                        <p:cTn id="40" dur="500" decel="50000" autoRev="1" fill="hold">
                                          <p:stCondLst>
                                            <p:cond delay="0"/>
                                          </p:stCondLst>
                                        </p:cTn>
                                        <p:tgtEl>
                                          <p:spTgt spid="3">
                                            <p:txEl>
                                              <p:pRg st="4" end="4"/>
                                            </p:txEl>
                                          </p:spTgt>
                                        </p:tgtEl>
                                        <p:attrNameLst>
                                          <p:attrName>ppt_x</p:attrName>
                                        </p:attrNameLst>
                                      </p:cBhvr>
                                    </p:anim>
                                    <p:anim from="(-#ppt_h/2)" to="(#ppt_y)" calcmode="lin" valueType="num">
                                      <p:cBhvr>
                                        <p:cTn id="41" dur="1000" fill="hold">
                                          <p:stCondLst>
                                            <p:cond delay="0"/>
                                          </p:stCondLst>
                                        </p:cTn>
                                        <p:tgtEl>
                                          <p:spTgt spid="3">
                                            <p:txEl>
                                              <p:pRg st="4" end="4"/>
                                            </p:txEl>
                                          </p:spTgt>
                                        </p:tgtEl>
                                        <p:attrNameLst>
                                          <p:attrName>ppt_y</p:attrName>
                                        </p:attrNameLst>
                                      </p:cBhvr>
                                    </p:anim>
                                    <p:animRot by="21600000">
                                      <p:cBhvr>
                                        <p:cTn id="42" dur="1000" fill="hold">
                                          <p:stCondLst>
                                            <p:cond delay="0"/>
                                          </p:stCondLst>
                                        </p:cTn>
                                        <p:tgtEl>
                                          <p:spTgt spid="3">
                                            <p:txEl>
                                              <p:pRg st="4" end="4"/>
                                            </p:txEl>
                                          </p:spTgt>
                                        </p:tgtEl>
                                        <p:attrNameLst>
                                          <p:attrName>r</p:attrName>
                                        </p:attrNameLst>
                                      </p:cBhvr>
                                    </p:animRo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nodeType="clickEffect">
                                  <p:stCondLst>
                                    <p:cond delay="0"/>
                                  </p:stCondLst>
                                  <p:iterate type="lt">
                                    <p:tmPct val="10000"/>
                                  </p:iterate>
                                  <p:childTnLst>
                                    <p:set>
                                      <p:cBhvr>
                                        <p:cTn id="46" dur="1" fill="hold">
                                          <p:stCondLst>
                                            <p:cond delay="0"/>
                                          </p:stCondLst>
                                        </p:cTn>
                                        <p:tgtEl>
                                          <p:spTgt spid="3">
                                            <p:txEl>
                                              <p:pRg st="5" end="5"/>
                                            </p:txEl>
                                          </p:spTgt>
                                        </p:tgtEl>
                                        <p:attrNameLst>
                                          <p:attrName>style.visibility</p:attrName>
                                        </p:attrNameLst>
                                      </p:cBhvr>
                                      <p:to>
                                        <p:strVal val="visible"/>
                                      </p:to>
                                    </p:set>
                                    <p:anim by="(-#ppt_w*2)" calcmode="lin" valueType="num">
                                      <p:cBhvr rctx="PPT">
                                        <p:cTn id="47" dur="500" autoRev="1" fill="hold">
                                          <p:stCondLst>
                                            <p:cond delay="0"/>
                                          </p:stCondLst>
                                        </p:cTn>
                                        <p:tgtEl>
                                          <p:spTgt spid="3">
                                            <p:txEl>
                                              <p:pRg st="5" end="5"/>
                                            </p:txEl>
                                          </p:spTgt>
                                        </p:tgtEl>
                                        <p:attrNameLst>
                                          <p:attrName>ppt_w</p:attrName>
                                        </p:attrNameLst>
                                      </p:cBhvr>
                                    </p:anim>
                                    <p:anim by="(#ppt_w*0.50)" calcmode="lin" valueType="num">
                                      <p:cBhvr>
                                        <p:cTn id="48" dur="500" decel="50000" autoRev="1" fill="hold">
                                          <p:stCondLst>
                                            <p:cond delay="0"/>
                                          </p:stCondLst>
                                        </p:cTn>
                                        <p:tgtEl>
                                          <p:spTgt spid="3">
                                            <p:txEl>
                                              <p:pRg st="5" end="5"/>
                                            </p:txEl>
                                          </p:spTgt>
                                        </p:tgtEl>
                                        <p:attrNameLst>
                                          <p:attrName>ppt_x</p:attrName>
                                        </p:attrNameLst>
                                      </p:cBhvr>
                                    </p:anim>
                                    <p:anim from="(-#ppt_h/2)" to="(#ppt_y)" calcmode="lin" valueType="num">
                                      <p:cBhvr>
                                        <p:cTn id="49" dur="1000" fill="hold">
                                          <p:stCondLst>
                                            <p:cond delay="0"/>
                                          </p:stCondLst>
                                        </p:cTn>
                                        <p:tgtEl>
                                          <p:spTgt spid="3">
                                            <p:txEl>
                                              <p:pRg st="5" end="5"/>
                                            </p:txEl>
                                          </p:spTgt>
                                        </p:tgtEl>
                                        <p:attrNameLst>
                                          <p:attrName>ppt_y</p:attrName>
                                        </p:attrNameLst>
                                      </p:cBhvr>
                                    </p:anim>
                                    <p:animRot by="21600000">
                                      <p:cBhvr>
                                        <p:cTn id="50" dur="1000" fill="hold">
                                          <p:stCondLst>
                                            <p:cond delay="0"/>
                                          </p:stCondLst>
                                        </p:cTn>
                                        <p:tgtEl>
                                          <p:spTgt spid="3">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NZ" dirty="0" smtClean="0"/>
              <a:t>Tracking =</a:t>
            </a:r>
            <a:r>
              <a:rPr lang="en-NZ" b="1" dirty="0" smtClean="0"/>
              <a:t> Achieved</a:t>
            </a:r>
            <a:endParaRPr lang="en-NZ" dirty="0" smtClean="0"/>
          </a:p>
          <a:p>
            <a:endParaRPr lang="en-NZ" dirty="0" smtClean="0"/>
          </a:p>
          <a:p>
            <a:r>
              <a:rPr lang="en-NZ" dirty="0" smtClean="0"/>
              <a:t>Tracking + effect = </a:t>
            </a:r>
            <a:r>
              <a:rPr lang="en-NZ" b="1" dirty="0" smtClean="0"/>
              <a:t>Merit</a:t>
            </a:r>
            <a:r>
              <a:rPr lang="en-NZ" dirty="0" smtClean="0"/>
              <a:t> </a:t>
            </a:r>
          </a:p>
          <a:p>
            <a:endParaRPr lang="en-NZ" dirty="0" smtClean="0"/>
          </a:p>
          <a:p>
            <a:r>
              <a:rPr lang="en-NZ" dirty="0" smtClean="0"/>
              <a:t>Tracking is used on the CIA agent to follow his movement and see the interchange between himself and another agent. </a:t>
            </a:r>
          </a:p>
          <a:p>
            <a:endParaRPr lang="en-NZ" dirty="0"/>
          </a:p>
        </p:txBody>
      </p:sp>
      <p:sp>
        <p:nvSpPr>
          <p:cNvPr id="4" name="Title 1"/>
          <p:cNvSpPr>
            <a:spLocks noGrp="1"/>
          </p:cNvSpPr>
          <p:nvPr>
            <p:ph type="title"/>
          </p:nvPr>
        </p:nvSpPr>
        <p:spPr>
          <a:solidFill>
            <a:schemeClr val="accent2"/>
          </a:solidFill>
        </p:spPr>
        <p:txBody>
          <a:bodyPr/>
          <a:lstStyle/>
          <a:p>
            <a:r>
              <a:rPr lang="en-NZ" dirty="0" smtClean="0"/>
              <a:t>QUESTION 3:</a:t>
            </a:r>
            <a:endParaRPr lang="en-NZ"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4)">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heel(4)">
                                      <p:cBhvr>
                                        <p:cTn id="1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NZ" dirty="0" smtClean="0"/>
              <a:t>QUESTION 4:</a:t>
            </a:r>
            <a:endParaRPr lang="en-NZ" dirty="0"/>
          </a:p>
        </p:txBody>
      </p:sp>
      <p:sp>
        <p:nvSpPr>
          <p:cNvPr id="3" name="Content Placeholder 2"/>
          <p:cNvSpPr>
            <a:spLocks noGrp="1"/>
          </p:cNvSpPr>
          <p:nvPr>
            <p:ph sz="half" idx="1"/>
          </p:nvPr>
        </p:nvSpPr>
        <p:spPr/>
        <p:txBody>
          <a:bodyPr/>
          <a:lstStyle/>
          <a:p>
            <a:r>
              <a:rPr lang="en-NZ" dirty="0" smtClean="0"/>
              <a:t>Long shot or Establishing shot = </a:t>
            </a:r>
            <a:r>
              <a:rPr lang="en-NZ" b="1" dirty="0" smtClean="0"/>
              <a:t>Achieved            	                                       </a:t>
            </a:r>
          </a:p>
          <a:p>
            <a:r>
              <a:rPr lang="en-NZ" dirty="0" smtClean="0"/>
              <a:t>Effect = </a:t>
            </a:r>
            <a:r>
              <a:rPr lang="en-NZ" b="1" dirty="0" smtClean="0"/>
              <a:t>Merit</a:t>
            </a:r>
            <a:endParaRPr lang="en-NZ" dirty="0" smtClean="0"/>
          </a:p>
          <a:p>
            <a:pPr>
              <a:buNone/>
            </a:pPr>
            <a:r>
              <a:rPr lang="en-NZ" dirty="0" smtClean="0"/>
              <a:t>   	Used to establish Washington as the setting.</a:t>
            </a:r>
            <a:endParaRPr lang="en-NZ" dirty="0"/>
          </a:p>
        </p:txBody>
      </p:sp>
      <p:pic>
        <p:nvPicPr>
          <p:cNvPr id="5" name="Content Placeholder 4" descr="vlcsnap-2011-08-19-14h53m34s208.png"/>
          <p:cNvPicPr>
            <a:picLocks noGrp="1"/>
          </p:cNvPicPr>
          <p:nvPr>
            <p:ph sz="half" idx="2"/>
          </p:nvPr>
        </p:nvPicPr>
        <p:blipFill>
          <a:blip r:embed="rId2" cstate="print"/>
          <a:stretch>
            <a:fillRect/>
          </a:stretch>
        </p:blipFill>
        <p:spPr>
          <a:xfrm>
            <a:off x="3923928" y="2132856"/>
            <a:ext cx="3960440" cy="3024336"/>
          </a:xfrm>
          <a:prstGeom prst="rect">
            <a:avLst/>
          </a:prstGeom>
          <a:ln w="19050">
            <a:solidFill>
              <a:schemeClr val="tx1"/>
            </a:solidFill>
          </a:ln>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chemeClr val="accent2"/>
          </a:solidFill>
        </p:spPr>
        <p:txBody>
          <a:bodyPr/>
          <a:lstStyle/>
          <a:p>
            <a:r>
              <a:rPr lang="en-NZ" dirty="0" smtClean="0"/>
              <a:t>QUESTION 5:</a:t>
            </a:r>
            <a:endParaRPr lang="en-NZ" dirty="0"/>
          </a:p>
        </p:txBody>
      </p:sp>
      <p:sp>
        <p:nvSpPr>
          <p:cNvPr id="5" name="Content Placeholder 4"/>
          <p:cNvSpPr>
            <a:spLocks noGrp="1"/>
          </p:cNvSpPr>
          <p:nvPr>
            <p:ph sz="half" idx="1"/>
          </p:nvPr>
        </p:nvSpPr>
        <p:spPr/>
        <p:txBody>
          <a:bodyPr>
            <a:normAutofit fontScale="92500" lnSpcReduction="20000"/>
          </a:bodyPr>
          <a:lstStyle/>
          <a:p>
            <a:pPr lvl="0"/>
            <a:r>
              <a:rPr lang="en-NZ" dirty="0" smtClean="0"/>
              <a:t>Point of view shot = </a:t>
            </a:r>
            <a:r>
              <a:rPr lang="en-NZ" b="1" dirty="0" smtClean="0"/>
              <a:t>Achieved     </a:t>
            </a:r>
          </a:p>
          <a:p>
            <a:pPr lvl="0">
              <a:buNone/>
            </a:pPr>
            <a:r>
              <a:rPr lang="en-NZ" b="1" dirty="0" smtClean="0"/>
              <a:t>                                                                               </a:t>
            </a:r>
          </a:p>
          <a:p>
            <a:pPr lvl="0"/>
            <a:r>
              <a:rPr lang="en-NZ" dirty="0" smtClean="0"/>
              <a:t>Effect = </a:t>
            </a:r>
            <a:r>
              <a:rPr lang="en-NZ" b="1" dirty="0" smtClean="0"/>
              <a:t>Merit</a:t>
            </a:r>
            <a:endParaRPr lang="en-NZ" dirty="0" smtClean="0"/>
          </a:p>
          <a:p>
            <a:pPr lvl="0"/>
            <a:endParaRPr lang="en-NZ" dirty="0" smtClean="0"/>
          </a:p>
          <a:p>
            <a:pPr lvl="0"/>
            <a:r>
              <a:rPr lang="en-NZ" dirty="0" smtClean="0"/>
              <a:t>Helps show that the CIA agent has noticed the pigeon’s interest in his donut. We see this through the perspective of the CIA agent – almost as though we are seeing through his eyes.</a:t>
            </a:r>
          </a:p>
          <a:p>
            <a:endParaRPr lang="en-NZ" dirty="0"/>
          </a:p>
        </p:txBody>
      </p:sp>
      <p:pic>
        <p:nvPicPr>
          <p:cNvPr id="7" name="Content Placeholder 6" descr="vlcsnap-2011-08-19-14h54m45s208.png"/>
          <p:cNvPicPr>
            <a:picLocks noGrp="1"/>
          </p:cNvPicPr>
          <p:nvPr>
            <p:ph sz="half" idx="2"/>
          </p:nvPr>
        </p:nvPicPr>
        <p:blipFill>
          <a:blip r:embed="rId2" cstate="print"/>
          <a:stretch>
            <a:fillRect/>
          </a:stretch>
        </p:blipFill>
        <p:spPr>
          <a:xfrm>
            <a:off x="4283968" y="2708920"/>
            <a:ext cx="3600400" cy="2520280"/>
          </a:xfrm>
          <a:prstGeom prst="rect">
            <a:avLst/>
          </a:prstGeom>
          <a:ln w="19050">
            <a:solidFill>
              <a:schemeClr val="tx1"/>
            </a:solidFill>
          </a:ln>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1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ssolve">
                                      <p:cBhvr>
                                        <p:cTn id="12" dur="1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dissolve">
                                      <p:cBhvr>
                                        <p:cTn id="17" dur="1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dissolve">
                                      <p:cBhvr>
                                        <p:cTn id="22" dur="1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chemeClr val="accent2"/>
          </a:solidFill>
        </p:spPr>
        <p:txBody>
          <a:bodyPr/>
          <a:lstStyle/>
          <a:p>
            <a:r>
              <a:rPr lang="en-NZ" dirty="0" smtClean="0"/>
              <a:t>QUESTION 6:</a:t>
            </a:r>
            <a:endParaRPr lang="en-NZ" dirty="0"/>
          </a:p>
        </p:txBody>
      </p:sp>
      <p:sp>
        <p:nvSpPr>
          <p:cNvPr id="5" name="Content Placeholder 4"/>
          <p:cNvSpPr>
            <a:spLocks noGrp="1"/>
          </p:cNvSpPr>
          <p:nvPr>
            <p:ph sz="half" idx="1"/>
          </p:nvPr>
        </p:nvSpPr>
        <p:spPr>
          <a:xfrm>
            <a:off x="457200" y="1600200"/>
            <a:ext cx="3682752" cy="4525963"/>
          </a:xfrm>
        </p:spPr>
        <p:txBody>
          <a:bodyPr>
            <a:normAutofit fontScale="85000" lnSpcReduction="10000"/>
          </a:bodyPr>
          <a:lstStyle/>
          <a:p>
            <a:pPr lvl="0"/>
            <a:r>
              <a:rPr lang="en-NZ" dirty="0" smtClean="0"/>
              <a:t>Shot: Close-up Movement: Zoom = </a:t>
            </a:r>
            <a:r>
              <a:rPr lang="en-NZ" b="1" dirty="0" smtClean="0"/>
              <a:t>Achieved</a:t>
            </a:r>
            <a:r>
              <a:rPr lang="en-NZ" dirty="0" smtClean="0"/>
              <a:t>            </a:t>
            </a:r>
            <a:r>
              <a:rPr lang="en-NZ" dirty="0" smtClean="0"/>
              <a:t>                                         </a:t>
            </a:r>
            <a:endParaRPr lang="en-NZ" dirty="0" smtClean="0"/>
          </a:p>
          <a:p>
            <a:pPr lvl="0"/>
            <a:endParaRPr lang="en-NZ" dirty="0" smtClean="0"/>
          </a:p>
          <a:p>
            <a:pPr lvl="0"/>
            <a:r>
              <a:rPr lang="en-NZ" dirty="0" smtClean="0"/>
              <a:t>Effect </a:t>
            </a:r>
            <a:r>
              <a:rPr lang="en-NZ" dirty="0" smtClean="0"/>
              <a:t>= </a:t>
            </a:r>
            <a:r>
              <a:rPr lang="en-NZ" b="1" dirty="0" smtClean="0"/>
              <a:t>Merit</a:t>
            </a:r>
          </a:p>
          <a:p>
            <a:pPr lvl="0">
              <a:buNone/>
            </a:pPr>
            <a:endParaRPr lang="en-NZ" b="1" dirty="0" smtClean="0"/>
          </a:p>
          <a:p>
            <a:pPr lvl="0"/>
            <a:r>
              <a:rPr lang="en-NZ" dirty="0" smtClean="0"/>
              <a:t>The zoom in and close-up focuses the audience on the briefcase. This signals that it is of some importance. </a:t>
            </a:r>
            <a:r>
              <a:rPr lang="en-NZ" b="1" dirty="0" smtClean="0"/>
              <a:t>Or</a:t>
            </a:r>
            <a:r>
              <a:rPr lang="en-NZ" dirty="0" smtClean="0"/>
              <a:t> that the pigeon has become trapped inside.</a:t>
            </a:r>
          </a:p>
          <a:p>
            <a:endParaRPr lang="en-NZ" dirty="0"/>
          </a:p>
        </p:txBody>
      </p:sp>
      <p:pic>
        <p:nvPicPr>
          <p:cNvPr id="7" name="Content Placeholder 6" descr="vlcsnap-2011-08-24-17h05m07s126.png"/>
          <p:cNvPicPr>
            <a:picLocks noGrp="1"/>
          </p:cNvPicPr>
          <p:nvPr>
            <p:ph sz="half" idx="2"/>
          </p:nvPr>
        </p:nvPicPr>
        <p:blipFill>
          <a:blip r:embed="rId2" cstate="print"/>
          <a:stretch>
            <a:fillRect/>
          </a:stretch>
        </p:blipFill>
        <p:spPr>
          <a:xfrm>
            <a:off x="4283968" y="2348880"/>
            <a:ext cx="3600400" cy="2808312"/>
          </a:xfrm>
          <a:prstGeom prst="rect">
            <a:avLst/>
          </a:prstGeom>
          <a:ln w="19050">
            <a:solidFill>
              <a:schemeClr val="tx1"/>
            </a:solidFill>
          </a:ln>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wipe(down)">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wipe(down)">
                                      <p:cBhvr>
                                        <p:cTn id="1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chemeClr val="accent2"/>
          </a:solidFill>
        </p:spPr>
        <p:txBody>
          <a:bodyPr/>
          <a:lstStyle/>
          <a:p>
            <a:r>
              <a:rPr lang="en-NZ" smtClean="0"/>
              <a:t>QUESTION 7:</a:t>
            </a:r>
            <a:endParaRPr lang="en-NZ" dirty="0"/>
          </a:p>
        </p:txBody>
      </p:sp>
      <p:sp>
        <p:nvSpPr>
          <p:cNvPr id="7" name="Content Placeholder 6"/>
          <p:cNvSpPr>
            <a:spLocks noGrp="1"/>
          </p:cNvSpPr>
          <p:nvPr>
            <p:ph sz="half" idx="1"/>
          </p:nvPr>
        </p:nvSpPr>
        <p:spPr>
          <a:xfrm>
            <a:off x="457200" y="1600200"/>
            <a:ext cx="3754760" cy="5069160"/>
          </a:xfrm>
        </p:spPr>
        <p:txBody>
          <a:bodyPr>
            <a:normAutofit fontScale="85000" lnSpcReduction="20000"/>
          </a:bodyPr>
          <a:lstStyle/>
          <a:p>
            <a:pPr lvl="0"/>
            <a:r>
              <a:rPr lang="en-NZ" dirty="0" smtClean="0"/>
              <a:t>Technique =</a:t>
            </a:r>
            <a:r>
              <a:rPr lang="en-NZ" b="1" dirty="0" smtClean="0"/>
              <a:t>Achieved</a:t>
            </a:r>
            <a:r>
              <a:rPr lang="en-NZ" dirty="0" smtClean="0"/>
              <a:t>                                                                         </a:t>
            </a:r>
          </a:p>
          <a:p>
            <a:pPr lvl="0"/>
            <a:r>
              <a:rPr lang="en-NZ" dirty="0" smtClean="0"/>
              <a:t>Effect = </a:t>
            </a:r>
            <a:r>
              <a:rPr lang="en-NZ" b="1" dirty="0" smtClean="0"/>
              <a:t>Merit</a:t>
            </a:r>
            <a:r>
              <a:rPr lang="en-NZ" dirty="0" smtClean="0"/>
              <a:t> </a:t>
            </a:r>
          </a:p>
          <a:p>
            <a:pPr lvl="0"/>
            <a:endParaRPr lang="en-NZ" dirty="0" smtClean="0"/>
          </a:p>
          <a:p>
            <a:pPr lvl="0"/>
            <a:r>
              <a:rPr lang="en-NZ" dirty="0" smtClean="0"/>
              <a:t>High angle shot</a:t>
            </a:r>
          </a:p>
          <a:p>
            <a:pPr lvl="0"/>
            <a:r>
              <a:rPr lang="en-NZ" dirty="0" smtClean="0"/>
              <a:t>Used to make the CIA agent appear weak or vulnerable in comparison to the Pigeon. </a:t>
            </a:r>
          </a:p>
          <a:p>
            <a:pPr lvl="0">
              <a:buNone/>
            </a:pPr>
            <a:endParaRPr lang="en-NZ" dirty="0" smtClean="0"/>
          </a:p>
          <a:p>
            <a:pPr lvl="0">
              <a:buNone/>
            </a:pPr>
            <a:r>
              <a:rPr lang="en-NZ" dirty="0" smtClean="0"/>
              <a:t>OR</a:t>
            </a:r>
          </a:p>
          <a:p>
            <a:pPr lvl="0">
              <a:buNone/>
            </a:pPr>
            <a:endParaRPr lang="en-NZ" dirty="0" smtClean="0"/>
          </a:p>
          <a:p>
            <a:pPr lvl="0"/>
            <a:r>
              <a:rPr lang="en-NZ" dirty="0" smtClean="0"/>
              <a:t>Over the shoulder shot</a:t>
            </a:r>
          </a:p>
          <a:p>
            <a:pPr lvl="0"/>
            <a:r>
              <a:rPr lang="en-NZ" dirty="0" smtClean="0"/>
              <a:t>you can see that the CIA agent is the pigeon’s </a:t>
            </a:r>
            <a:r>
              <a:rPr lang="en-NZ" dirty="0" smtClean="0"/>
              <a:t>target</a:t>
            </a:r>
            <a:endParaRPr lang="en-NZ" dirty="0" smtClean="0"/>
          </a:p>
          <a:p>
            <a:endParaRPr lang="en-NZ" dirty="0"/>
          </a:p>
        </p:txBody>
      </p:sp>
      <p:pic>
        <p:nvPicPr>
          <p:cNvPr id="9" name="Content Placeholder 8" descr="vlcsnap-2011-08-24-17h22m57s81.png"/>
          <p:cNvPicPr>
            <a:picLocks noGrp="1"/>
          </p:cNvPicPr>
          <p:nvPr>
            <p:ph sz="half" idx="2"/>
          </p:nvPr>
        </p:nvPicPr>
        <p:blipFill>
          <a:blip r:embed="rId2" cstate="print"/>
          <a:stretch>
            <a:fillRect/>
          </a:stretch>
        </p:blipFill>
        <p:spPr>
          <a:xfrm>
            <a:off x="4283969" y="2564904"/>
            <a:ext cx="3600400" cy="2808311"/>
          </a:xfrm>
          <a:prstGeom prst="rect">
            <a:avLst/>
          </a:prstGeom>
          <a:ln w="19050">
            <a:solidFill>
              <a:schemeClr val="tx1"/>
            </a:solidFill>
          </a:ln>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ircle(in)">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circle(in)">
                                      <p:cBhvr>
                                        <p:cTn id="12" dur="10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circle(in)">
                                      <p:cBhvr>
                                        <p:cTn id="17" dur="10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circle(in)">
                                      <p:cBhvr>
                                        <p:cTn id="22" dur="1000"/>
                                        <p:tgtEl>
                                          <p:spTgt spid="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animEffect transition="in" filter="circle(in)">
                                      <p:cBhvr>
                                        <p:cTn id="27" dur="1000"/>
                                        <p:tgtEl>
                                          <p:spTgt spid="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7">
                                            <p:txEl>
                                              <p:pRg st="8" end="8"/>
                                            </p:txEl>
                                          </p:spTgt>
                                        </p:tgtEl>
                                        <p:attrNameLst>
                                          <p:attrName>style.visibility</p:attrName>
                                        </p:attrNameLst>
                                      </p:cBhvr>
                                      <p:to>
                                        <p:strVal val="visible"/>
                                      </p:to>
                                    </p:set>
                                    <p:animEffect transition="in" filter="circle(in)">
                                      <p:cBhvr>
                                        <p:cTn id="32" dur="1000"/>
                                        <p:tgtEl>
                                          <p:spTgt spid="7">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7">
                                            <p:txEl>
                                              <p:pRg st="9" end="9"/>
                                            </p:txEl>
                                          </p:spTgt>
                                        </p:tgtEl>
                                        <p:attrNameLst>
                                          <p:attrName>style.visibility</p:attrName>
                                        </p:attrNameLst>
                                      </p:cBhvr>
                                      <p:to>
                                        <p:strVal val="visible"/>
                                      </p:to>
                                    </p:set>
                                    <p:animEffect transition="in" filter="circle(in)">
                                      <p:cBhvr>
                                        <p:cTn id="37" dur="10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74</TotalTime>
  <Words>920</Words>
  <Application>Microsoft Office PowerPoint</Application>
  <PresentationFormat>On-screen Show (4:3)</PresentationFormat>
  <Paragraphs>119</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Technic</vt:lpstr>
      <vt:lpstr>Slide 1</vt:lpstr>
      <vt:lpstr>PART A: TERMINOLOGY</vt:lpstr>
      <vt:lpstr>PART B: QUESTION 1:</vt:lpstr>
      <vt:lpstr>QUESTION 2:</vt:lpstr>
      <vt:lpstr>QUESTION 3:</vt:lpstr>
      <vt:lpstr>QUESTION 4:</vt:lpstr>
      <vt:lpstr>QUESTION 5:</vt:lpstr>
      <vt:lpstr>QUESTION 6:</vt:lpstr>
      <vt:lpstr>QUESTION 7:</vt:lpstr>
      <vt:lpstr>QUESTION 8:</vt:lpstr>
      <vt:lpstr>QUESTION 8:</vt:lpstr>
      <vt:lpstr>QUESTION 9:</vt:lpstr>
      <vt:lpstr>QUESTION 10:</vt:lpstr>
      <vt:lpstr>QUESTION 11:</vt:lpstr>
      <vt:lpstr>QUESTION 12:</vt:lpstr>
      <vt:lpstr>QUESTION 13:</vt:lpstr>
      <vt:lpstr>QUESTION 14:</vt:lpstr>
    </vt:vector>
  </TitlesOfParts>
  <Company>Westlake Girls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jgillaly</dc:creator>
  <cp:lastModifiedBy>jgillaly</cp:lastModifiedBy>
  <cp:revision>5</cp:revision>
  <dcterms:created xsi:type="dcterms:W3CDTF">2011-09-05T12:50:40Z</dcterms:created>
  <dcterms:modified xsi:type="dcterms:W3CDTF">2011-09-05T20:50:38Z</dcterms:modified>
</cp:coreProperties>
</file>