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3" r:id="rId4"/>
    <p:sldId id="262" r:id="rId5"/>
    <p:sldId id="259" r:id="rId6"/>
    <p:sldId id="260" r:id="rId7"/>
    <p:sldId id="261" r:id="rId8"/>
    <p:sldId id="258"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08" y="-24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D700DFA-5D3C-4F87-A6D7-D883192164D3}" type="datetimeFigureOut">
              <a:rPr lang="en-NZ" smtClean="0"/>
              <a:pPr/>
              <a:t>25/02/2011</a:t>
            </a:fld>
            <a:endParaRPr lang="en-NZ"/>
          </a:p>
        </p:txBody>
      </p:sp>
      <p:sp>
        <p:nvSpPr>
          <p:cNvPr id="19" name="Footer Placeholder 18"/>
          <p:cNvSpPr>
            <a:spLocks noGrp="1"/>
          </p:cNvSpPr>
          <p:nvPr>
            <p:ph type="ftr" sz="quarter" idx="11"/>
          </p:nvPr>
        </p:nvSpPr>
        <p:spPr/>
        <p:txBody>
          <a:bodyPr/>
          <a:lstStyle/>
          <a:p>
            <a:endParaRPr lang="en-NZ"/>
          </a:p>
        </p:txBody>
      </p:sp>
      <p:sp>
        <p:nvSpPr>
          <p:cNvPr id="27" name="Slide Number Placeholder 26"/>
          <p:cNvSpPr>
            <a:spLocks noGrp="1"/>
          </p:cNvSpPr>
          <p:nvPr>
            <p:ph type="sldNum" sz="quarter" idx="12"/>
          </p:nvPr>
        </p:nvSpPr>
        <p:spPr/>
        <p:txBody>
          <a:bodyPr/>
          <a:lstStyle/>
          <a:p>
            <a:fld id="{CE375188-9EA4-4643-B3FE-5131B5390D43}"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700DFA-5D3C-4F87-A6D7-D883192164D3}" type="datetimeFigureOut">
              <a:rPr lang="en-NZ" smtClean="0"/>
              <a:pPr/>
              <a:t>25/02/2011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E375188-9EA4-4643-B3FE-5131B5390D43}"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700DFA-5D3C-4F87-A6D7-D883192164D3}" type="datetimeFigureOut">
              <a:rPr lang="en-NZ" smtClean="0"/>
              <a:pPr/>
              <a:t>25/02/2011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E375188-9EA4-4643-B3FE-5131B5390D43}"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700DFA-5D3C-4F87-A6D7-D883192164D3}" type="datetimeFigureOut">
              <a:rPr lang="en-NZ" smtClean="0"/>
              <a:pPr/>
              <a:t>25/02/2011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E375188-9EA4-4643-B3FE-5131B5390D43}"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D700DFA-5D3C-4F87-A6D7-D883192164D3}" type="datetimeFigureOut">
              <a:rPr lang="en-NZ" smtClean="0"/>
              <a:pPr/>
              <a:t>25/02/2011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E375188-9EA4-4643-B3FE-5131B5390D43}"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D700DFA-5D3C-4F87-A6D7-D883192164D3}" type="datetimeFigureOut">
              <a:rPr lang="en-NZ" smtClean="0"/>
              <a:pPr/>
              <a:t>25/02/2011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E375188-9EA4-4643-B3FE-5131B5390D43}"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D700DFA-5D3C-4F87-A6D7-D883192164D3}" type="datetimeFigureOut">
              <a:rPr lang="en-NZ" smtClean="0"/>
              <a:pPr/>
              <a:t>25/02/2011</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CE375188-9EA4-4643-B3FE-5131B5390D43}"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D700DFA-5D3C-4F87-A6D7-D883192164D3}" type="datetimeFigureOut">
              <a:rPr lang="en-NZ" smtClean="0"/>
              <a:pPr/>
              <a:t>25/02/2011</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CE375188-9EA4-4643-B3FE-5131B5390D43}"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700DFA-5D3C-4F87-A6D7-D883192164D3}" type="datetimeFigureOut">
              <a:rPr lang="en-NZ" smtClean="0"/>
              <a:pPr/>
              <a:t>25/02/2011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CE375188-9EA4-4643-B3FE-5131B5390D43}"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D700DFA-5D3C-4F87-A6D7-D883192164D3}" type="datetimeFigureOut">
              <a:rPr lang="en-NZ" smtClean="0"/>
              <a:pPr/>
              <a:t>25/02/2011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E375188-9EA4-4643-B3FE-5131B5390D43}"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D700DFA-5D3C-4F87-A6D7-D883192164D3}" type="datetimeFigureOut">
              <a:rPr lang="en-NZ" smtClean="0"/>
              <a:pPr/>
              <a:t>25/02/2011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xfrm>
            <a:off x="8077200" y="6356350"/>
            <a:ext cx="609600" cy="365125"/>
          </a:xfrm>
        </p:spPr>
        <p:txBody>
          <a:bodyPr/>
          <a:lstStyle/>
          <a:p>
            <a:fld id="{CE375188-9EA4-4643-B3FE-5131B5390D43}" type="slidenum">
              <a:rPr lang="en-NZ" smtClean="0"/>
              <a:pPr/>
              <a:t>‹#›</a:t>
            </a:fld>
            <a:endParaRPr lang="en-NZ"/>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D700DFA-5D3C-4F87-A6D7-D883192164D3}" type="datetimeFigureOut">
              <a:rPr lang="en-NZ" smtClean="0"/>
              <a:pPr/>
              <a:t>25/02/2011</a:t>
            </a:fld>
            <a:endParaRPr lang="en-NZ"/>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NZ"/>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E375188-9EA4-4643-B3FE-5131B5390D43}" type="slidenum">
              <a:rPr lang="en-NZ" smtClean="0"/>
              <a:pPr/>
              <a:t>‹#›</a:t>
            </a:fld>
            <a:endParaRPr lang="en-NZ"/>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0000" b="-10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9552" y="764704"/>
            <a:ext cx="7851648" cy="1828800"/>
          </a:xfrm>
        </p:spPr>
        <p:txBody>
          <a:bodyPr>
            <a:noAutofit/>
          </a:bodyPr>
          <a:lstStyle/>
          <a:p>
            <a:pPr algn="ctr"/>
            <a:r>
              <a:rPr lang="en-NZ" sz="6600" dirty="0" smtClean="0"/>
              <a:t>ANTHEM FOR DOOMED YOUTH</a:t>
            </a:r>
            <a:endParaRPr lang="en-NZ" sz="6600" dirty="0"/>
          </a:p>
        </p:txBody>
      </p:sp>
      <p:sp>
        <p:nvSpPr>
          <p:cNvPr id="3" name="Subtitle 2"/>
          <p:cNvSpPr>
            <a:spLocks noGrp="1"/>
          </p:cNvSpPr>
          <p:nvPr>
            <p:ph type="subTitle" idx="1"/>
          </p:nvPr>
        </p:nvSpPr>
        <p:spPr>
          <a:xfrm>
            <a:off x="539552" y="4869160"/>
            <a:ext cx="7854696" cy="1752600"/>
          </a:xfrm>
        </p:spPr>
        <p:txBody>
          <a:bodyPr>
            <a:normAutofit/>
          </a:bodyPr>
          <a:lstStyle/>
          <a:p>
            <a:endParaRPr lang="en-NZ" dirty="0" smtClean="0"/>
          </a:p>
          <a:p>
            <a:endParaRPr lang="en-NZ" dirty="0" smtClean="0"/>
          </a:p>
          <a:p>
            <a:r>
              <a:rPr lang="en-NZ" sz="4000" b="1" dirty="0" smtClean="0">
                <a:solidFill>
                  <a:schemeClr val="bg1"/>
                </a:solidFill>
              </a:rPr>
              <a:t>Wilfred Owen</a:t>
            </a:r>
            <a:endParaRPr lang="en-NZ" sz="4000" b="1"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143000"/>
          </a:xfrm>
          <a:ln>
            <a:solidFill>
              <a:schemeClr val="tx1"/>
            </a:solidFill>
          </a:ln>
        </p:spPr>
        <p:txBody>
          <a:bodyPr/>
          <a:lstStyle/>
          <a:p>
            <a:r>
              <a:rPr lang="en-NZ" dirty="0" smtClean="0"/>
              <a:t> SUMMARY</a:t>
            </a:r>
            <a:endParaRPr lang="en-NZ" dirty="0"/>
          </a:p>
        </p:txBody>
      </p:sp>
      <p:sp>
        <p:nvSpPr>
          <p:cNvPr id="3" name="Content Placeholder 2"/>
          <p:cNvSpPr>
            <a:spLocks noGrp="1"/>
          </p:cNvSpPr>
          <p:nvPr>
            <p:ph idx="1"/>
          </p:nvPr>
        </p:nvSpPr>
        <p:spPr>
          <a:xfrm>
            <a:off x="457200" y="1935480"/>
            <a:ext cx="8229600" cy="4733880"/>
          </a:xfrm>
        </p:spPr>
        <p:txBody>
          <a:bodyPr>
            <a:normAutofit fontScale="92500"/>
          </a:bodyPr>
          <a:lstStyle/>
          <a:p>
            <a:r>
              <a:rPr lang="en-GB" i="1" dirty="0" smtClean="0"/>
              <a:t>“Anthem for Doomed Youth</a:t>
            </a:r>
            <a:r>
              <a:rPr lang="en-GB" dirty="0" smtClean="0"/>
              <a:t>” has two sections, each beginning with a question that the remainder of the section answers. </a:t>
            </a:r>
          </a:p>
          <a:p>
            <a:r>
              <a:rPr lang="en-GB" dirty="0" smtClean="0"/>
              <a:t>It has a strict pattern of rhythm and rhyme. There is an octet (8 lines) and a sestet (6 lines). The octet is dominated by the sound of battle. The sestet is characterised by muted grief. Linking these two sections is the sound of the bugle. </a:t>
            </a:r>
          </a:p>
          <a:p>
            <a:r>
              <a:rPr lang="en-GB" dirty="0" smtClean="0"/>
              <a:t>The irony here is in the fact that a</a:t>
            </a:r>
            <a:r>
              <a:rPr lang="en-NZ" dirty="0" smtClean="0"/>
              <a:t> sonnet is a lyrical poem usually associated with romance. However, this poem is the complete opposite – it underlines the psychological trauma of the war and the poor treatment the soldiers receive. </a:t>
            </a:r>
          </a:p>
          <a:p>
            <a:pPr>
              <a:buNone/>
            </a:pPr>
            <a:r>
              <a:rPr lang="en-GB" dirty="0" smtClean="0"/>
              <a:t> </a:t>
            </a:r>
            <a:endParaRPr lang="en-NZ" dirty="0" smtClean="0"/>
          </a:p>
          <a:p>
            <a:endParaRPr lang="en-NZ" dirty="0" smtClean="0"/>
          </a:p>
          <a:p>
            <a:endParaRPr lang="en-NZ"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lstStyle/>
          <a:p>
            <a:r>
              <a:rPr lang="en-NZ" dirty="0" smtClean="0"/>
              <a:t>THEME/MESSAGE</a:t>
            </a:r>
            <a:endParaRPr lang="en-NZ" dirty="0"/>
          </a:p>
        </p:txBody>
      </p:sp>
      <p:sp>
        <p:nvSpPr>
          <p:cNvPr id="3" name="Content Placeholder 2"/>
          <p:cNvSpPr>
            <a:spLocks noGrp="1"/>
          </p:cNvSpPr>
          <p:nvPr>
            <p:ph idx="1"/>
          </p:nvPr>
        </p:nvSpPr>
        <p:spPr>
          <a:xfrm>
            <a:off x="457200" y="1935480"/>
            <a:ext cx="8229600" cy="4733880"/>
          </a:xfrm>
        </p:spPr>
        <p:txBody>
          <a:bodyPr>
            <a:normAutofit fontScale="92500" lnSpcReduction="20000"/>
          </a:bodyPr>
          <a:lstStyle/>
          <a:p>
            <a:r>
              <a:rPr lang="en-GB" dirty="0" smtClean="0"/>
              <a:t> </a:t>
            </a:r>
            <a:r>
              <a:rPr lang="en-GB" dirty="0" err="1" smtClean="0"/>
              <a:t>Owen’s</a:t>
            </a:r>
            <a:r>
              <a:rPr lang="en-GB" dirty="0" smtClean="0"/>
              <a:t> poem compares the death of men at war to  a traditional English funeral. </a:t>
            </a:r>
          </a:p>
          <a:p>
            <a:r>
              <a:rPr lang="en-GB" dirty="0" smtClean="0"/>
              <a:t>In the poem, the noise of battle gives way to silent grief. Young men who should have lived died in the chaos of battle. Those who lost loved ones were not present at the deaths or burials of their young men. </a:t>
            </a:r>
          </a:p>
          <a:p>
            <a:r>
              <a:rPr lang="en-GB" dirty="0" smtClean="0"/>
              <a:t>In place of the usual funeral rites, sounds of battle, distant grief and nature’s close of day were what they had to mark their deaths. </a:t>
            </a:r>
          </a:p>
          <a:p>
            <a:r>
              <a:rPr lang="en-GB" dirty="0" smtClean="0"/>
              <a:t>Throughout the poem, Owen employed imagery to bring to life the sorrow and horror of war – by describing the sounds and sights, by comparing a fitting funeral to the reality of death in war and by questioning the sufficiency of religion to provide solace in the face of such brutality. </a:t>
            </a:r>
            <a:endParaRPr lang="en-NZ"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Oxymoron</a:t>
            </a:r>
            <a:endParaRPr lang="en-NZ" dirty="0"/>
          </a:p>
        </p:txBody>
      </p:sp>
      <p:sp>
        <p:nvSpPr>
          <p:cNvPr id="3" name="Content Placeholder 2"/>
          <p:cNvSpPr>
            <a:spLocks noGrp="1"/>
          </p:cNvSpPr>
          <p:nvPr>
            <p:ph idx="1"/>
          </p:nvPr>
        </p:nvSpPr>
        <p:spPr/>
        <p:txBody>
          <a:bodyPr/>
          <a:lstStyle/>
          <a:p>
            <a:r>
              <a:rPr lang="en-NZ" dirty="0" smtClean="0"/>
              <a:t>The title “</a:t>
            </a:r>
            <a:r>
              <a:rPr lang="en-NZ" b="1" i="1" dirty="0" smtClean="0">
                <a:solidFill>
                  <a:schemeClr val="bg1"/>
                </a:solidFill>
              </a:rPr>
              <a:t>Anthem for doomed youth</a:t>
            </a:r>
            <a:r>
              <a:rPr lang="en-NZ" dirty="0" smtClean="0"/>
              <a:t>” is ironic because it has "youth" and "doomed" next to each other. Youth represents naivety, freedom and a long life ahead and doomed pretty much means the opposite. Therefore it is a contradiction. Owen is pointing out that the young men who are sent to war have no hope for the future and inevitably will lose their youth regardless of whether they return alive.</a:t>
            </a:r>
            <a:endParaRPr lang="en-NZ"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QUESTION 1:</a:t>
            </a:r>
            <a:endParaRPr lang="en-NZ" dirty="0"/>
          </a:p>
        </p:txBody>
      </p:sp>
      <p:sp>
        <p:nvSpPr>
          <p:cNvPr id="3" name="Content Placeholder 2"/>
          <p:cNvSpPr>
            <a:spLocks noGrp="1"/>
          </p:cNvSpPr>
          <p:nvPr>
            <p:ph idx="1"/>
          </p:nvPr>
        </p:nvSpPr>
        <p:spPr/>
        <p:txBody>
          <a:bodyPr/>
          <a:lstStyle/>
          <a:p>
            <a:r>
              <a:rPr lang="en-NZ" i="1" dirty="0" smtClean="0">
                <a:solidFill>
                  <a:schemeClr val="bg1"/>
                </a:solidFill>
              </a:rPr>
              <a:t>“What passing-bells for these who die </a:t>
            </a:r>
            <a:r>
              <a:rPr lang="en-NZ" i="1" dirty="0" smtClean="0">
                <a:solidFill>
                  <a:srgbClr val="FF0000"/>
                </a:solidFill>
              </a:rPr>
              <a:t>as</a:t>
            </a:r>
            <a:r>
              <a:rPr lang="en-NZ" i="1" dirty="0" smtClean="0">
                <a:solidFill>
                  <a:schemeClr val="bg1"/>
                </a:solidFill>
              </a:rPr>
              <a:t> cattle?”</a:t>
            </a:r>
          </a:p>
          <a:p>
            <a:endParaRPr lang="en-NZ" dirty="0" smtClean="0"/>
          </a:p>
          <a:p>
            <a:r>
              <a:rPr lang="en-NZ" dirty="0" smtClean="0"/>
              <a:t>Owen criticises that soldiers are treated as expendable objects rather than valuable, thinking people. Their death is compared to the slaughter of animals – senseless and dehumanising.</a:t>
            </a:r>
          </a:p>
          <a:p>
            <a:endParaRPr lang="en-NZ" dirty="0" smtClean="0"/>
          </a:p>
          <a:p>
            <a:r>
              <a:rPr lang="en-NZ" dirty="0" smtClean="0"/>
              <a:t>Simile!</a:t>
            </a:r>
          </a:p>
          <a:p>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amond(in)">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diamond(in)">
                                      <p:cBhvr>
                                        <p:cTn id="1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QUESTION 2:</a:t>
            </a:r>
            <a:endParaRPr lang="en-NZ" dirty="0"/>
          </a:p>
        </p:txBody>
      </p:sp>
      <p:sp>
        <p:nvSpPr>
          <p:cNvPr id="3" name="Content Placeholder 2"/>
          <p:cNvSpPr>
            <a:spLocks noGrp="1"/>
          </p:cNvSpPr>
          <p:nvPr>
            <p:ph idx="1"/>
          </p:nvPr>
        </p:nvSpPr>
        <p:spPr>
          <a:xfrm>
            <a:off x="457200" y="1935480"/>
            <a:ext cx="8229600" cy="4661872"/>
          </a:xfrm>
        </p:spPr>
        <p:txBody>
          <a:bodyPr>
            <a:normAutofit fontScale="77500" lnSpcReduction="20000"/>
          </a:bodyPr>
          <a:lstStyle/>
          <a:p>
            <a:r>
              <a:rPr lang="en-NZ" dirty="0" smtClean="0">
                <a:solidFill>
                  <a:schemeClr val="bg1"/>
                </a:solidFill>
              </a:rPr>
              <a:t>“Only the monstrous anger of the guns.”</a:t>
            </a:r>
          </a:p>
          <a:p>
            <a:pPr>
              <a:buNone/>
            </a:pPr>
            <a:endParaRPr lang="en-NZ" dirty="0" smtClean="0"/>
          </a:p>
          <a:p>
            <a:r>
              <a:rPr lang="en-NZ" dirty="0" smtClean="0"/>
              <a:t>Identify the language technique used in Line 2 and explain the effect.</a:t>
            </a:r>
          </a:p>
          <a:p>
            <a:endParaRPr lang="en-NZ" dirty="0" smtClean="0"/>
          </a:p>
          <a:p>
            <a:r>
              <a:rPr lang="en-NZ" dirty="0" smtClean="0"/>
              <a:t>Personification</a:t>
            </a:r>
          </a:p>
          <a:p>
            <a:r>
              <a:rPr lang="en-GB" i="1" dirty="0" smtClean="0"/>
              <a:t>Monstrous </a:t>
            </a:r>
            <a:r>
              <a:rPr lang="en-GB" dirty="0" smtClean="0"/>
              <a:t>has connotations of- evil, horror (emotive language)</a:t>
            </a:r>
            <a:endParaRPr lang="en-NZ" dirty="0" smtClean="0"/>
          </a:p>
          <a:p>
            <a:r>
              <a:rPr lang="en-GB" i="1" dirty="0" smtClean="0"/>
              <a:t>“anger of the guns” </a:t>
            </a:r>
            <a:r>
              <a:rPr lang="en-GB" dirty="0" smtClean="0"/>
              <a:t>– the anger of the enemy soldiers is transferred into their weapons, personifying the guns that become </a:t>
            </a:r>
            <a:r>
              <a:rPr lang="en-GB" i="1" dirty="0" smtClean="0"/>
              <a:t>“angry”</a:t>
            </a:r>
            <a:r>
              <a:rPr lang="en-GB" dirty="0" smtClean="0"/>
              <a:t>. </a:t>
            </a:r>
            <a:r>
              <a:rPr lang="en-NZ" dirty="0" smtClean="0"/>
              <a:t> </a:t>
            </a:r>
          </a:p>
          <a:p>
            <a:r>
              <a:rPr lang="en-GB" dirty="0" smtClean="0"/>
              <a:t>Instead of a bell, calling people to mourn for the lives of these individuals, the sound is one of “</a:t>
            </a:r>
            <a:r>
              <a:rPr lang="en-GB" i="1" dirty="0" smtClean="0"/>
              <a:t>monstrous anger</a:t>
            </a:r>
            <a:r>
              <a:rPr lang="en-GB" dirty="0" smtClean="0"/>
              <a:t>”. The anger is misplaced – transferred onto the weapons which spit their hatred at the soldiers. To be monstrous also suggests that the sound is loud, as if a huge monster is roaring angrily. The main effect is that readers can visualise the emotional intensity and violence which soldier’s experience at war.  </a:t>
            </a:r>
            <a:endParaRPr lang="en-NZ" dirty="0" smtClean="0"/>
          </a:p>
          <a:p>
            <a:endParaRPr lang="en-NZ" dirty="0" smtClean="0"/>
          </a:p>
          <a:p>
            <a:pPr>
              <a:buNone/>
            </a:pPr>
            <a:endParaRPr lang="en-NZ"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wipe(down)">
                                      <p:cBhvr>
                                        <p:cTn id="7" dur="580">
                                          <p:stCondLst>
                                            <p:cond delay="0"/>
                                          </p:stCondLst>
                                        </p:cTn>
                                        <p:tgtEl>
                                          <p:spTgt spid="3">
                                            <p:txEl>
                                              <p:pRg st="4" end="4"/>
                                            </p:txEl>
                                          </p:spTgt>
                                        </p:tgtEl>
                                      </p:cBhvr>
                                    </p:animEffect>
                                    <p:anim calcmode="lin" valueType="num">
                                      <p:cBhvr>
                                        <p:cTn id="8"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4" end="4"/>
                                            </p:txEl>
                                          </p:spTgt>
                                        </p:tgtEl>
                                      </p:cBhvr>
                                      <p:to x="100000" y="60000"/>
                                    </p:animScale>
                                    <p:animScale>
                                      <p:cBhvr>
                                        <p:cTn id="14" dur="166" decel="50000">
                                          <p:stCondLst>
                                            <p:cond delay="676"/>
                                          </p:stCondLst>
                                        </p:cTn>
                                        <p:tgtEl>
                                          <p:spTgt spid="3">
                                            <p:txEl>
                                              <p:pRg st="4" end="4"/>
                                            </p:txEl>
                                          </p:spTgt>
                                        </p:tgtEl>
                                      </p:cBhvr>
                                      <p:to x="100000" y="100000"/>
                                    </p:animScale>
                                    <p:animScale>
                                      <p:cBhvr>
                                        <p:cTn id="15" dur="26">
                                          <p:stCondLst>
                                            <p:cond delay="1312"/>
                                          </p:stCondLst>
                                        </p:cTn>
                                        <p:tgtEl>
                                          <p:spTgt spid="3">
                                            <p:txEl>
                                              <p:pRg st="4" end="4"/>
                                            </p:txEl>
                                          </p:spTgt>
                                        </p:tgtEl>
                                      </p:cBhvr>
                                      <p:to x="100000" y="80000"/>
                                    </p:animScale>
                                    <p:animScale>
                                      <p:cBhvr>
                                        <p:cTn id="16" dur="166" decel="50000">
                                          <p:stCondLst>
                                            <p:cond delay="1338"/>
                                          </p:stCondLst>
                                        </p:cTn>
                                        <p:tgtEl>
                                          <p:spTgt spid="3">
                                            <p:txEl>
                                              <p:pRg st="4" end="4"/>
                                            </p:txEl>
                                          </p:spTgt>
                                        </p:tgtEl>
                                      </p:cBhvr>
                                      <p:to x="100000" y="100000"/>
                                    </p:animScale>
                                    <p:animScale>
                                      <p:cBhvr>
                                        <p:cTn id="17" dur="26">
                                          <p:stCondLst>
                                            <p:cond delay="1642"/>
                                          </p:stCondLst>
                                        </p:cTn>
                                        <p:tgtEl>
                                          <p:spTgt spid="3">
                                            <p:txEl>
                                              <p:pRg st="4" end="4"/>
                                            </p:txEl>
                                          </p:spTgt>
                                        </p:tgtEl>
                                      </p:cBhvr>
                                      <p:to x="100000" y="90000"/>
                                    </p:animScale>
                                    <p:animScale>
                                      <p:cBhvr>
                                        <p:cTn id="18" dur="166" decel="50000">
                                          <p:stCondLst>
                                            <p:cond delay="1668"/>
                                          </p:stCondLst>
                                        </p:cTn>
                                        <p:tgtEl>
                                          <p:spTgt spid="3">
                                            <p:txEl>
                                              <p:pRg st="4" end="4"/>
                                            </p:txEl>
                                          </p:spTgt>
                                        </p:tgtEl>
                                      </p:cBhvr>
                                      <p:to x="100000" y="100000"/>
                                    </p:animScale>
                                    <p:animScale>
                                      <p:cBhvr>
                                        <p:cTn id="19" dur="26">
                                          <p:stCondLst>
                                            <p:cond delay="1808"/>
                                          </p:stCondLst>
                                        </p:cTn>
                                        <p:tgtEl>
                                          <p:spTgt spid="3">
                                            <p:txEl>
                                              <p:pRg st="4" end="4"/>
                                            </p:txEl>
                                          </p:spTgt>
                                        </p:tgtEl>
                                      </p:cBhvr>
                                      <p:to x="100000" y="95000"/>
                                    </p:animScale>
                                    <p:animScale>
                                      <p:cBhvr>
                                        <p:cTn id="20" dur="166" decel="50000">
                                          <p:stCondLst>
                                            <p:cond delay="1834"/>
                                          </p:stCondLst>
                                        </p:cTn>
                                        <p:tgtEl>
                                          <p:spTgt spid="3">
                                            <p:txEl>
                                              <p:pRg st="4" end="4"/>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down)">
                                      <p:cBhvr>
                                        <p:cTn id="25" dur="580">
                                          <p:stCondLst>
                                            <p:cond delay="0"/>
                                          </p:stCondLst>
                                        </p:cTn>
                                        <p:tgtEl>
                                          <p:spTgt spid="3">
                                            <p:txEl>
                                              <p:pRg st="5" end="5"/>
                                            </p:txEl>
                                          </p:spTgt>
                                        </p:tgtEl>
                                      </p:cBhvr>
                                    </p:animEffect>
                                    <p:anim calcmode="lin" valueType="num">
                                      <p:cBhvr>
                                        <p:cTn id="26"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5" end="5"/>
                                            </p:txEl>
                                          </p:spTgt>
                                        </p:tgtEl>
                                      </p:cBhvr>
                                      <p:to x="100000" y="60000"/>
                                    </p:animScale>
                                    <p:animScale>
                                      <p:cBhvr>
                                        <p:cTn id="32" dur="166" decel="50000">
                                          <p:stCondLst>
                                            <p:cond delay="676"/>
                                          </p:stCondLst>
                                        </p:cTn>
                                        <p:tgtEl>
                                          <p:spTgt spid="3">
                                            <p:txEl>
                                              <p:pRg st="5" end="5"/>
                                            </p:txEl>
                                          </p:spTgt>
                                        </p:tgtEl>
                                      </p:cBhvr>
                                      <p:to x="100000" y="100000"/>
                                    </p:animScale>
                                    <p:animScale>
                                      <p:cBhvr>
                                        <p:cTn id="33" dur="26">
                                          <p:stCondLst>
                                            <p:cond delay="1312"/>
                                          </p:stCondLst>
                                        </p:cTn>
                                        <p:tgtEl>
                                          <p:spTgt spid="3">
                                            <p:txEl>
                                              <p:pRg st="5" end="5"/>
                                            </p:txEl>
                                          </p:spTgt>
                                        </p:tgtEl>
                                      </p:cBhvr>
                                      <p:to x="100000" y="80000"/>
                                    </p:animScale>
                                    <p:animScale>
                                      <p:cBhvr>
                                        <p:cTn id="34" dur="166" decel="50000">
                                          <p:stCondLst>
                                            <p:cond delay="1338"/>
                                          </p:stCondLst>
                                        </p:cTn>
                                        <p:tgtEl>
                                          <p:spTgt spid="3">
                                            <p:txEl>
                                              <p:pRg st="5" end="5"/>
                                            </p:txEl>
                                          </p:spTgt>
                                        </p:tgtEl>
                                      </p:cBhvr>
                                      <p:to x="100000" y="100000"/>
                                    </p:animScale>
                                    <p:animScale>
                                      <p:cBhvr>
                                        <p:cTn id="35" dur="26">
                                          <p:stCondLst>
                                            <p:cond delay="1642"/>
                                          </p:stCondLst>
                                        </p:cTn>
                                        <p:tgtEl>
                                          <p:spTgt spid="3">
                                            <p:txEl>
                                              <p:pRg st="5" end="5"/>
                                            </p:txEl>
                                          </p:spTgt>
                                        </p:tgtEl>
                                      </p:cBhvr>
                                      <p:to x="100000" y="90000"/>
                                    </p:animScale>
                                    <p:animScale>
                                      <p:cBhvr>
                                        <p:cTn id="36" dur="166" decel="50000">
                                          <p:stCondLst>
                                            <p:cond delay="1668"/>
                                          </p:stCondLst>
                                        </p:cTn>
                                        <p:tgtEl>
                                          <p:spTgt spid="3">
                                            <p:txEl>
                                              <p:pRg st="5" end="5"/>
                                            </p:txEl>
                                          </p:spTgt>
                                        </p:tgtEl>
                                      </p:cBhvr>
                                      <p:to x="100000" y="100000"/>
                                    </p:animScale>
                                    <p:animScale>
                                      <p:cBhvr>
                                        <p:cTn id="37" dur="26">
                                          <p:stCondLst>
                                            <p:cond delay="1808"/>
                                          </p:stCondLst>
                                        </p:cTn>
                                        <p:tgtEl>
                                          <p:spTgt spid="3">
                                            <p:txEl>
                                              <p:pRg st="5" end="5"/>
                                            </p:txEl>
                                          </p:spTgt>
                                        </p:tgtEl>
                                      </p:cBhvr>
                                      <p:to x="100000" y="95000"/>
                                    </p:animScale>
                                    <p:animScale>
                                      <p:cBhvr>
                                        <p:cTn id="38" dur="166" decel="50000">
                                          <p:stCondLst>
                                            <p:cond delay="1834"/>
                                          </p:stCondLst>
                                        </p:cTn>
                                        <p:tgtEl>
                                          <p:spTgt spid="3">
                                            <p:txEl>
                                              <p:pRg st="5" end="5"/>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wipe(down)">
                                      <p:cBhvr>
                                        <p:cTn id="43" dur="580">
                                          <p:stCondLst>
                                            <p:cond delay="0"/>
                                          </p:stCondLst>
                                        </p:cTn>
                                        <p:tgtEl>
                                          <p:spTgt spid="3">
                                            <p:txEl>
                                              <p:pRg st="6" end="6"/>
                                            </p:txEl>
                                          </p:spTgt>
                                        </p:tgtEl>
                                      </p:cBhvr>
                                    </p:animEffect>
                                    <p:anim calcmode="lin" valueType="num">
                                      <p:cBhvr>
                                        <p:cTn id="44"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6" end="6"/>
                                            </p:txEl>
                                          </p:spTgt>
                                        </p:tgtEl>
                                      </p:cBhvr>
                                      <p:to x="100000" y="60000"/>
                                    </p:animScale>
                                    <p:animScale>
                                      <p:cBhvr>
                                        <p:cTn id="50" dur="166" decel="50000">
                                          <p:stCondLst>
                                            <p:cond delay="676"/>
                                          </p:stCondLst>
                                        </p:cTn>
                                        <p:tgtEl>
                                          <p:spTgt spid="3">
                                            <p:txEl>
                                              <p:pRg st="6" end="6"/>
                                            </p:txEl>
                                          </p:spTgt>
                                        </p:tgtEl>
                                      </p:cBhvr>
                                      <p:to x="100000" y="100000"/>
                                    </p:animScale>
                                    <p:animScale>
                                      <p:cBhvr>
                                        <p:cTn id="51" dur="26">
                                          <p:stCondLst>
                                            <p:cond delay="1312"/>
                                          </p:stCondLst>
                                        </p:cTn>
                                        <p:tgtEl>
                                          <p:spTgt spid="3">
                                            <p:txEl>
                                              <p:pRg st="6" end="6"/>
                                            </p:txEl>
                                          </p:spTgt>
                                        </p:tgtEl>
                                      </p:cBhvr>
                                      <p:to x="100000" y="80000"/>
                                    </p:animScale>
                                    <p:animScale>
                                      <p:cBhvr>
                                        <p:cTn id="52" dur="166" decel="50000">
                                          <p:stCondLst>
                                            <p:cond delay="1338"/>
                                          </p:stCondLst>
                                        </p:cTn>
                                        <p:tgtEl>
                                          <p:spTgt spid="3">
                                            <p:txEl>
                                              <p:pRg st="6" end="6"/>
                                            </p:txEl>
                                          </p:spTgt>
                                        </p:tgtEl>
                                      </p:cBhvr>
                                      <p:to x="100000" y="100000"/>
                                    </p:animScale>
                                    <p:animScale>
                                      <p:cBhvr>
                                        <p:cTn id="53" dur="26">
                                          <p:stCondLst>
                                            <p:cond delay="1642"/>
                                          </p:stCondLst>
                                        </p:cTn>
                                        <p:tgtEl>
                                          <p:spTgt spid="3">
                                            <p:txEl>
                                              <p:pRg st="6" end="6"/>
                                            </p:txEl>
                                          </p:spTgt>
                                        </p:tgtEl>
                                      </p:cBhvr>
                                      <p:to x="100000" y="90000"/>
                                    </p:animScale>
                                    <p:animScale>
                                      <p:cBhvr>
                                        <p:cTn id="54" dur="166" decel="50000">
                                          <p:stCondLst>
                                            <p:cond delay="1668"/>
                                          </p:stCondLst>
                                        </p:cTn>
                                        <p:tgtEl>
                                          <p:spTgt spid="3">
                                            <p:txEl>
                                              <p:pRg st="6" end="6"/>
                                            </p:txEl>
                                          </p:spTgt>
                                        </p:tgtEl>
                                      </p:cBhvr>
                                      <p:to x="100000" y="100000"/>
                                    </p:animScale>
                                    <p:animScale>
                                      <p:cBhvr>
                                        <p:cTn id="55" dur="26">
                                          <p:stCondLst>
                                            <p:cond delay="1808"/>
                                          </p:stCondLst>
                                        </p:cTn>
                                        <p:tgtEl>
                                          <p:spTgt spid="3">
                                            <p:txEl>
                                              <p:pRg st="6" end="6"/>
                                            </p:txEl>
                                          </p:spTgt>
                                        </p:tgtEl>
                                      </p:cBhvr>
                                      <p:to x="100000" y="95000"/>
                                    </p:animScale>
                                    <p:animScale>
                                      <p:cBhvr>
                                        <p:cTn id="56" dur="166" decel="50000">
                                          <p:stCondLst>
                                            <p:cond delay="1834"/>
                                          </p:stCondLst>
                                        </p:cTn>
                                        <p:tgtEl>
                                          <p:spTgt spid="3">
                                            <p:txEl>
                                              <p:pRg st="6" end="6"/>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7" end="7"/>
                                            </p:txEl>
                                          </p:spTgt>
                                        </p:tgtEl>
                                        <p:attrNameLst>
                                          <p:attrName>style.visibility</p:attrName>
                                        </p:attrNameLst>
                                      </p:cBhvr>
                                      <p:to>
                                        <p:strVal val="visible"/>
                                      </p:to>
                                    </p:set>
                                    <p:animEffect transition="in" filter="wipe(down)">
                                      <p:cBhvr>
                                        <p:cTn id="61" dur="580">
                                          <p:stCondLst>
                                            <p:cond delay="0"/>
                                          </p:stCondLst>
                                        </p:cTn>
                                        <p:tgtEl>
                                          <p:spTgt spid="3">
                                            <p:txEl>
                                              <p:pRg st="7" end="7"/>
                                            </p:txEl>
                                          </p:spTgt>
                                        </p:tgtEl>
                                      </p:cBhvr>
                                    </p:animEffect>
                                    <p:anim calcmode="lin" valueType="num">
                                      <p:cBhvr>
                                        <p:cTn id="62"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7" end="7"/>
                                            </p:txEl>
                                          </p:spTgt>
                                        </p:tgtEl>
                                      </p:cBhvr>
                                      <p:to x="100000" y="60000"/>
                                    </p:animScale>
                                    <p:animScale>
                                      <p:cBhvr>
                                        <p:cTn id="68" dur="166" decel="50000">
                                          <p:stCondLst>
                                            <p:cond delay="676"/>
                                          </p:stCondLst>
                                        </p:cTn>
                                        <p:tgtEl>
                                          <p:spTgt spid="3">
                                            <p:txEl>
                                              <p:pRg st="7" end="7"/>
                                            </p:txEl>
                                          </p:spTgt>
                                        </p:tgtEl>
                                      </p:cBhvr>
                                      <p:to x="100000" y="100000"/>
                                    </p:animScale>
                                    <p:animScale>
                                      <p:cBhvr>
                                        <p:cTn id="69" dur="26">
                                          <p:stCondLst>
                                            <p:cond delay="1312"/>
                                          </p:stCondLst>
                                        </p:cTn>
                                        <p:tgtEl>
                                          <p:spTgt spid="3">
                                            <p:txEl>
                                              <p:pRg st="7" end="7"/>
                                            </p:txEl>
                                          </p:spTgt>
                                        </p:tgtEl>
                                      </p:cBhvr>
                                      <p:to x="100000" y="80000"/>
                                    </p:animScale>
                                    <p:animScale>
                                      <p:cBhvr>
                                        <p:cTn id="70" dur="166" decel="50000">
                                          <p:stCondLst>
                                            <p:cond delay="1338"/>
                                          </p:stCondLst>
                                        </p:cTn>
                                        <p:tgtEl>
                                          <p:spTgt spid="3">
                                            <p:txEl>
                                              <p:pRg st="7" end="7"/>
                                            </p:txEl>
                                          </p:spTgt>
                                        </p:tgtEl>
                                      </p:cBhvr>
                                      <p:to x="100000" y="100000"/>
                                    </p:animScale>
                                    <p:animScale>
                                      <p:cBhvr>
                                        <p:cTn id="71" dur="26">
                                          <p:stCondLst>
                                            <p:cond delay="1642"/>
                                          </p:stCondLst>
                                        </p:cTn>
                                        <p:tgtEl>
                                          <p:spTgt spid="3">
                                            <p:txEl>
                                              <p:pRg st="7" end="7"/>
                                            </p:txEl>
                                          </p:spTgt>
                                        </p:tgtEl>
                                      </p:cBhvr>
                                      <p:to x="100000" y="90000"/>
                                    </p:animScale>
                                    <p:animScale>
                                      <p:cBhvr>
                                        <p:cTn id="72" dur="166" decel="50000">
                                          <p:stCondLst>
                                            <p:cond delay="1668"/>
                                          </p:stCondLst>
                                        </p:cTn>
                                        <p:tgtEl>
                                          <p:spTgt spid="3">
                                            <p:txEl>
                                              <p:pRg st="7" end="7"/>
                                            </p:txEl>
                                          </p:spTgt>
                                        </p:tgtEl>
                                      </p:cBhvr>
                                      <p:to x="100000" y="100000"/>
                                    </p:animScale>
                                    <p:animScale>
                                      <p:cBhvr>
                                        <p:cTn id="73" dur="26">
                                          <p:stCondLst>
                                            <p:cond delay="1808"/>
                                          </p:stCondLst>
                                        </p:cTn>
                                        <p:tgtEl>
                                          <p:spTgt spid="3">
                                            <p:txEl>
                                              <p:pRg st="7" end="7"/>
                                            </p:txEl>
                                          </p:spTgt>
                                        </p:tgtEl>
                                      </p:cBhvr>
                                      <p:to x="100000" y="95000"/>
                                    </p:animScale>
                                    <p:animScale>
                                      <p:cBhvr>
                                        <p:cTn id="74" dur="166" decel="50000">
                                          <p:stCondLst>
                                            <p:cond delay="1834"/>
                                          </p:stCondLst>
                                        </p:cTn>
                                        <p:tgtEl>
                                          <p:spTgt spid="3">
                                            <p:txEl>
                                              <p:pRg st="7" end="7"/>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QUESTION 3:</a:t>
            </a:r>
            <a:endParaRPr lang="en-NZ" dirty="0"/>
          </a:p>
        </p:txBody>
      </p:sp>
      <p:sp>
        <p:nvSpPr>
          <p:cNvPr id="3" name="Content Placeholder 2"/>
          <p:cNvSpPr>
            <a:spLocks noGrp="1"/>
          </p:cNvSpPr>
          <p:nvPr>
            <p:ph idx="1"/>
          </p:nvPr>
        </p:nvSpPr>
        <p:spPr/>
        <p:txBody>
          <a:bodyPr>
            <a:normAutofit fontScale="85000" lnSpcReduction="20000"/>
          </a:bodyPr>
          <a:lstStyle/>
          <a:p>
            <a:r>
              <a:rPr lang="en-NZ" b="1" i="1" dirty="0" smtClean="0">
                <a:solidFill>
                  <a:schemeClr val="bg1"/>
                </a:solidFill>
              </a:rPr>
              <a:t>“Only the stuttering rifles’ rapid rattle”</a:t>
            </a:r>
          </a:p>
          <a:p>
            <a:endParaRPr lang="en-NZ" dirty="0" smtClean="0"/>
          </a:p>
          <a:p>
            <a:r>
              <a:rPr lang="en-NZ" dirty="0" smtClean="0"/>
              <a:t>Discuss the effect of the alliteration used in line 3.</a:t>
            </a:r>
          </a:p>
          <a:p>
            <a:endParaRPr lang="en-NZ" dirty="0" smtClean="0"/>
          </a:p>
          <a:p>
            <a:r>
              <a:rPr lang="en-GB" dirty="0" smtClean="0"/>
              <a:t>Alliteration and onomatopoeia are used to imitate the sound of the guns – harsh, repetitive. The repeated “t” sound in “stuttering”, “rattle” and “patter” imitate the short, hard sound of the bullets being fired. The repeated “r” sound suggests the rapidity and frequency of the shots. </a:t>
            </a:r>
          </a:p>
          <a:p>
            <a:endParaRPr lang="en-GB" dirty="0" smtClean="0"/>
          </a:p>
          <a:p>
            <a:r>
              <a:rPr lang="en-GB" dirty="0" smtClean="0"/>
              <a:t>This allows readers to clearly hear as well as visualise the chaotic sounds of battle. It also allows readers an understanding of why soldiers nerves are so fragile. Their physical environment was a place of constant danger  which traumatised soldiers mentally.</a:t>
            </a:r>
            <a:endParaRPr lang="en-NZ" dirty="0" smtClean="0"/>
          </a:p>
          <a:p>
            <a:endParaRPr lang="en-NZ" dirty="0" smtClean="0"/>
          </a:p>
          <a:p>
            <a:endParaRPr lang="en-NZ"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395536" y="260648"/>
            <a:ext cx="8229600" cy="1143000"/>
          </a:xfrm>
        </p:spPr>
        <p:txBody>
          <a:bodyPr/>
          <a:lstStyle/>
          <a:p>
            <a:r>
              <a:rPr lang="en-NZ" dirty="0" smtClean="0"/>
              <a:t>COMPARISONS:</a:t>
            </a:r>
            <a:endParaRPr lang="en-NZ" dirty="0"/>
          </a:p>
        </p:txBody>
      </p:sp>
      <p:sp>
        <p:nvSpPr>
          <p:cNvPr id="12" name="Text Placeholder 11"/>
          <p:cNvSpPr>
            <a:spLocks noGrp="1"/>
          </p:cNvSpPr>
          <p:nvPr>
            <p:ph type="body" idx="1"/>
          </p:nvPr>
        </p:nvSpPr>
        <p:spPr/>
        <p:txBody>
          <a:bodyPr/>
          <a:lstStyle/>
          <a:p>
            <a:r>
              <a:rPr lang="en-GB" dirty="0" smtClean="0"/>
              <a:t>Traditional Funeral / Religious Ceremonies</a:t>
            </a:r>
            <a:endParaRPr lang="en-NZ" dirty="0" smtClean="0"/>
          </a:p>
          <a:p>
            <a:endParaRPr lang="en-NZ" dirty="0"/>
          </a:p>
        </p:txBody>
      </p:sp>
      <p:sp>
        <p:nvSpPr>
          <p:cNvPr id="14" name="Text Placeholder 13"/>
          <p:cNvSpPr>
            <a:spLocks noGrp="1"/>
          </p:cNvSpPr>
          <p:nvPr>
            <p:ph type="body" sz="half" idx="3"/>
          </p:nvPr>
        </p:nvSpPr>
        <p:spPr/>
        <p:txBody>
          <a:bodyPr/>
          <a:lstStyle/>
          <a:p>
            <a:r>
              <a:rPr lang="en-GB" dirty="0" smtClean="0"/>
              <a:t>Death on the Battlefield</a:t>
            </a:r>
            <a:endParaRPr lang="en-NZ" u="sng" dirty="0" smtClean="0"/>
          </a:p>
          <a:p>
            <a:endParaRPr lang="en-NZ" dirty="0"/>
          </a:p>
        </p:txBody>
      </p:sp>
      <p:sp>
        <p:nvSpPr>
          <p:cNvPr id="13" name="Content Placeholder 12"/>
          <p:cNvSpPr>
            <a:spLocks noGrp="1"/>
          </p:cNvSpPr>
          <p:nvPr>
            <p:ph sz="quarter" idx="2"/>
          </p:nvPr>
        </p:nvSpPr>
        <p:spPr>
          <a:xfrm>
            <a:off x="179512" y="2514600"/>
            <a:ext cx="4317876" cy="3845720"/>
          </a:xfrm>
        </p:spPr>
        <p:txBody>
          <a:bodyPr>
            <a:normAutofit fontScale="77500" lnSpcReduction="20000"/>
          </a:bodyPr>
          <a:lstStyle/>
          <a:p>
            <a:r>
              <a:rPr lang="en-GB" dirty="0" smtClean="0"/>
              <a:t>Church bells announcing death</a:t>
            </a:r>
          </a:p>
          <a:p>
            <a:endParaRPr lang="en-GB" dirty="0" smtClean="0"/>
          </a:p>
          <a:p>
            <a:r>
              <a:rPr lang="en-GB" dirty="0" smtClean="0"/>
              <a:t>Prayers for the deceased</a:t>
            </a:r>
          </a:p>
          <a:p>
            <a:endParaRPr lang="en-GB" dirty="0" smtClean="0"/>
          </a:p>
          <a:p>
            <a:r>
              <a:rPr lang="en-GB" dirty="0" smtClean="0"/>
              <a:t>Choirs singing at a funeral</a:t>
            </a:r>
          </a:p>
          <a:p>
            <a:endParaRPr lang="en-GB" dirty="0" smtClean="0"/>
          </a:p>
          <a:p>
            <a:r>
              <a:rPr lang="en-GB" dirty="0" smtClean="0"/>
              <a:t>Candles held by young boys</a:t>
            </a:r>
          </a:p>
          <a:p>
            <a:endParaRPr lang="en-GB" dirty="0" smtClean="0"/>
          </a:p>
          <a:p>
            <a:r>
              <a:rPr lang="en-GB" dirty="0" smtClean="0"/>
              <a:t>Pall, velvet cloth covering coffin</a:t>
            </a:r>
          </a:p>
          <a:p>
            <a:endParaRPr lang="en-GB" dirty="0" smtClean="0"/>
          </a:p>
          <a:p>
            <a:r>
              <a:rPr lang="en-GB" dirty="0" smtClean="0"/>
              <a:t>Flowers</a:t>
            </a:r>
          </a:p>
          <a:p>
            <a:endParaRPr lang="en-GB" dirty="0" smtClean="0"/>
          </a:p>
          <a:p>
            <a:r>
              <a:rPr lang="en-GB" dirty="0" smtClean="0"/>
              <a:t>Drawing down of blinds out of respect and mourning.</a:t>
            </a:r>
            <a:endParaRPr lang="en-NZ" dirty="0" smtClean="0"/>
          </a:p>
          <a:p>
            <a:endParaRPr lang="en-NZ" dirty="0"/>
          </a:p>
        </p:txBody>
      </p:sp>
      <p:sp>
        <p:nvSpPr>
          <p:cNvPr id="15" name="Content Placeholder 14"/>
          <p:cNvSpPr>
            <a:spLocks noGrp="1"/>
          </p:cNvSpPr>
          <p:nvPr>
            <p:ph sz="quarter" idx="4"/>
          </p:nvPr>
        </p:nvSpPr>
        <p:spPr/>
        <p:txBody>
          <a:bodyPr>
            <a:normAutofit fontScale="92500" lnSpcReduction="10000"/>
          </a:bodyPr>
          <a:lstStyle/>
          <a:p>
            <a:r>
              <a:rPr lang="en-NZ" dirty="0" smtClean="0"/>
              <a:t>Gunfire</a:t>
            </a:r>
          </a:p>
          <a:p>
            <a:r>
              <a:rPr lang="en-NZ" dirty="0" smtClean="0"/>
              <a:t>Rifle fire</a:t>
            </a:r>
          </a:p>
          <a:p>
            <a:r>
              <a:rPr lang="en-NZ" dirty="0" smtClean="0"/>
              <a:t>Demented choirs of wailing shells</a:t>
            </a:r>
          </a:p>
          <a:p>
            <a:r>
              <a:rPr lang="en-GB" dirty="0" smtClean="0"/>
              <a:t>Light reflected in dead soldiers’ eyes</a:t>
            </a:r>
          </a:p>
          <a:p>
            <a:r>
              <a:rPr lang="en-GB" dirty="0" smtClean="0"/>
              <a:t>The pale, mourning faces of young girls</a:t>
            </a:r>
          </a:p>
          <a:p>
            <a:r>
              <a:rPr lang="en-GB" dirty="0" smtClean="0"/>
              <a:t>Kind, mourning thoughts of loved ones</a:t>
            </a:r>
            <a:endParaRPr lang="en-NZ" dirty="0" smtClean="0"/>
          </a:p>
          <a:p>
            <a:r>
              <a:rPr lang="en-GB" dirty="0" smtClean="0"/>
              <a:t>Each slow dusk falling on the battlefield</a:t>
            </a:r>
            <a:endParaRPr lang="en-NZ" dirty="0" smtClean="0"/>
          </a:p>
          <a:p>
            <a:endParaRPr lang="en-NZ" dirty="0" smtClean="0"/>
          </a:p>
          <a:p>
            <a:endParaRPr lang="en-NZ" dirty="0" smtClean="0"/>
          </a:p>
          <a:p>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wipe(down)">
                                      <p:cBhvr>
                                        <p:cTn id="7" dur="580">
                                          <p:stCondLst>
                                            <p:cond delay="0"/>
                                          </p:stCondLst>
                                        </p:cTn>
                                        <p:tgtEl>
                                          <p:spTgt spid="15">
                                            <p:txEl>
                                              <p:pRg st="0" end="0"/>
                                            </p:txEl>
                                          </p:spTgt>
                                        </p:tgtEl>
                                      </p:cBhvr>
                                    </p:animEffect>
                                    <p:anim calcmode="lin" valueType="num">
                                      <p:cBhvr>
                                        <p:cTn id="8" dur="1822" tmFilter="0,0; 0.14,0.36; 0.43,0.73; 0.71,0.91; 1.0,1.0">
                                          <p:stCondLst>
                                            <p:cond delay="0"/>
                                          </p:stCondLst>
                                        </p:cTn>
                                        <p:tgtEl>
                                          <p:spTgt spid="15">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5">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5">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5">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5">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5">
                                            <p:txEl>
                                              <p:pRg st="0" end="0"/>
                                            </p:txEl>
                                          </p:spTgt>
                                        </p:tgtEl>
                                      </p:cBhvr>
                                      <p:to x="100000" y="60000"/>
                                    </p:animScale>
                                    <p:animScale>
                                      <p:cBhvr>
                                        <p:cTn id="14" dur="166" decel="50000">
                                          <p:stCondLst>
                                            <p:cond delay="676"/>
                                          </p:stCondLst>
                                        </p:cTn>
                                        <p:tgtEl>
                                          <p:spTgt spid="15">
                                            <p:txEl>
                                              <p:pRg st="0" end="0"/>
                                            </p:txEl>
                                          </p:spTgt>
                                        </p:tgtEl>
                                      </p:cBhvr>
                                      <p:to x="100000" y="100000"/>
                                    </p:animScale>
                                    <p:animScale>
                                      <p:cBhvr>
                                        <p:cTn id="15" dur="26">
                                          <p:stCondLst>
                                            <p:cond delay="1312"/>
                                          </p:stCondLst>
                                        </p:cTn>
                                        <p:tgtEl>
                                          <p:spTgt spid="15">
                                            <p:txEl>
                                              <p:pRg st="0" end="0"/>
                                            </p:txEl>
                                          </p:spTgt>
                                        </p:tgtEl>
                                      </p:cBhvr>
                                      <p:to x="100000" y="80000"/>
                                    </p:animScale>
                                    <p:animScale>
                                      <p:cBhvr>
                                        <p:cTn id="16" dur="166" decel="50000">
                                          <p:stCondLst>
                                            <p:cond delay="1338"/>
                                          </p:stCondLst>
                                        </p:cTn>
                                        <p:tgtEl>
                                          <p:spTgt spid="15">
                                            <p:txEl>
                                              <p:pRg st="0" end="0"/>
                                            </p:txEl>
                                          </p:spTgt>
                                        </p:tgtEl>
                                      </p:cBhvr>
                                      <p:to x="100000" y="100000"/>
                                    </p:animScale>
                                    <p:animScale>
                                      <p:cBhvr>
                                        <p:cTn id="17" dur="26">
                                          <p:stCondLst>
                                            <p:cond delay="1642"/>
                                          </p:stCondLst>
                                        </p:cTn>
                                        <p:tgtEl>
                                          <p:spTgt spid="15">
                                            <p:txEl>
                                              <p:pRg st="0" end="0"/>
                                            </p:txEl>
                                          </p:spTgt>
                                        </p:tgtEl>
                                      </p:cBhvr>
                                      <p:to x="100000" y="90000"/>
                                    </p:animScale>
                                    <p:animScale>
                                      <p:cBhvr>
                                        <p:cTn id="18" dur="166" decel="50000">
                                          <p:stCondLst>
                                            <p:cond delay="1668"/>
                                          </p:stCondLst>
                                        </p:cTn>
                                        <p:tgtEl>
                                          <p:spTgt spid="15">
                                            <p:txEl>
                                              <p:pRg st="0" end="0"/>
                                            </p:txEl>
                                          </p:spTgt>
                                        </p:tgtEl>
                                      </p:cBhvr>
                                      <p:to x="100000" y="100000"/>
                                    </p:animScale>
                                    <p:animScale>
                                      <p:cBhvr>
                                        <p:cTn id="19" dur="26">
                                          <p:stCondLst>
                                            <p:cond delay="1808"/>
                                          </p:stCondLst>
                                        </p:cTn>
                                        <p:tgtEl>
                                          <p:spTgt spid="15">
                                            <p:txEl>
                                              <p:pRg st="0" end="0"/>
                                            </p:txEl>
                                          </p:spTgt>
                                        </p:tgtEl>
                                      </p:cBhvr>
                                      <p:to x="100000" y="95000"/>
                                    </p:animScale>
                                    <p:animScale>
                                      <p:cBhvr>
                                        <p:cTn id="20" dur="166" decel="50000">
                                          <p:stCondLst>
                                            <p:cond delay="1834"/>
                                          </p:stCondLst>
                                        </p:cTn>
                                        <p:tgtEl>
                                          <p:spTgt spid="15">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15">
                                            <p:txEl>
                                              <p:pRg st="1" end="1"/>
                                            </p:txEl>
                                          </p:spTgt>
                                        </p:tgtEl>
                                        <p:attrNameLst>
                                          <p:attrName>style.visibility</p:attrName>
                                        </p:attrNameLst>
                                      </p:cBhvr>
                                      <p:to>
                                        <p:strVal val="visible"/>
                                      </p:to>
                                    </p:set>
                                    <p:animEffect transition="in" filter="wipe(down)">
                                      <p:cBhvr>
                                        <p:cTn id="25" dur="580">
                                          <p:stCondLst>
                                            <p:cond delay="0"/>
                                          </p:stCondLst>
                                        </p:cTn>
                                        <p:tgtEl>
                                          <p:spTgt spid="15">
                                            <p:txEl>
                                              <p:pRg st="1" end="1"/>
                                            </p:txEl>
                                          </p:spTgt>
                                        </p:tgtEl>
                                      </p:cBhvr>
                                    </p:animEffect>
                                    <p:anim calcmode="lin" valueType="num">
                                      <p:cBhvr>
                                        <p:cTn id="26" dur="1822" tmFilter="0,0; 0.14,0.36; 0.43,0.73; 0.71,0.91; 1.0,1.0">
                                          <p:stCondLst>
                                            <p:cond delay="0"/>
                                          </p:stCondLst>
                                        </p:cTn>
                                        <p:tgtEl>
                                          <p:spTgt spid="15">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5">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5">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5">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5">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15">
                                            <p:txEl>
                                              <p:pRg st="1" end="1"/>
                                            </p:txEl>
                                          </p:spTgt>
                                        </p:tgtEl>
                                      </p:cBhvr>
                                      <p:to x="100000" y="60000"/>
                                    </p:animScale>
                                    <p:animScale>
                                      <p:cBhvr>
                                        <p:cTn id="32" dur="166" decel="50000">
                                          <p:stCondLst>
                                            <p:cond delay="676"/>
                                          </p:stCondLst>
                                        </p:cTn>
                                        <p:tgtEl>
                                          <p:spTgt spid="15">
                                            <p:txEl>
                                              <p:pRg st="1" end="1"/>
                                            </p:txEl>
                                          </p:spTgt>
                                        </p:tgtEl>
                                      </p:cBhvr>
                                      <p:to x="100000" y="100000"/>
                                    </p:animScale>
                                    <p:animScale>
                                      <p:cBhvr>
                                        <p:cTn id="33" dur="26">
                                          <p:stCondLst>
                                            <p:cond delay="1312"/>
                                          </p:stCondLst>
                                        </p:cTn>
                                        <p:tgtEl>
                                          <p:spTgt spid="15">
                                            <p:txEl>
                                              <p:pRg st="1" end="1"/>
                                            </p:txEl>
                                          </p:spTgt>
                                        </p:tgtEl>
                                      </p:cBhvr>
                                      <p:to x="100000" y="80000"/>
                                    </p:animScale>
                                    <p:animScale>
                                      <p:cBhvr>
                                        <p:cTn id="34" dur="166" decel="50000">
                                          <p:stCondLst>
                                            <p:cond delay="1338"/>
                                          </p:stCondLst>
                                        </p:cTn>
                                        <p:tgtEl>
                                          <p:spTgt spid="15">
                                            <p:txEl>
                                              <p:pRg st="1" end="1"/>
                                            </p:txEl>
                                          </p:spTgt>
                                        </p:tgtEl>
                                      </p:cBhvr>
                                      <p:to x="100000" y="100000"/>
                                    </p:animScale>
                                    <p:animScale>
                                      <p:cBhvr>
                                        <p:cTn id="35" dur="26">
                                          <p:stCondLst>
                                            <p:cond delay="1642"/>
                                          </p:stCondLst>
                                        </p:cTn>
                                        <p:tgtEl>
                                          <p:spTgt spid="15">
                                            <p:txEl>
                                              <p:pRg st="1" end="1"/>
                                            </p:txEl>
                                          </p:spTgt>
                                        </p:tgtEl>
                                      </p:cBhvr>
                                      <p:to x="100000" y="90000"/>
                                    </p:animScale>
                                    <p:animScale>
                                      <p:cBhvr>
                                        <p:cTn id="36" dur="166" decel="50000">
                                          <p:stCondLst>
                                            <p:cond delay="1668"/>
                                          </p:stCondLst>
                                        </p:cTn>
                                        <p:tgtEl>
                                          <p:spTgt spid="15">
                                            <p:txEl>
                                              <p:pRg st="1" end="1"/>
                                            </p:txEl>
                                          </p:spTgt>
                                        </p:tgtEl>
                                      </p:cBhvr>
                                      <p:to x="100000" y="100000"/>
                                    </p:animScale>
                                    <p:animScale>
                                      <p:cBhvr>
                                        <p:cTn id="37" dur="26">
                                          <p:stCondLst>
                                            <p:cond delay="1808"/>
                                          </p:stCondLst>
                                        </p:cTn>
                                        <p:tgtEl>
                                          <p:spTgt spid="15">
                                            <p:txEl>
                                              <p:pRg st="1" end="1"/>
                                            </p:txEl>
                                          </p:spTgt>
                                        </p:tgtEl>
                                      </p:cBhvr>
                                      <p:to x="100000" y="95000"/>
                                    </p:animScale>
                                    <p:animScale>
                                      <p:cBhvr>
                                        <p:cTn id="38" dur="166" decel="50000">
                                          <p:stCondLst>
                                            <p:cond delay="1834"/>
                                          </p:stCondLst>
                                        </p:cTn>
                                        <p:tgtEl>
                                          <p:spTgt spid="15">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15">
                                            <p:txEl>
                                              <p:pRg st="2" end="2"/>
                                            </p:txEl>
                                          </p:spTgt>
                                        </p:tgtEl>
                                        <p:attrNameLst>
                                          <p:attrName>style.visibility</p:attrName>
                                        </p:attrNameLst>
                                      </p:cBhvr>
                                      <p:to>
                                        <p:strVal val="visible"/>
                                      </p:to>
                                    </p:set>
                                    <p:animEffect transition="in" filter="wipe(down)">
                                      <p:cBhvr>
                                        <p:cTn id="43" dur="580">
                                          <p:stCondLst>
                                            <p:cond delay="0"/>
                                          </p:stCondLst>
                                        </p:cTn>
                                        <p:tgtEl>
                                          <p:spTgt spid="15">
                                            <p:txEl>
                                              <p:pRg st="2" end="2"/>
                                            </p:txEl>
                                          </p:spTgt>
                                        </p:tgtEl>
                                      </p:cBhvr>
                                    </p:animEffect>
                                    <p:anim calcmode="lin" valueType="num">
                                      <p:cBhvr>
                                        <p:cTn id="44" dur="1822" tmFilter="0,0; 0.14,0.36; 0.43,0.73; 0.71,0.91; 1.0,1.0">
                                          <p:stCondLst>
                                            <p:cond delay="0"/>
                                          </p:stCondLst>
                                        </p:cTn>
                                        <p:tgtEl>
                                          <p:spTgt spid="15">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15">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15">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15">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15">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15">
                                            <p:txEl>
                                              <p:pRg st="2" end="2"/>
                                            </p:txEl>
                                          </p:spTgt>
                                        </p:tgtEl>
                                      </p:cBhvr>
                                      <p:to x="100000" y="60000"/>
                                    </p:animScale>
                                    <p:animScale>
                                      <p:cBhvr>
                                        <p:cTn id="50" dur="166" decel="50000">
                                          <p:stCondLst>
                                            <p:cond delay="676"/>
                                          </p:stCondLst>
                                        </p:cTn>
                                        <p:tgtEl>
                                          <p:spTgt spid="15">
                                            <p:txEl>
                                              <p:pRg st="2" end="2"/>
                                            </p:txEl>
                                          </p:spTgt>
                                        </p:tgtEl>
                                      </p:cBhvr>
                                      <p:to x="100000" y="100000"/>
                                    </p:animScale>
                                    <p:animScale>
                                      <p:cBhvr>
                                        <p:cTn id="51" dur="26">
                                          <p:stCondLst>
                                            <p:cond delay="1312"/>
                                          </p:stCondLst>
                                        </p:cTn>
                                        <p:tgtEl>
                                          <p:spTgt spid="15">
                                            <p:txEl>
                                              <p:pRg st="2" end="2"/>
                                            </p:txEl>
                                          </p:spTgt>
                                        </p:tgtEl>
                                      </p:cBhvr>
                                      <p:to x="100000" y="80000"/>
                                    </p:animScale>
                                    <p:animScale>
                                      <p:cBhvr>
                                        <p:cTn id="52" dur="166" decel="50000">
                                          <p:stCondLst>
                                            <p:cond delay="1338"/>
                                          </p:stCondLst>
                                        </p:cTn>
                                        <p:tgtEl>
                                          <p:spTgt spid="15">
                                            <p:txEl>
                                              <p:pRg st="2" end="2"/>
                                            </p:txEl>
                                          </p:spTgt>
                                        </p:tgtEl>
                                      </p:cBhvr>
                                      <p:to x="100000" y="100000"/>
                                    </p:animScale>
                                    <p:animScale>
                                      <p:cBhvr>
                                        <p:cTn id="53" dur="26">
                                          <p:stCondLst>
                                            <p:cond delay="1642"/>
                                          </p:stCondLst>
                                        </p:cTn>
                                        <p:tgtEl>
                                          <p:spTgt spid="15">
                                            <p:txEl>
                                              <p:pRg st="2" end="2"/>
                                            </p:txEl>
                                          </p:spTgt>
                                        </p:tgtEl>
                                      </p:cBhvr>
                                      <p:to x="100000" y="90000"/>
                                    </p:animScale>
                                    <p:animScale>
                                      <p:cBhvr>
                                        <p:cTn id="54" dur="166" decel="50000">
                                          <p:stCondLst>
                                            <p:cond delay="1668"/>
                                          </p:stCondLst>
                                        </p:cTn>
                                        <p:tgtEl>
                                          <p:spTgt spid="15">
                                            <p:txEl>
                                              <p:pRg st="2" end="2"/>
                                            </p:txEl>
                                          </p:spTgt>
                                        </p:tgtEl>
                                      </p:cBhvr>
                                      <p:to x="100000" y="100000"/>
                                    </p:animScale>
                                    <p:animScale>
                                      <p:cBhvr>
                                        <p:cTn id="55" dur="26">
                                          <p:stCondLst>
                                            <p:cond delay="1808"/>
                                          </p:stCondLst>
                                        </p:cTn>
                                        <p:tgtEl>
                                          <p:spTgt spid="15">
                                            <p:txEl>
                                              <p:pRg st="2" end="2"/>
                                            </p:txEl>
                                          </p:spTgt>
                                        </p:tgtEl>
                                      </p:cBhvr>
                                      <p:to x="100000" y="95000"/>
                                    </p:animScale>
                                    <p:animScale>
                                      <p:cBhvr>
                                        <p:cTn id="56" dur="166" decel="50000">
                                          <p:stCondLst>
                                            <p:cond delay="1834"/>
                                          </p:stCondLst>
                                        </p:cTn>
                                        <p:tgtEl>
                                          <p:spTgt spid="15">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15">
                                            <p:txEl>
                                              <p:pRg st="3" end="3"/>
                                            </p:txEl>
                                          </p:spTgt>
                                        </p:tgtEl>
                                        <p:attrNameLst>
                                          <p:attrName>style.visibility</p:attrName>
                                        </p:attrNameLst>
                                      </p:cBhvr>
                                      <p:to>
                                        <p:strVal val="visible"/>
                                      </p:to>
                                    </p:set>
                                    <p:animEffect transition="in" filter="wipe(down)">
                                      <p:cBhvr>
                                        <p:cTn id="61" dur="580">
                                          <p:stCondLst>
                                            <p:cond delay="0"/>
                                          </p:stCondLst>
                                        </p:cTn>
                                        <p:tgtEl>
                                          <p:spTgt spid="15">
                                            <p:txEl>
                                              <p:pRg st="3" end="3"/>
                                            </p:txEl>
                                          </p:spTgt>
                                        </p:tgtEl>
                                      </p:cBhvr>
                                    </p:animEffect>
                                    <p:anim calcmode="lin" valueType="num">
                                      <p:cBhvr>
                                        <p:cTn id="62" dur="1822" tmFilter="0,0; 0.14,0.36; 0.43,0.73; 0.71,0.91; 1.0,1.0">
                                          <p:stCondLst>
                                            <p:cond delay="0"/>
                                          </p:stCondLst>
                                        </p:cTn>
                                        <p:tgtEl>
                                          <p:spTgt spid="15">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15">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15">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15">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15">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15">
                                            <p:txEl>
                                              <p:pRg st="3" end="3"/>
                                            </p:txEl>
                                          </p:spTgt>
                                        </p:tgtEl>
                                      </p:cBhvr>
                                      <p:to x="100000" y="60000"/>
                                    </p:animScale>
                                    <p:animScale>
                                      <p:cBhvr>
                                        <p:cTn id="68" dur="166" decel="50000">
                                          <p:stCondLst>
                                            <p:cond delay="676"/>
                                          </p:stCondLst>
                                        </p:cTn>
                                        <p:tgtEl>
                                          <p:spTgt spid="15">
                                            <p:txEl>
                                              <p:pRg st="3" end="3"/>
                                            </p:txEl>
                                          </p:spTgt>
                                        </p:tgtEl>
                                      </p:cBhvr>
                                      <p:to x="100000" y="100000"/>
                                    </p:animScale>
                                    <p:animScale>
                                      <p:cBhvr>
                                        <p:cTn id="69" dur="26">
                                          <p:stCondLst>
                                            <p:cond delay="1312"/>
                                          </p:stCondLst>
                                        </p:cTn>
                                        <p:tgtEl>
                                          <p:spTgt spid="15">
                                            <p:txEl>
                                              <p:pRg st="3" end="3"/>
                                            </p:txEl>
                                          </p:spTgt>
                                        </p:tgtEl>
                                      </p:cBhvr>
                                      <p:to x="100000" y="80000"/>
                                    </p:animScale>
                                    <p:animScale>
                                      <p:cBhvr>
                                        <p:cTn id="70" dur="166" decel="50000">
                                          <p:stCondLst>
                                            <p:cond delay="1338"/>
                                          </p:stCondLst>
                                        </p:cTn>
                                        <p:tgtEl>
                                          <p:spTgt spid="15">
                                            <p:txEl>
                                              <p:pRg st="3" end="3"/>
                                            </p:txEl>
                                          </p:spTgt>
                                        </p:tgtEl>
                                      </p:cBhvr>
                                      <p:to x="100000" y="100000"/>
                                    </p:animScale>
                                    <p:animScale>
                                      <p:cBhvr>
                                        <p:cTn id="71" dur="26">
                                          <p:stCondLst>
                                            <p:cond delay="1642"/>
                                          </p:stCondLst>
                                        </p:cTn>
                                        <p:tgtEl>
                                          <p:spTgt spid="15">
                                            <p:txEl>
                                              <p:pRg st="3" end="3"/>
                                            </p:txEl>
                                          </p:spTgt>
                                        </p:tgtEl>
                                      </p:cBhvr>
                                      <p:to x="100000" y="90000"/>
                                    </p:animScale>
                                    <p:animScale>
                                      <p:cBhvr>
                                        <p:cTn id="72" dur="166" decel="50000">
                                          <p:stCondLst>
                                            <p:cond delay="1668"/>
                                          </p:stCondLst>
                                        </p:cTn>
                                        <p:tgtEl>
                                          <p:spTgt spid="15">
                                            <p:txEl>
                                              <p:pRg st="3" end="3"/>
                                            </p:txEl>
                                          </p:spTgt>
                                        </p:tgtEl>
                                      </p:cBhvr>
                                      <p:to x="100000" y="100000"/>
                                    </p:animScale>
                                    <p:animScale>
                                      <p:cBhvr>
                                        <p:cTn id="73" dur="26">
                                          <p:stCondLst>
                                            <p:cond delay="1808"/>
                                          </p:stCondLst>
                                        </p:cTn>
                                        <p:tgtEl>
                                          <p:spTgt spid="15">
                                            <p:txEl>
                                              <p:pRg st="3" end="3"/>
                                            </p:txEl>
                                          </p:spTgt>
                                        </p:tgtEl>
                                      </p:cBhvr>
                                      <p:to x="100000" y="95000"/>
                                    </p:animScale>
                                    <p:animScale>
                                      <p:cBhvr>
                                        <p:cTn id="74" dur="166" decel="50000">
                                          <p:stCondLst>
                                            <p:cond delay="1834"/>
                                          </p:stCondLst>
                                        </p:cTn>
                                        <p:tgtEl>
                                          <p:spTgt spid="15">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15">
                                            <p:txEl>
                                              <p:pRg st="4" end="4"/>
                                            </p:txEl>
                                          </p:spTgt>
                                        </p:tgtEl>
                                        <p:attrNameLst>
                                          <p:attrName>style.visibility</p:attrName>
                                        </p:attrNameLst>
                                      </p:cBhvr>
                                      <p:to>
                                        <p:strVal val="visible"/>
                                      </p:to>
                                    </p:set>
                                    <p:animEffect transition="in" filter="wipe(down)">
                                      <p:cBhvr>
                                        <p:cTn id="79" dur="580">
                                          <p:stCondLst>
                                            <p:cond delay="0"/>
                                          </p:stCondLst>
                                        </p:cTn>
                                        <p:tgtEl>
                                          <p:spTgt spid="15">
                                            <p:txEl>
                                              <p:pRg st="4" end="4"/>
                                            </p:txEl>
                                          </p:spTgt>
                                        </p:tgtEl>
                                      </p:cBhvr>
                                    </p:animEffect>
                                    <p:anim calcmode="lin" valueType="num">
                                      <p:cBhvr>
                                        <p:cTn id="80" dur="1822" tmFilter="0,0; 0.14,0.36; 0.43,0.73; 0.71,0.91; 1.0,1.0">
                                          <p:stCondLst>
                                            <p:cond delay="0"/>
                                          </p:stCondLst>
                                        </p:cTn>
                                        <p:tgtEl>
                                          <p:spTgt spid="15">
                                            <p:txEl>
                                              <p:pRg st="4" end="4"/>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15">
                                            <p:txEl>
                                              <p:pRg st="4" end="4"/>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15">
                                            <p:txEl>
                                              <p:pRg st="4" end="4"/>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15">
                                            <p:txEl>
                                              <p:pRg st="4" end="4"/>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15">
                                            <p:txEl>
                                              <p:pRg st="4" end="4"/>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15">
                                            <p:txEl>
                                              <p:pRg st="4" end="4"/>
                                            </p:txEl>
                                          </p:spTgt>
                                        </p:tgtEl>
                                      </p:cBhvr>
                                      <p:to x="100000" y="60000"/>
                                    </p:animScale>
                                    <p:animScale>
                                      <p:cBhvr>
                                        <p:cTn id="86" dur="166" decel="50000">
                                          <p:stCondLst>
                                            <p:cond delay="676"/>
                                          </p:stCondLst>
                                        </p:cTn>
                                        <p:tgtEl>
                                          <p:spTgt spid="15">
                                            <p:txEl>
                                              <p:pRg st="4" end="4"/>
                                            </p:txEl>
                                          </p:spTgt>
                                        </p:tgtEl>
                                      </p:cBhvr>
                                      <p:to x="100000" y="100000"/>
                                    </p:animScale>
                                    <p:animScale>
                                      <p:cBhvr>
                                        <p:cTn id="87" dur="26">
                                          <p:stCondLst>
                                            <p:cond delay="1312"/>
                                          </p:stCondLst>
                                        </p:cTn>
                                        <p:tgtEl>
                                          <p:spTgt spid="15">
                                            <p:txEl>
                                              <p:pRg st="4" end="4"/>
                                            </p:txEl>
                                          </p:spTgt>
                                        </p:tgtEl>
                                      </p:cBhvr>
                                      <p:to x="100000" y="80000"/>
                                    </p:animScale>
                                    <p:animScale>
                                      <p:cBhvr>
                                        <p:cTn id="88" dur="166" decel="50000">
                                          <p:stCondLst>
                                            <p:cond delay="1338"/>
                                          </p:stCondLst>
                                        </p:cTn>
                                        <p:tgtEl>
                                          <p:spTgt spid="15">
                                            <p:txEl>
                                              <p:pRg st="4" end="4"/>
                                            </p:txEl>
                                          </p:spTgt>
                                        </p:tgtEl>
                                      </p:cBhvr>
                                      <p:to x="100000" y="100000"/>
                                    </p:animScale>
                                    <p:animScale>
                                      <p:cBhvr>
                                        <p:cTn id="89" dur="26">
                                          <p:stCondLst>
                                            <p:cond delay="1642"/>
                                          </p:stCondLst>
                                        </p:cTn>
                                        <p:tgtEl>
                                          <p:spTgt spid="15">
                                            <p:txEl>
                                              <p:pRg st="4" end="4"/>
                                            </p:txEl>
                                          </p:spTgt>
                                        </p:tgtEl>
                                      </p:cBhvr>
                                      <p:to x="100000" y="90000"/>
                                    </p:animScale>
                                    <p:animScale>
                                      <p:cBhvr>
                                        <p:cTn id="90" dur="166" decel="50000">
                                          <p:stCondLst>
                                            <p:cond delay="1668"/>
                                          </p:stCondLst>
                                        </p:cTn>
                                        <p:tgtEl>
                                          <p:spTgt spid="15">
                                            <p:txEl>
                                              <p:pRg st="4" end="4"/>
                                            </p:txEl>
                                          </p:spTgt>
                                        </p:tgtEl>
                                      </p:cBhvr>
                                      <p:to x="100000" y="100000"/>
                                    </p:animScale>
                                    <p:animScale>
                                      <p:cBhvr>
                                        <p:cTn id="91" dur="26">
                                          <p:stCondLst>
                                            <p:cond delay="1808"/>
                                          </p:stCondLst>
                                        </p:cTn>
                                        <p:tgtEl>
                                          <p:spTgt spid="15">
                                            <p:txEl>
                                              <p:pRg st="4" end="4"/>
                                            </p:txEl>
                                          </p:spTgt>
                                        </p:tgtEl>
                                      </p:cBhvr>
                                      <p:to x="100000" y="95000"/>
                                    </p:animScale>
                                    <p:animScale>
                                      <p:cBhvr>
                                        <p:cTn id="92" dur="166" decel="50000">
                                          <p:stCondLst>
                                            <p:cond delay="1834"/>
                                          </p:stCondLst>
                                        </p:cTn>
                                        <p:tgtEl>
                                          <p:spTgt spid="15">
                                            <p:txEl>
                                              <p:pRg st="4" end="4"/>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nodeType="clickEffect">
                                  <p:stCondLst>
                                    <p:cond delay="0"/>
                                  </p:stCondLst>
                                  <p:childTnLst>
                                    <p:set>
                                      <p:cBhvr>
                                        <p:cTn id="96" dur="1" fill="hold">
                                          <p:stCondLst>
                                            <p:cond delay="0"/>
                                          </p:stCondLst>
                                        </p:cTn>
                                        <p:tgtEl>
                                          <p:spTgt spid="15">
                                            <p:txEl>
                                              <p:pRg st="5" end="5"/>
                                            </p:txEl>
                                          </p:spTgt>
                                        </p:tgtEl>
                                        <p:attrNameLst>
                                          <p:attrName>style.visibility</p:attrName>
                                        </p:attrNameLst>
                                      </p:cBhvr>
                                      <p:to>
                                        <p:strVal val="visible"/>
                                      </p:to>
                                    </p:set>
                                    <p:animEffect transition="in" filter="wipe(down)">
                                      <p:cBhvr>
                                        <p:cTn id="97" dur="580">
                                          <p:stCondLst>
                                            <p:cond delay="0"/>
                                          </p:stCondLst>
                                        </p:cTn>
                                        <p:tgtEl>
                                          <p:spTgt spid="15">
                                            <p:txEl>
                                              <p:pRg st="5" end="5"/>
                                            </p:txEl>
                                          </p:spTgt>
                                        </p:tgtEl>
                                      </p:cBhvr>
                                    </p:animEffect>
                                    <p:anim calcmode="lin" valueType="num">
                                      <p:cBhvr>
                                        <p:cTn id="98" dur="1822" tmFilter="0,0; 0.14,0.36; 0.43,0.73; 0.71,0.91; 1.0,1.0">
                                          <p:stCondLst>
                                            <p:cond delay="0"/>
                                          </p:stCondLst>
                                        </p:cTn>
                                        <p:tgtEl>
                                          <p:spTgt spid="15">
                                            <p:txEl>
                                              <p:pRg st="5" end="5"/>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15">
                                            <p:txEl>
                                              <p:pRg st="5" end="5"/>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15">
                                            <p:txEl>
                                              <p:pRg st="5" end="5"/>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15">
                                            <p:txEl>
                                              <p:pRg st="5" end="5"/>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15">
                                            <p:txEl>
                                              <p:pRg st="5" end="5"/>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15">
                                            <p:txEl>
                                              <p:pRg st="5" end="5"/>
                                            </p:txEl>
                                          </p:spTgt>
                                        </p:tgtEl>
                                      </p:cBhvr>
                                      <p:to x="100000" y="60000"/>
                                    </p:animScale>
                                    <p:animScale>
                                      <p:cBhvr>
                                        <p:cTn id="104" dur="166" decel="50000">
                                          <p:stCondLst>
                                            <p:cond delay="676"/>
                                          </p:stCondLst>
                                        </p:cTn>
                                        <p:tgtEl>
                                          <p:spTgt spid="15">
                                            <p:txEl>
                                              <p:pRg st="5" end="5"/>
                                            </p:txEl>
                                          </p:spTgt>
                                        </p:tgtEl>
                                      </p:cBhvr>
                                      <p:to x="100000" y="100000"/>
                                    </p:animScale>
                                    <p:animScale>
                                      <p:cBhvr>
                                        <p:cTn id="105" dur="26">
                                          <p:stCondLst>
                                            <p:cond delay="1312"/>
                                          </p:stCondLst>
                                        </p:cTn>
                                        <p:tgtEl>
                                          <p:spTgt spid="15">
                                            <p:txEl>
                                              <p:pRg st="5" end="5"/>
                                            </p:txEl>
                                          </p:spTgt>
                                        </p:tgtEl>
                                      </p:cBhvr>
                                      <p:to x="100000" y="80000"/>
                                    </p:animScale>
                                    <p:animScale>
                                      <p:cBhvr>
                                        <p:cTn id="106" dur="166" decel="50000">
                                          <p:stCondLst>
                                            <p:cond delay="1338"/>
                                          </p:stCondLst>
                                        </p:cTn>
                                        <p:tgtEl>
                                          <p:spTgt spid="15">
                                            <p:txEl>
                                              <p:pRg st="5" end="5"/>
                                            </p:txEl>
                                          </p:spTgt>
                                        </p:tgtEl>
                                      </p:cBhvr>
                                      <p:to x="100000" y="100000"/>
                                    </p:animScale>
                                    <p:animScale>
                                      <p:cBhvr>
                                        <p:cTn id="107" dur="26">
                                          <p:stCondLst>
                                            <p:cond delay="1642"/>
                                          </p:stCondLst>
                                        </p:cTn>
                                        <p:tgtEl>
                                          <p:spTgt spid="15">
                                            <p:txEl>
                                              <p:pRg st="5" end="5"/>
                                            </p:txEl>
                                          </p:spTgt>
                                        </p:tgtEl>
                                      </p:cBhvr>
                                      <p:to x="100000" y="90000"/>
                                    </p:animScale>
                                    <p:animScale>
                                      <p:cBhvr>
                                        <p:cTn id="108" dur="166" decel="50000">
                                          <p:stCondLst>
                                            <p:cond delay="1668"/>
                                          </p:stCondLst>
                                        </p:cTn>
                                        <p:tgtEl>
                                          <p:spTgt spid="15">
                                            <p:txEl>
                                              <p:pRg st="5" end="5"/>
                                            </p:txEl>
                                          </p:spTgt>
                                        </p:tgtEl>
                                      </p:cBhvr>
                                      <p:to x="100000" y="100000"/>
                                    </p:animScale>
                                    <p:animScale>
                                      <p:cBhvr>
                                        <p:cTn id="109" dur="26">
                                          <p:stCondLst>
                                            <p:cond delay="1808"/>
                                          </p:stCondLst>
                                        </p:cTn>
                                        <p:tgtEl>
                                          <p:spTgt spid="15">
                                            <p:txEl>
                                              <p:pRg st="5" end="5"/>
                                            </p:txEl>
                                          </p:spTgt>
                                        </p:tgtEl>
                                      </p:cBhvr>
                                      <p:to x="100000" y="95000"/>
                                    </p:animScale>
                                    <p:animScale>
                                      <p:cBhvr>
                                        <p:cTn id="110" dur="166" decel="50000">
                                          <p:stCondLst>
                                            <p:cond delay="1834"/>
                                          </p:stCondLst>
                                        </p:cTn>
                                        <p:tgtEl>
                                          <p:spTgt spid="15">
                                            <p:txEl>
                                              <p:pRg st="5" end="5"/>
                                            </p:txEl>
                                          </p:spTgt>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nodeType="clickEffect">
                                  <p:stCondLst>
                                    <p:cond delay="0"/>
                                  </p:stCondLst>
                                  <p:childTnLst>
                                    <p:set>
                                      <p:cBhvr>
                                        <p:cTn id="114" dur="1" fill="hold">
                                          <p:stCondLst>
                                            <p:cond delay="0"/>
                                          </p:stCondLst>
                                        </p:cTn>
                                        <p:tgtEl>
                                          <p:spTgt spid="15">
                                            <p:txEl>
                                              <p:pRg st="6" end="6"/>
                                            </p:txEl>
                                          </p:spTgt>
                                        </p:tgtEl>
                                        <p:attrNameLst>
                                          <p:attrName>style.visibility</p:attrName>
                                        </p:attrNameLst>
                                      </p:cBhvr>
                                      <p:to>
                                        <p:strVal val="visible"/>
                                      </p:to>
                                    </p:set>
                                    <p:animEffect transition="in" filter="wipe(down)">
                                      <p:cBhvr>
                                        <p:cTn id="115" dur="580">
                                          <p:stCondLst>
                                            <p:cond delay="0"/>
                                          </p:stCondLst>
                                        </p:cTn>
                                        <p:tgtEl>
                                          <p:spTgt spid="15">
                                            <p:txEl>
                                              <p:pRg st="6" end="6"/>
                                            </p:txEl>
                                          </p:spTgt>
                                        </p:tgtEl>
                                      </p:cBhvr>
                                    </p:animEffect>
                                    <p:anim calcmode="lin" valueType="num">
                                      <p:cBhvr>
                                        <p:cTn id="116" dur="1822" tmFilter="0,0; 0.14,0.36; 0.43,0.73; 0.71,0.91; 1.0,1.0">
                                          <p:stCondLst>
                                            <p:cond delay="0"/>
                                          </p:stCondLst>
                                        </p:cTn>
                                        <p:tgtEl>
                                          <p:spTgt spid="15">
                                            <p:txEl>
                                              <p:pRg st="6" end="6"/>
                                            </p:txEl>
                                          </p:spTgt>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15">
                                            <p:txEl>
                                              <p:pRg st="6" end="6"/>
                                            </p:txEl>
                                          </p:spTgt>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15">
                                            <p:txEl>
                                              <p:pRg st="6" end="6"/>
                                            </p:txEl>
                                          </p:spTgt>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15">
                                            <p:txEl>
                                              <p:pRg st="6" end="6"/>
                                            </p:txEl>
                                          </p:spTgt>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15">
                                            <p:txEl>
                                              <p:pRg st="6" end="6"/>
                                            </p:txEl>
                                          </p:spTgt>
                                        </p:tgtEl>
                                        <p:attrNameLst>
                                          <p:attrName>ppt_y</p:attrName>
                                        </p:attrNameLst>
                                      </p:cBhvr>
                                      <p:tavLst>
                                        <p:tav tm="0" fmla="#ppt_y-sin(pi*$)/81">
                                          <p:val>
                                            <p:fltVal val="0"/>
                                          </p:val>
                                        </p:tav>
                                        <p:tav tm="100000">
                                          <p:val>
                                            <p:fltVal val="1"/>
                                          </p:val>
                                        </p:tav>
                                      </p:tavLst>
                                    </p:anim>
                                    <p:animScale>
                                      <p:cBhvr>
                                        <p:cTn id="121" dur="26">
                                          <p:stCondLst>
                                            <p:cond delay="650"/>
                                          </p:stCondLst>
                                        </p:cTn>
                                        <p:tgtEl>
                                          <p:spTgt spid="15">
                                            <p:txEl>
                                              <p:pRg st="6" end="6"/>
                                            </p:txEl>
                                          </p:spTgt>
                                        </p:tgtEl>
                                      </p:cBhvr>
                                      <p:to x="100000" y="60000"/>
                                    </p:animScale>
                                    <p:animScale>
                                      <p:cBhvr>
                                        <p:cTn id="122" dur="166" decel="50000">
                                          <p:stCondLst>
                                            <p:cond delay="676"/>
                                          </p:stCondLst>
                                        </p:cTn>
                                        <p:tgtEl>
                                          <p:spTgt spid="15">
                                            <p:txEl>
                                              <p:pRg st="6" end="6"/>
                                            </p:txEl>
                                          </p:spTgt>
                                        </p:tgtEl>
                                      </p:cBhvr>
                                      <p:to x="100000" y="100000"/>
                                    </p:animScale>
                                    <p:animScale>
                                      <p:cBhvr>
                                        <p:cTn id="123" dur="26">
                                          <p:stCondLst>
                                            <p:cond delay="1312"/>
                                          </p:stCondLst>
                                        </p:cTn>
                                        <p:tgtEl>
                                          <p:spTgt spid="15">
                                            <p:txEl>
                                              <p:pRg st="6" end="6"/>
                                            </p:txEl>
                                          </p:spTgt>
                                        </p:tgtEl>
                                      </p:cBhvr>
                                      <p:to x="100000" y="80000"/>
                                    </p:animScale>
                                    <p:animScale>
                                      <p:cBhvr>
                                        <p:cTn id="124" dur="166" decel="50000">
                                          <p:stCondLst>
                                            <p:cond delay="1338"/>
                                          </p:stCondLst>
                                        </p:cTn>
                                        <p:tgtEl>
                                          <p:spTgt spid="15">
                                            <p:txEl>
                                              <p:pRg st="6" end="6"/>
                                            </p:txEl>
                                          </p:spTgt>
                                        </p:tgtEl>
                                      </p:cBhvr>
                                      <p:to x="100000" y="100000"/>
                                    </p:animScale>
                                    <p:animScale>
                                      <p:cBhvr>
                                        <p:cTn id="125" dur="26">
                                          <p:stCondLst>
                                            <p:cond delay="1642"/>
                                          </p:stCondLst>
                                        </p:cTn>
                                        <p:tgtEl>
                                          <p:spTgt spid="15">
                                            <p:txEl>
                                              <p:pRg st="6" end="6"/>
                                            </p:txEl>
                                          </p:spTgt>
                                        </p:tgtEl>
                                      </p:cBhvr>
                                      <p:to x="100000" y="90000"/>
                                    </p:animScale>
                                    <p:animScale>
                                      <p:cBhvr>
                                        <p:cTn id="126" dur="166" decel="50000">
                                          <p:stCondLst>
                                            <p:cond delay="1668"/>
                                          </p:stCondLst>
                                        </p:cTn>
                                        <p:tgtEl>
                                          <p:spTgt spid="15">
                                            <p:txEl>
                                              <p:pRg st="6" end="6"/>
                                            </p:txEl>
                                          </p:spTgt>
                                        </p:tgtEl>
                                      </p:cBhvr>
                                      <p:to x="100000" y="100000"/>
                                    </p:animScale>
                                    <p:animScale>
                                      <p:cBhvr>
                                        <p:cTn id="127" dur="26">
                                          <p:stCondLst>
                                            <p:cond delay="1808"/>
                                          </p:stCondLst>
                                        </p:cTn>
                                        <p:tgtEl>
                                          <p:spTgt spid="15">
                                            <p:txEl>
                                              <p:pRg st="6" end="6"/>
                                            </p:txEl>
                                          </p:spTgt>
                                        </p:tgtEl>
                                      </p:cBhvr>
                                      <p:to x="100000" y="95000"/>
                                    </p:animScale>
                                    <p:animScale>
                                      <p:cBhvr>
                                        <p:cTn id="128" dur="166" decel="50000">
                                          <p:stCondLst>
                                            <p:cond delay="1834"/>
                                          </p:stCondLst>
                                        </p:cTn>
                                        <p:tgtEl>
                                          <p:spTgt spid="15">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EXTENDED PARAGRAPH:</a:t>
            </a:r>
            <a:endParaRPr lang="en-NZ" dirty="0"/>
          </a:p>
        </p:txBody>
      </p:sp>
      <p:sp>
        <p:nvSpPr>
          <p:cNvPr id="3" name="Content Placeholder 2"/>
          <p:cNvSpPr>
            <a:spLocks noGrp="1"/>
          </p:cNvSpPr>
          <p:nvPr>
            <p:ph idx="1"/>
          </p:nvPr>
        </p:nvSpPr>
        <p:spPr/>
        <p:txBody>
          <a:bodyPr>
            <a:normAutofit fontScale="92500"/>
          </a:bodyPr>
          <a:lstStyle/>
          <a:p>
            <a:r>
              <a:rPr lang="en-NZ" dirty="0" smtClean="0"/>
              <a:t>Write a response to the following question.</a:t>
            </a:r>
          </a:p>
          <a:p>
            <a:endParaRPr lang="en-NZ" dirty="0" smtClean="0"/>
          </a:p>
          <a:p>
            <a:r>
              <a:rPr lang="en-NZ" dirty="0" smtClean="0"/>
              <a:t>Describe an interesting technique used in this poem.</a:t>
            </a:r>
          </a:p>
          <a:p>
            <a:r>
              <a:rPr lang="en-NZ" dirty="0" smtClean="0"/>
              <a:t>Explain why Owen has used this technique and how it helps reinforce the main message or purpose of the poem.</a:t>
            </a:r>
          </a:p>
          <a:p>
            <a:endParaRPr lang="en-NZ" dirty="0" smtClean="0"/>
          </a:p>
          <a:p>
            <a:r>
              <a:rPr lang="en-NZ" dirty="0" smtClean="0"/>
              <a:t>Try to include context and details about </a:t>
            </a:r>
            <a:r>
              <a:rPr lang="en-NZ" dirty="0" err="1" smtClean="0"/>
              <a:t>Owen’s</a:t>
            </a:r>
            <a:r>
              <a:rPr lang="en-NZ" dirty="0" smtClean="0"/>
              <a:t> life in your response. You must support your ideas with evidence from the poem. Try to make a comparison with </a:t>
            </a:r>
            <a:r>
              <a:rPr lang="en-NZ" i="1" dirty="0" err="1" smtClean="0"/>
              <a:t>Dulce</a:t>
            </a:r>
            <a:r>
              <a:rPr lang="en-NZ" i="1" dirty="0" smtClean="0"/>
              <a:t> Et Decorum Est</a:t>
            </a:r>
            <a:r>
              <a:rPr lang="en-NZ" dirty="0" smtClean="0"/>
              <a:t>.</a:t>
            </a:r>
            <a:endParaRPr lang="en-NZ"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181</TotalTime>
  <Words>832</Words>
  <Application>Microsoft Office PowerPoint</Application>
  <PresentationFormat>On-screen Show (4:3)</PresentationFormat>
  <Paragraphs>70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Flow</vt:lpstr>
      <vt:lpstr>ANTHEM FOR DOOMED YOUTH</vt:lpstr>
      <vt:lpstr> SUMMARY</vt:lpstr>
      <vt:lpstr>THEME/MESSAGE</vt:lpstr>
      <vt:lpstr>Oxymoron</vt:lpstr>
      <vt:lpstr>QUESTION 1:</vt:lpstr>
      <vt:lpstr>QUESTION 2:</vt:lpstr>
      <vt:lpstr>QUESTION 3:</vt:lpstr>
      <vt:lpstr>COMPARISONS:</vt:lpstr>
      <vt:lpstr>EXTENDED PARAGRAPH:</vt:lpstr>
    </vt:vector>
  </TitlesOfParts>
  <Company>Westlake Girls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ANTHEM FOR DOOMED YOUTH</dc:title>
  <dc:creator>jgillaly</dc:creator>
  <cp:lastModifiedBy>jgillaly</cp:lastModifiedBy>
  <cp:revision>4</cp:revision>
  <dcterms:created xsi:type="dcterms:W3CDTF">2011-02-24T21:57:19Z</dcterms:created>
  <dcterms:modified xsi:type="dcterms:W3CDTF">2011-02-25T01:06:57Z</dcterms:modified>
</cp:coreProperties>
</file>