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220" y="-9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A48A9F-D6ED-4B8B-A5BA-131038D1D321}" type="datetimeFigureOut">
              <a:rPr lang="en-US" smtClean="0"/>
              <a:pPr/>
              <a:t>6/30/2011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010445-67CE-4ACE-8943-3CA38422EB9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010445-67CE-4ACE-8943-3CA38422EB9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010445-67CE-4ACE-8943-3CA38422EB9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010445-67CE-4ACE-8943-3CA38422EB9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010445-67CE-4ACE-8943-3CA38422EB9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010445-67CE-4ACE-8943-3CA38422EB9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010445-67CE-4ACE-8943-3CA38422EB9C}"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16C785C8-F522-4340-A92E-72CE73AEFA13}"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C785C8-F522-4340-A92E-72CE73AEFA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C785C8-F522-4340-A92E-72CE73AEFA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C785C8-F522-4340-A92E-72CE73AEFA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6C785C8-F522-4340-A92E-72CE73AEFA13}"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6C785C8-F522-4340-A92E-72CE73AEFA1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6C785C8-F522-4340-A92E-72CE73AEFA13}"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6C785C8-F522-4340-A92E-72CE73AEFA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6C785C8-F522-4340-A92E-72CE73AEFA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70FEFA-F959-4F7C-B21E-1F9B53B3320D}" type="datetimeFigureOut">
              <a:rPr lang="en-US" smtClean="0"/>
              <a:pPr/>
              <a:t>6/30/2011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6C785C8-F522-4340-A92E-72CE73AEFA1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C70FEFA-F959-4F7C-B21E-1F9B53B3320D}" type="datetimeFigureOut">
              <a:rPr lang="en-US" smtClean="0"/>
              <a:pPr/>
              <a:t>6/30/2011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16C785C8-F522-4340-A92E-72CE73AEFA1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C70FEFA-F959-4F7C-B21E-1F9B53B3320D}" type="datetimeFigureOut">
              <a:rPr lang="en-US" smtClean="0"/>
              <a:pPr/>
              <a:t>6/30/2011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6C785C8-F522-4340-A92E-72CE73AEFA1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6" descr="http://i1.r7.com/data/files/2C92/94A4/2578/D834/0125/7B56/EF9D/2543/avatar-m-20091210.jpg"/>
          <p:cNvPicPr>
            <a:picLocks noChangeAspect="1" noChangeArrowheads="1"/>
          </p:cNvPicPr>
          <p:nvPr/>
        </p:nvPicPr>
        <p:blipFill>
          <a:blip r:embed="rId3" cstate="print"/>
          <a:srcRect/>
          <a:stretch>
            <a:fillRect/>
          </a:stretch>
        </p:blipFill>
        <p:spPr bwMode="auto">
          <a:xfrm>
            <a:off x="0" y="0"/>
            <a:ext cx="9130471" cy="6858000"/>
          </a:xfrm>
          <a:prstGeom prst="rect">
            <a:avLst/>
          </a:prstGeom>
          <a:noFill/>
        </p:spPr>
      </p:pic>
      <p:sp>
        <p:nvSpPr>
          <p:cNvPr id="6" name="Rectangle 5"/>
          <p:cNvSpPr/>
          <p:nvPr/>
        </p:nvSpPr>
        <p:spPr>
          <a:xfrm>
            <a:off x="-192617" y="5517232"/>
            <a:ext cx="9314346" cy="923330"/>
          </a:xfrm>
          <a:prstGeom prst="rect">
            <a:avLst/>
          </a:prstGeom>
          <a:noFill/>
        </p:spPr>
        <p:txBody>
          <a:bodyPr wrap="none" lIns="91440" tIns="45720" rIns="91440" bIns="45720">
            <a:spAutoFit/>
            <a:scene3d>
              <a:camera prst="orthographicFront"/>
              <a:lightRig rig="threePt" dir="t"/>
            </a:scene3d>
            <a:sp3d extrusionH="57150">
              <a:bevelT w="38100" h="38100" prst="relaxedInset"/>
            </a:sp3d>
          </a:bodyPr>
          <a:lstStyle/>
          <a:p>
            <a:pPr algn="ctr"/>
            <a:r>
              <a:rPr lang="en-US" sz="5400" b="1" cap="none" spc="0"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rPr>
              <a:t>Jake and Neytiri’s Relationship</a:t>
            </a:r>
            <a:endParaRPr lang="en-US" sz="5400" b="1" cap="none" spc="0"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endParaRPr>
          </a:p>
        </p:txBody>
      </p:sp>
      <p:sp>
        <p:nvSpPr>
          <p:cNvPr id="9" name="Rectangle 8"/>
          <p:cNvSpPr/>
          <p:nvPr/>
        </p:nvSpPr>
        <p:spPr>
          <a:xfrm>
            <a:off x="0" y="0"/>
            <a:ext cx="9144000" cy="1569660"/>
          </a:xfrm>
          <a:prstGeom prst="rect">
            <a:avLst/>
          </a:prstGeom>
          <a:noFill/>
        </p:spPr>
        <p:txBody>
          <a:bodyPr wrap="square" lIns="91440" tIns="45720" rIns="91440" bIns="45720">
            <a:spAutoFit/>
            <a:scene3d>
              <a:camera prst="obliqueTopLeft"/>
              <a:lightRig rig="contrasting" dir="t">
                <a:rot lat="0" lon="0" rev="4500000"/>
              </a:lightRig>
            </a:scene3d>
            <a:sp3d extrusionH="57150" contourW="6350" prstMaterial="metal">
              <a:bevelT w="127000" h="31750" prst="angle"/>
              <a:contourClr>
                <a:schemeClr val="accent1">
                  <a:shade val="75000"/>
                </a:schemeClr>
              </a:contourClr>
            </a:sp3d>
          </a:bodyPr>
          <a:lstStyle/>
          <a:p>
            <a:pPr algn="ctr"/>
            <a:r>
              <a:rPr lang="en-US" sz="9500" b="1" dirty="0" smtClean="0">
                <a:ln w="18000">
                  <a:solidFill>
                    <a:srgbClr val="00B0F0"/>
                  </a:solidFill>
                  <a:prstDash val="solid"/>
                  <a:miter lim="800000"/>
                </a:ln>
                <a:solidFill>
                  <a:srgbClr val="0070C0"/>
                </a:solidFill>
                <a:effectLst>
                  <a:glow rad="228600">
                    <a:schemeClr val="accent2">
                      <a:satMod val="175000"/>
                      <a:alpha val="40000"/>
                    </a:schemeClr>
                  </a:glow>
                </a:effectLst>
                <a:latin typeface="Arial" pitchFamily="34" charset="0"/>
                <a:cs typeface="Arial" pitchFamily="34" charset="0"/>
              </a:rPr>
              <a:t>Avatar</a:t>
            </a:r>
            <a:r>
              <a:rPr lang="en-US" sz="9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B0F0"/>
                </a:solidFill>
                <a:effectLst>
                  <a:outerShdw blurRad="50800" dist="40000" dir="5400000" algn="tl" rotWithShape="0">
                    <a:srgbClr val="000000">
                      <a:shade val="5000"/>
                      <a:satMod val="120000"/>
                      <a:alpha val="33000"/>
                    </a:srgbClr>
                  </a:outerShdw>
                </a:effectLst>
                <a:latin typeface="Arial" pitchFamily="34" charset="0"/>
                <a:cs typeface="Arial" pitchFamily="34" charset="0"/>
              </a:rPr>
              <a:t> </a:t>
            </a:r>
            <a:endParaRPr lang="en-US" sz="9500" b="1" cap="all" dirty="0">
              <a:ln w="0"/>
              <a:solidFill>
                <a:srgbClr val="00B0F0"/>
              </a:solidFill>
              <a:effectLst>
                <a:reflection blurRad="12700" stA="50000" endPos="50000" dist="5000" dir="5400000" sy="-100000" rotWithShape="0"/>
              </a:effectLst>
              <a:latin typeface="Arial" pitchFamily="34" charset="0"/>
              <a:cs typeface="Arial"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1500"/>
                            </p:stCondLst>
                            <p:childTnLst>
                              <p:par>
                                <p:cTn id="11" presetID="29" presetClass="entr" presetSubtype="0" fill="hold" grpId="0" nodeType="after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ppt_x</p:attrName>
                                        </p:attrNameLst>
                                      </p:cBhvr>
                                      <p:tavLst>
                                        <p:tav tm="0">
                                          <p:val>
                                            <p:strVal val="#ppt_x-.2"/>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772400" cy="914400"/>
          </a:xfrm>
        </p:spPr>
        <p:txBody>
          <a:bodyPr/>
          <a:lstStyle/>
          <a:p>
            <a:r>
              <a:rPr lang="en-US" dirty="0" smtClean="0">
                <a:latin typeface="Kristen ITC" pitchFamily="66" charset="0"/>
              </a:rPr>
              <a:t>First meeting </a:t>
            </a:r>
            <a:endParaRPr lang="en-US" dirty="0">
              <a:latin typeface="Kristen ITC" pitchFamily="66" charset="0"/>
            </a:endParaRPr>
          </a:p>
        </p:txBody>
      </p:sp>
      <p:sp>
        <p:nvSpPr>
          <p:cNvPr id="3" name="Content Placeholder 2"/>
          <p:cNvSpPr>
            <a:spLocks noGrp="1"/>
          </p:cNvSpPr>
          <p:nvPr>
            <p:ph idx="1"/>
          </p:nvPr>
        </p:nvSpPr>
        <p:spPr>
          <a:xfrm>
            <a:off x="467544" y="908720"/>
            <a:ext cx="7772400" cy="4572000"/>
          </a:xfrm>
        </p:spPr>
        <p:txBody>
          <a:bodyPr>
            <a:normAutofit/>
          </a:bodyPr>
          <a:lstStyle/>
          <a:p>
            <a:r>
              <a:rPr lang="en-US" sz="2000" dirty="0" smtClean="0">
                <a:latin typeface="Kristen ITC" pitchFamily="66" charset="0"/>
              </a:rPr>
              <a:t>Neytiri </a:t>
            </a:r>
            <a:r>
              <a:rPr lang="en-US" sz="2000" dirty="0" smtClean="0">
                <a:latin typeface="Kristen ITC" pitchFamily="66" charset="0"/>
              </a:rPr>
              <a:t>and Jake first meet in the forest, when Jake is being attacked. Neytiri thinks' he is “Like a Baby” as he has no respect for the life on Pandora. To Neytiri, Jake is immature and a outsider because he is one of the sky people, however she believes that he has “A strong heart and no fear but stupid, ignorant like a child.” In their first </a:t>
            </a:r>
            <a:r>
              <a:rPr lang="en-US" sz="2000" dirty="0" smtClean="0">
                <a:latin typeface="Kristen ITC" pitchFamily="66" charset="0"/>
              </a:rPr>
              <a:t>meeting </a:t>
            </a:r>
            <a:r>
              <a:rPr lang="en-US" sz="2000" dirty="0" smtClean="0">
                <a:latin typeface="Kristen ITC" pitchFamily="66" charset="0"/>
              </a:rPr>
              <a:t>low angle shot’s are used on Neytiri because she has more knowledge about the environment and the life on Pandora. </a:t>
            </a:r>
            <a:endParaRPr lang="en-US" sz="2000" dirty="0">
              <a:latin typeface="Kristen ITC" pitchFamily="66" charset="0"/>
            </a:endParaRPr>
          </a:p>
        </p:txBody>
      </p:sp>
      <p:pic>
        <p:nvPicPr>
          <p:cNvPr id="10242" name="Picture 2" descr="http://cinesitedomain.files.wordpress.com/2011/01/avatar-movie.jpg"/>
          <p:cNvPicPr>
            <a:picLocks noChangeAspect="1" noChangeArrowheads="1"/>
          </p:cNvPicPr>
          <p:nvPr/>
        </p:nvPicPr>
        <p:blipFill>
          <a:blip r:embed="rId3" cstate="print"/>
          <a:srcRect/>
          <a:stretch>
            <a:fillRect/>
          </a:stretch>
        </p:blipFill>
        <p:spPr bwMode="auto">
          <a:xfrm>
            <a:off x="3347864" y="3597396"/>
            <a:ext cx="5280670" cy="3260604"/>
          </a:xfrm>
          <a:prstGeom prst="rect">
            <a:avLst/>
          </a:prstGeom>
          <a:noFill/>
        </p:spPr>
      </p:pic>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50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fltVal val="0"/>
                                          </p:val>
                                        </p:tav>
                                        <p:tav tm="100000">
                                          <p:val>
                                            <p:strVal val="#ppt_h"/>
                                          </p:val>
                                        </p:tav>
                                      </p:tavLst>
                                    </p:anim>
                                    <p:animEffect transition="in" filter="fade">
                                      <p:cBhvr>
                                        <p:cTn id="9"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images3.wikia.nocookie.net/__cb20100526194013/jamescameronsavatar/images/a/af/Jake_and_Neytiri_watching_viperwolves.jpg"/>
          <p:cNvPicPr>
            <a:picLocks noChangeAspect="1" noChangeArrowheads="1"/>
          </p:cNvPicPr>
          <p:nvPr/>
        </p:nvPicPr>
        <p:blipFill>
          <a:blip r:embed="rId3" cstate="print"/>
          <a:srcRect/>
          <a:stretch>
            <a:fillRect/>
          </a:stretch>
        </p:blipFill>
        <p:spPr bwMode="auto">
          <a:xfrm>
            <a:off x="4895528" y="4467960"/>
            <a:ext cx="4248472" cy="2390040"/>
          </a:xfrm>
          <a:prstGeom prst="rect">
            <a:avLst/>
          </a:prstGeom>
          <a:noFill/>
        </p:spPr>
      </p:pic>
      <p:sp>
        <p:nvSpPr>
          <p:cNvPr id="2" name="Title 1"/>
          <p:cNvSpPr>
            <a:spLocks noGrp="1"/>
          </p:cNvSpPr>
          <p:nvPr>
            <p:ph type="title"/>
          </p:nvPr>
        </p:nvSpPr>
        <p:spPr>
          <a:xfrm>
            <a:off x="539552" y="0"/>
            <a:ext cx="7772400" cy="914400"/>
          </a:xfrm>
        </p:spPr>
        <p:txBody>
          <a:bodyPr/>
          <a:lstStyle/>
          <a:p>
            <a:r>
              <a:rPr lang="en-US" dirty="0" smtClean="0">
                <a:latin typeface="Kristen ITC" pitchFamily="66" charset="0"/>
              </a:rPr>
              <a:t>Teaching </a:t>
            </a:r>
            <a:endParaRPr lang="en-US" dirty="0">
              <a:latin typeface="Kristen ITC" pitchFamily="66" charset="0"/>
            </a:endParaRPr>
          </a:p>
        </p:txBody>
      </p:sp>
      <p:sp>
        <p:nvSpPr>
          <p:cNvPr id="3" name="Content Placeholder 2"/>
          <p:cNvSpPr>
            <a:spLocks noGrp="1"/>
          </p:cNvSpPr>
          <p:nvPr>
            <p:ph idx="1"/>
          </p:nvPr>
        </p:nvSpPr>
        <p:spPr>
          <a:xfrm>
            <a:off x="0" y="764704"/>
            <a:ext cx="9144000" cy="4572000"/>
          </a:xfrm>
        </p:spPr>
        <p:txBody>
          <a:bodyPr>
            <a:normAutofit/>
          </a:bodyPr>
          <a:lstStyle/>
          <a:p>
            <a:r>
              <a:rPr lang="en-US" sz="2200" dirty="0" smtClean="0">
                <a:latin typeface="Kristen ITC" pitchFamily="66" charset="0"/>
              </a:rPr>
              <a:t>After </a:t>
            </a:r>
            <a:r>
              <a:rPr lang="en-US" sz="2200" dirty="0" smtClean="0">
                <a:latin typeface="Kristen ITC" pitchFamily="66" charset="0"/>
              </a:rPr>
              <a:t>it </a:t>
            </a:r>
            <a:r>
              <a:rPr lang="en-US" sz="2200" dirty="0" smtClean="0">
                <a:latin typeface="Kristen ITC" pitchFamily="66" charset="0"/>
              </a:rPr>
              <a:t>is decided that Jake will learn the Omaticaya ways from Neytiri, </a:t>
            </a:r>
            <a:r>
              <a:rPr lang="en-US" sz="2200" dirty="0" smtClean="0">
                <a:latin typeface="Kristen ITC" pitchFamily="66" charset="0"/>
              </a:rPr>
              <a:t>they </a:t>
            </a:r>
            <a:r>
              <a:rPr lang="en-US" sz="2200" dirty="0" smtClean="0">
                <a:latin typeface="Kristen ITC" pitchFamily="66" charset="0"/>
              </a:rPr>
              <a:t>use eye level </a:t>
            </a:r>
            <a:r>
              <a:rPr lang="en-US" sz="2200" dirty="0" smtClean="0">
                <a:latin typeface="Kristen ITC" pitchFamily="66" charset="0"/>
              </a:rPr>
              <a:t>shots </a:t>
            </a:r>
            <a:r>
              <a:rPr lang="en-US" sz="2200" dirty="0" smtClean="0">
                <a:latin typeface="Kristen ITC" pitchFamily="66" charset="0"/>
              </a:rPr>
              <a:t>to show the growing quality in their relationship. They are now on the same level as Jake is also learning about the Environment. Jake’s new understanding of the flow of energy and the Omaticaya ways enable their relationship to grow and </a:t>
            </a:r>
            <a:r>
              <a:rPr lang="en-US" sz="2200" dirty="0" smtClean="0">
                <a:latin typeface="Kristen ITC" pitchFamily="66" charset="0"/>
              </a:rPr>
              <a:t>build, </a:t>
            </a:r>
            <a:r>
              <a:rPr lang="en-US" sz="2200" dirty="0" smtClean="0">
                <a:latin typeface="Kristen ITC" pitchFamily="66" charset="0"/>
              </a:rPr>
              <a:t>allowing them to become more playful with each other and enables them to become friends. </a:t>
            </a:r>
          </a:p>
          <a:p>
            <a:r>
              <a:rPr lang="en-US" sz="2200" dirty="0" smtClean="0">
                <a:latin typeface="Kristen ITC" pitchFamily="66" charset="0"/>
              </a:rPr>
              <a:t>Dialogue throughout Neytiri and Jakes relationship expresses the change of Jake’s ignorance and the growing respect Neytiri has for him. “I’m trying to understand this deep connection the people have with the forest. </a:t>
            </a:r>
            <a:endParaRPr lang="en-US" sz="2200" dirty="0">
              <a:latin typeface="Kristen ITC" pitchFamily="66"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500"/>
                                  </p:stCondLst>
                                  <p:iterate type="lt">
                                    <p:tmPct val="5000"/>
                                  </p:iterate>
                                  <p:childTnLst>
                                    <p:set>
                                      <p:cBhvr>
                                        <p:cTn id="6" dur="1" fill="hold">
                                          <p:stCondLst>
                                            <p:cond delay="0"/>
                                          </p:stCondLst>
                                        </p:cTn>
                                        <p:tgtEl>
                                          <p:spTgt spid="17410"/>
                                        </p:tgtEl>
                                        <p:attrNameLst>
                                          <p:attrName>style.visibility</p:attrName>
                                        </p:attrNameLst>
                                      </p:cBhvr>
                                      <p:to>
                                        <p:strVal val="visible"/>
                                      </p:to>
                                    </p:set>
                                    <p:anim calcmode="lin" valueType="num">
                                      <p:cBhvr>
                                        <p:cTn id="7" dur="1000" fill="hold"/>
                                        <p:tgtEl>
                                          <p:spTgt spid="17410"/>
                                        </p:tgtEl>
                                        <p:attrNameLst>
                                          <p:attrName>ppt_w</p:attrName>
                                        </p:attrNameLst>
                                      </p:cBhvr>
                                      <p:tavLst>
                                        <p:tav tm="0">
                                          <p:val>
                                            <p:fltVal val="0"/>
                                          </p:val>
                                        </p:tav>
                                        <p:tav tm="100000">
                                          <p:val>
                                            <p:strVal val="#ppt_w"/>
                                          </p:val>
                                        </p:tav>
                                      </p:tavLst>
                                    </p:anim>
                                    <p:anim calcmode="lin" valueType="num">
                                      <p:cBhvr>
                                        <p:cTn id="8" dur="1000" fill="hold"/>
                                        <p:tgtEl>
                                          <p:spTgt spid="17410"/>
                                        </p:tgtEl>
                                        <p:attrNameLst>
                                          <p:attrName>ppt_h</p:attrName>
                                        </p:attrNameLst>
                                      </p:cBhvr>
                                      <p:tavLst>
                                        <p:tav tm="0">
                                          <p:val>
                                            <p:fltVal val="0"/>
                                          </p:val>
                                        </p:tav>
                                        <p:tav tm="100000">
                                          <p:val>
                                            <p:strVal val="#ppt_h"/>
                                          </p:val>
                                        </p:tav>
                                      </p:tavLst>
                                    </p:anim>
                                    <p:anim calcmode="lin" valueType="num">
                                      <p:cBhvr>
                                        <p:cTn id="9" dur="1000" fill="hold"/>
                                        <p:tgtEl>
                                          <p:spTgt spid="17410"/>
                                        </p:tgtEl>
                                        <p:attrNameLst>
                                          <p:attrName>style.rotation</p:attrName>
                                        </p:attrNameLst>
                                      </p:cBhvr>
                                      <p:tavLst>
                                        <p:tav tm="0">
                                          <p:val>
                                            <p:fltVal val="90"/>
                                          </p:val>
                                        </p:tav>
                                        <p:tav tm="100000">
                                          <p:val>
                                            <p:fltVal val="0"/>
                                          </p:val>
                                        </p:tav>
                                      </p:tavLst>
                                    </p:anim>
                                    <p:animEffect transition="in" filter="fade">
                                      <p:cBhvr>
                                        <p:cTn id="10" dur="1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images3.wikia.nocookie.net/__cb20100105181214/jamescameronsavatar/images/b/bc/Jake_and_Neytiri_kissing.jpg"/>
          <p:cNvPicPr>
            <a:picLocks noChangeAspect="1" noChangeArrowheads="1"/>
          </p:cNvPicPr>
          <p:nvPr/>
        </p:nvPicPr>
        <p:blipFill>
          <a:blip r:embed="rId3" cstate="print"/>
          <a:srcRect/>
          <a:stretch>
            <a:fillRect/>
          </a:stretch>
        </p:blipFill>
        <p:spPr bwMode="auto">
          <a:xfrm>
            <a:off x="2915816" y="4228321"/>
            <a:ext cx="6228184" cy="2629679"/>
          </a:xfrm>
          <a:prstGeom prst="rect">
            <a:avLst/>
          </a:prstGeom>
          <a:noFill/>
        </p:spPr>
      </p:pic>
      <p:sp>
        <p:nvSpPr>
          <p:cNvPr id="2" name="Title 1"/>
          <p:cNvSpPr>
            <a:spLocks noGrp="1"/>
          </p:cNvSpPr>
          <p:nvPr>
            <p:ph type="title"/>
          </p:nvPr>
        </p:nvSpPr>
        <p:spPr>
          <a:xfrm>
            <a:off x="611560" y="0"/>
            <a:ext cx="7772400" cy="914400"/>
          </a:xfrm>
        </p:spPr>
        <p:txBody>
          <a:bodyPr/>
          <a:lstStyle/>
          <a:p>
            <a:r>
              <a:rPr lang="en-US" dirty="0" smtClean="0">
                <a:latin typeface="Kristen ITC" pitchFamily="66" charset="0"/>
              </a:rPr>
              <a:t>Initiation into the Omaticaya</a:t>
            </a:r>
            <a:endParaRPr lang="en-US" dirty="0">
              <a:latin typeface="Kristen ITC" pitchFamily="66" charset="0"/>
            </a:endParaRPr>
          </a:p>
        </p:txBody>
      </p:sp>
      <p:sp>
        <p:nvSpPr>
          <p:cNvPr id="3" name="Content Placeholder 2"/>
          <p:cNvSpPr>
            <a:spLocks noGrp="1"/>
          </p:cNvSpPr>
          <p:nvPr>
            <p:ph idx="1"/>
          </p:nvPr>
        </p:nvSpPr>
        <p:spPr>
          <a:xfrm>
            <a:off x="0" y="1268760"/>
            <a:ext cx="9144000" cy="4572000"/>
          </a:xfrm>
        </p:spPr>
        <p:txBody>
          <a:bodyPr>
            <a:normAutofit/>
          </a:bodyPr>
          <a:lstStyle/>
          <a:p>
            <a:r>
              <a:rPr lang="en-US" sz="2000" dirty="0" smtClean="0">
                <a:latin typeface="Kristen ITC" pitchFamily="66" charset="0"/>
              </a:rPr>
              <a:t>Jake refuses Quartich’s offer to rotate back home and get his legs back because the Omaticaya people and Neytiri have become important to him. When Jake is initiated as one of the people, Neytiri respects Jake completely and the two </a:t>
            </a:r>
            <a:r>
              <a:rPr lang="en-US" sz="2000" dirty="0" smtClean="0">
                <a:latin typeface="Kristen ITC" pitchFamily="66" charset="0"/>
              </a:rPr>
              <a:t>are </a:t>
            </a:r>
            <a:r>
              <a:rPr lang="en-US" sz="2000" dirty="0" smtClean="0">
                <a:latin typeface="Kristen ITC" pitchFamily="66" charset="0"/>
              </a:rPr>
              <a:t>equal. Lighting during the scene </a:t>
            </a:r>
            <a:r>
              <a:rPr lang="en-US" sz="2000" dirty="0" smtClean="0">
                <a:latin typeface="Kristen ITC" pitchFamily="66" charset="0"/>
              </a:rPr>
              <a:t>when </a:t>
            </a:r>
            <a:r>
              <a:rPr lang="en-US" sz="2000" dirty="0" smtClean="0">
                <a:latin typeface="Kristen ITC" pitchFamily="66" charset="0"/>
              </a:rPr>
              <a:t>they are at the Tree of Voice’s is high key and filled with </a:t>
            </a:r>
            <a:r>
              <a:rPr lang="en-US" sz="2000" dirty="0" smtClean="0">
                <a:latin typeface="Kristen ITC" pitchFamily="66" charset="0"/>
              </a:rPr>
              <a:t>pinks </a:t>
            </a:r>
            <a:r>
              <a:rPr lang="en-US" sz="2000" dirty="0" smtClean="0">
                <a:latin typeface="Kristen ITC" pitchFamily="66" charset="0"/>
              </a:rPr>
              <a:t>and </a:t>
            </a:r>
            <a:r>
              <a:rPr lang="en-US" sz="2000" dirty="0" smtClean="0">
                <a:latin typeface="Kristen ITC" pitchFamily="66" charset="0"/>
              </a:rPr>
              <a:t>purples, </a:t>
            </a:r>
            <a:r>
              <a:rPr lang="en-US" sz="2000" dirty="0" smtClean="0">
                <a:latin typeface="Kristen ITC" pitchFamily="66" charset="0"/>
              </a:rPr>
              <a:t>setting a romantic mood. Close up’s are used to show their emotions towards each other and show the change in their relationship. Their relationship has grown and developed romantically to the stage </a:t>
            </a:r>
            <a:r>
              <a:rPr lang="en-US" sz="2000" dirty="0" smtClean="0">
                <a:latin typeface="Kristen ITC" pitchFamily="66" charset="0"/>
              </a:rPr>
              <a:t>where </a:t>
            </a:r>
            <a:r>
              <a:rPr lang="en-US" sz="2000" dirty="0" smtClean="0">
                <a:latin typeface="Kristen ITC" pitchFamily="66" charset="0"/>
              </a:rPr>
              <a:t>they become mated for life, the Na’vi version of a human </a:t>
            </a:r>
            <a:r>
              <a:rPr lang="en-US" sz="2000" dirty="0" smtClean="0">
                <a:latin typeface="Kristen ITC" pitchFamily="66" charset="0"/>
              </a:rPr>
              <a:t>marriage. </a:t>
            </a:r>
            <a:endParaRPr lang="en-US" sz="2000" dirty="0">
              <a:latin typeface="Kristen ITC" pitchFamily="66" charset="0"/>
            </a:endParaRP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500"/>
                                  </p:stCondLst>
                                  <p:childTnLst>
                                    <p:set>
                                      <p:cBhvr>
                                        <p:cTn id="6" dur="1" fill="hold">
                                          <p:stCondLst>
                                            <p:cond delay="0"/>
                                          </p:stCondLst>
                                        </p:cTn>
                                        <p:tgtEl>
                                          <p:spTgt spid="21506"/>
                                        </p:tgtEl>
                                        <p:attrNameLst>
                                          <p:attrName>style.visibility</p:attrName>
                                        </p:attrNameLst>
                                      </p:cBhvr>
                                      <p:to>
                                        <p:strVal val="visible"/>
                                      </p:to>
                                    </p:set>
                                    <p:animEffect transition="in" filter="strips(downLeft)">
                                      <p:cBhvr>
                                        <p:cTn id="7"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images.wikia.com/jamescameronsavatar/images/6/65/Torukmakto.jpg"/>
          <p:cNvPicPr>
            <a:picLocks noChangeAspect="1" noChangeArrowheads="1"/>
          </p:cNvPicPr>
          <p:nvPr/>
        </p:nvPicPr>
        <p:blipFill>
          <a:blip r:embed="rId3" cstate="print"/>
          <a:srcRect/>
          <a:stretch>
            <a:fillRect/>
          </a:stretch>
        </p:blipFill>
        <p:spPr bwMode="auto">
          <a:xfrm>
            <a:off x="3887416" y="0"/>
            <a:ext cx="5256584" cy="2956829"/>
          </a:xfrm>
          <a:prstGeom prst="rect">
            <a:avLst/>
          </a:prstGeom>
          <a:noFill/>
        </p:spPr>
      </p:pic>
      <p:sp>
        <p:nvSpPr>
          <p:cNvPr id="2" name="Title 1"/>
          <p:cNvSpPr>
            <a:spLocks noGrp="1"/>
          </p:cNvSpPr>
          <p:nvPr>
            <p:ph type="title"/>
          </p:nvPr>
        </p:nvSpPr>
        <p:spPr>
          <a:xfrm>
            <a:off x="755576" y="188640"/>
            <a:ext cx="7772400" cy="914400"/>
          </a:xfrm>
        </p:spPr>
        <p:txBody>
          <a:bodyPr/>
          <a:lstStyle/>
          <a:p>
            <a:r>
              <a:rPr lang="en-US" dirty="0" smtClean="0">
                <a:latin typeface="Kristen ITC" pitchFamily="66" charset="0"/>
              </a:rPr>
              <a:t>Betrayal </a:t>
            </a:r>
            <a:endParaRPr lang="en-US" dirty="0">
              <a:latin typeface="Kristen ITC" pitchFamily="66" charset="0"/>
            </a:endParaRPr>
          </a:p>
        </p:txBody>
      </p:sp>
      <p:sp>
        <p:nvSpPr>
          <p:cNvPr id="3" name="Content Placeholder 2"/>
          <p:cNvSpPr>
            <a:spLocks noGrp="1"/>
          </p:cNvSpPr>
          <p:nvPr>
            <p:ph idx="1"/>
          </p:nvPr>
        </p:nvSpPr>
        <p:spPr>
          <a:xfrm>
            <a:off x="0" y="908720"/>
            <a:ext cx="9144000" cy="4860032"/>
          </a:xfrm>
        </p:spPr>
        <p:txBody>
          <a:bodyPr>
            <a:noAutofit/>
          </a:bodyPr>
          <a:lstStyle/>
          <a:p>
            <a:r>
              <a:rPr lang="en-US" sz="2200" dirty="0" smtClean="0">
                <a:latin typeface="Kristen ITC" pitchFamily="66" charset="0"/>
              </a:rPr>
              <a:t>After their “Romantic Interaction” at the </a:t>
            </a:r>
            <a:r>
              <a:rPr lang="en-US" sz="2200" dirty="0" smtClean="0">
                <a:latin typeface="Kristen ITC" pitchFamily="66" charset="0"/>
              </a:rPr>
              <a:t>Tree </a:t>
            </a:r>
            <a:r>
              <a:rPr lang="en-US" sz="2200" dirty="0" smtClean="0">
                <a:latin typeface="Kristen ITC" pitchFamily="66" charset="0"/>
              </a:rPr>
              <a:t>of Voice’s, the truth comes out about Jake’s mission. This creates conflict in </a:t>
            </a:r>
            <a:r>
              <a:rPr lang="en-US" sz="2200" dirty="0" smtClean="0">
                <a:latin typeface="Kristen ITC" pitchFamily="66" charset="0"/>
              </a:rPr>
              <a:t>Jake </a:t>
            </a:r>
            <a:r>
              <a:rPr lang="en-US" sz="2200" dirty="0" smtClean="0">
                <a:latin typeface="Kristen ITC" pitchFamily="66" charset="0"/>
              </a:rPr>
              <a:t>and Neytiri's </a:t>
            </a:r>
            <a:r>
              <a:rPr lang="en-US" sz="2200" dirty="0" smtClean="0">
                <a:latin typeface="Kristen ITC" pitchFamily="66" charset="0"/>
              </a:rPr>
              <a:t>relationship </a:t>
            </a:r>
            <a:r>
              <a:rPr lang="en-US" sz="2200" dirty="0" smtClean="0">
                <a:latin typeface="Kristen ITC" pitchFamily="66" charset="0"/>
              </a:rPr>
              <a:t>and Netyiri feels betrayed saying “You will never be one of the people.” Jake </a:t>
            </a:r>
            <a:r>
              <a:rPr lang="en-US" sz="2200" dirty="0" smtClean="0">
                <a:latin typeface="Kristen ITC" pitchFamily="66" charset="0"/>
              </a:rPr>
              <a:t>pleas </a:t>
            </a:r>
            <a:r>
              <a:rPr lang="en-US" sz="2200" dirty="0" smtClean="0">
                <a:latin typeface="Kristen ITC" pitchFamily="66" charset="0"/>
              </a:rPr>
              <a:t>for forgiveness and understanding explaining that “at first it was just </a:t>
            </a:r>
            <a:r>
              <a:rPr lang="en-US" sz="2200" dirty="0" smtClean="0">
                <a:latin typeface="Kristen ITC" pitchFamily="66" charset="0"/>
              </a:rPr>
              <a:t>orders </a:t>
            </a:r>
            <a:r>
              <a:rPr lang="en-US" sz="2200" dirty="0" smtClean="0">
                <a:latin typeface="Kristen ITC" pitchFamily="66" charset="0"/>
              </a:rPr>
              <a:t>then everything changed, I fell in love… with the forest.. With the </a:t>
            </a:r>
            <a:r>
              <a:rPr lang="en-US" sz="2200" dirty="0" smtClean="0">
                <a:latin typeface="Kristen ITC" pitchFamily="66" charset="0"/>
              </a:rPr>
              <a:t>people. </a:t>
            </a:r>
            <a:r>
              <a:rPr lang="en-US" sz="2200" dirty="0" smtClean="0">
                <a:latin typeface="Kristen ITC" pitchFamily="66" charset="0"/>
              </a:rPr>
              <a:t>W</a:t>
            </a:r>
            <a:r>
              <a:rPr lang="en-US" sz="2200" dirty="0" smtClean="0">
                <a:latin typeface="Kristen ITC" pitchFamily="66" charset="0"/>
              </a:rPr>
              <a:t>ith you.” </a:t>
            </a:r>
            <a:r>
              <a:rPr lang="en-US" sz="2200" dirty="0" smtClean="0">
                <a:latin typeface="Kristen ITC" pitchFamily="66" charset="0"/>
              </a:rPr>
              <a:t>Jake is casted out by the people and by Netyiri.</a:t>
            </a:r>
          </a:p>
          <a:p>
            <a:r>
              <a:rPr lang="en-US" sz="2200" dirty="0" smtClean="0">
                <a:latin typeface="Kristen ITC" pitchFamily="66" charset="0"/>
              </a:rPr>
              <a:t>To regain the trust of the people and the love of Netyiri, he must become Toruk Makto. Jake gives a speech where he relates himself to the Omaticaya saying “My brother’s, my sister’s.” By becoming Toruk Makto and providing the Omaticaya people with a leader, Jake and Neytiri reunite and prepare for the impending battle with the “Sky People”. During the preparation and the gathering of other Clans we see everyone </a:t>
            </a:r>
            <a:r>
              <a:rPr lang="en-US" sz="2200" dirty="0" smtClean="0">
                <a:latin typeface="Kristen ITC" pitchFamily="66" charset="0"/>
              </a:rPr>
              <a:t>unite </a:t>
            </a:r>
            <a:r>
              <a:rPr lang="en-US" sz="2200" dirty="0" smtClean="0">
                <a:latin typeface="Kristen ITC" pitchFamily="66" charset="0"/>
              </a:rPr>
              <a:t>together. Jake, Netyiri and the Na’vi people are now working together as one.</a:t>
            </a:r>
            <a:endParaRPr lang="en-US" sz="2200" dirty="0">
              <a:latin typeface="Kristen ITC" pitchFamily="66"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500" decel="50000" fill="hold">
                                          <p:stCondLst>
                                            <p:cond delay="0"/>
                                          </p:stCondLst>
                                        </p:cTn>
                                        <p:tgtEl>
                                          <p:spTgt spid="2355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355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3554"/>
                                        </p:tgtEl>
                                        <p:attrNameLst>
                                          <p:attrName>ppt_w</p:attrName>
                                        </p:attrNameLst>
                                      </p:cBhvr>
                                      <p:tavLst>
                                        <p:tav tm="0">
                                          <p:val>
                                            <p:strVal val="#ppt_w*.05"/>
                                          </p:val>
                                        </p:tav>
                                        <p:tav tm="100000">
                                          <p:val>
                                            <p:strVal val="#ppt_w"/>
                                          </p:val>
                                        </p:tav>
                                      </p:tavLst>
                                    </p:anim>
                                    <p:anim calcmode="lin" valueType="num">
                                      <p:cBhvr>
                                        <p:cTn id="10" dur="1000" fill="hold"/>
                                        <p:tgtEl>
                                          <p:spTgt spid="2355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355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355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355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640"/>
            <a:ext cx="7772400" cy="914400"/>
          </a:xfrm>
        </p:spPr>
        <p:txBody>
          <a:bodyPr/>
          <a:lstStyle/>
          <a:p>
            <a:r>
              <a:rPr lang="en-US" dirty="0" smtClean="0">
                <a:latin typeface="Kristen ITC" pitchFamily="66" charset="0"/>
              </a:rPr>
              <a:t>The Final Battle </a:t>
            </a:r>
            <a:endParaRPr lang="en-US" dirty="0">
              <a:latin typeface="Kristen ITC" pitchFamily="66" charset="0"/>
            </a:endParaRPr>
          </a:p>
        </p:txBody>
      </p:sp>
      <p:sp>
        <p:nvSpPr>
          <p:cNvPr id="3" name="Content Placeholder 2"/>
          <p:cNvSpPr>
            <a:spLocks noGrp="1"/>
          </p:cNvSpPr>
          <p:nvPr>
            <p:ph idx="1"/>
          </p:nvPr>
        </p:nvSpPr>
        <p:spPr>
          <a:xfrm>
            <a:off x="323528" y="836712"/>
            <a:ext cx="8820472" cy="4572000"/>
          </a:xfrm>
        </p:spPr>
        <p:txBody>
          <a:bodyPr>
            <a:normAutofit/>
          </a:bodyPr>
          <a:lstStyle/>
          <a:p>
            <a:r>
              <a:rPr lang="en-US" sz="1900" dirty="0" smtClean="0">
                <a:latin typeface="Kristen ITC" pitchFamily="66" charset="0"/>
              </a:rPr>
              <a:t>During the Final battle in </a:t>
            </a:r>
            <a:r>
              <a:rPr lang="en-US" sz="1900" dirty="0" smtClean="0">
                <a:latin typeface="Kristen ITC" pitchFamily="66" charset="0"/>
              </a:rPr>
              <a:t>Avatar</a:t>
            </a:r>
            <a:r>
              <a:rPr lang="en-US" sz="1900" dirty="0" smtClean="0">
                <a:latin typeface="Kristen ITC" pitchFamily="66" charset="0"/>
              </a:rPr>
              <a:t>, </a:t>
            </a:r>
            <a:r>
              <a:rPr lang="en-US" sz="1900" dirty="0" smtClean="0">
                <a:latin typeface="Kristen ITC" pitchFamily="66" charset="0"/>
              </a:rPr>
              <a:t>Quartich </a:t>
            </a:r>
            <a:r>
              <a:rPr lang="en-US" sz="1900" dirty="0" smtClean="0">
                <a:latin typeface="Kristen ITC" pitchFamily="66" charset="0"/>
              </a:rPr>
              <a:t>and Jake engage in one on one combat, In this scene Jake’s </a:t>
            </a:r>
            <a:r>
              <a:rPr lang="en-US" sz="1900" dirty="0" smtClean="0">
                <a:latin typeface="Kristen ITC" pitchFamily="66" charset="0"/>
              </a:rPr>
              <a:t>link </a:t>
            </a:r>
            <a:r>
              <a:rPr lang="en-US" sz="1900" dirty="0" smtClean="0">
                <a:latin typeface="Kristen ITC" pitchFamily="66" charset="0"/>
              </a:rPr>
              <a:t>with his Avatar is interrupted. Neytiri Kills </a:t>
            </a:r>
            <a:r>
              <a:rPr lang="en-US" sz="1900" dirty="0" smtClean="0">
                <a:latin typeface="Kristen ITC" pitchFamily="66" charset="0"/>
              </a:rPr>
              <a:t>Quartich </a:t>
            </a:r>
            <a:r>
              <a:rPr lang="en-US" sz="1900" dirty="0" smtClean="0">
                <a:latin typeface="Kristen ITC" pitchFamily="66" charset="0"/>
              </a:rPr>
              <a:t>by shooting him with two of her arrows. Neytiri then saves Jake in his human form by putting an oxygen mask over his face. During this scene close up shots are used to show the love they feel for each other. </a:t>
            </a:r>
          </a:p>
          <a:p>
            <a:r>
              <a:rPr lang="en-US" sz="1900" dirty="0" smtClean="0">
                <a:latin typeface="Kristen ITC" pitchFamily="66" charset="0"/>
              </a:rPr>
              <a:t>Dialogue is also used, when they say  to each other “I see you”. This is significant for their relationship as they are now saying they can </a:t>
            </a:r>
            <a:r>
              <a:rPr lang="en-US" sz="1900" dirty="0" smtClean="0">
                <a:latin typeface="Kristen ITC" pitchFamily="66" charset="0"/>
              </a:rPr>
              <a:t>see </a:t>
            </a:r>
            <a:r>
              <a:rPr lang="en-US" sz="1900" dirty="0" smtClean="0">
                <a:latin typeface="Kristen ITC" pitchFamily="66" charset="0"/>
              </a:rPr>
              <a:t>into each other and they are expressing how important they are to each other. </a:t>
            </a:r>
          </a:p>
          <a:p>
            <a:r>
              <a:rPr lang="en-US" sz="1900" dirty="0" smtClean="0">
                <a:latin typeface="Kristen ITC" pitchFamily="66" charset="0"/>
              </a:rPr>
              <a:t>In the last scene of Avatar, Jake risks death in order to stay with Neytiri and with the Omaticaya people forever. The main theme shown in Jake and Neytiri’s relationship is that love can overcome any obstacles including Race. </a:t>
            </a:r>
            <a:endParaRPr lang="en-US" sz="1900" dirty="0">
              <a:latin typeface="Kristen ITC" pitchFamily="66" charset="0"/>
            </a:endParaRPr>
          </a:p>
        </p:txBody>
      </p:sp>
      <p:pic>
        <p:nvPicPr>
          <p:cNvPr id="2052" name="Picture 4" descr="http://api.ning.com/files/dT3Dn7K-tTQh64csblZy4mBSIjBDlNrbhdelPv--ZxYf-bB1uHRk7-sh2S5c4BmQtFUkOyi02OEBs5bX2uX6YH-v7HekH1FD/Avatar_movie_trailer_stills_pics15.png"/>
          <p:cNvPicPr>
            <a:picLocks noChangeAspect="1" noChangeArrowheads="1"/>
          </p:cNvPicPr>
          <p:nvPr/>
        </p:nvPicPr>
        <p:blipFill>
          <a:blip r:embed="rId3" cstate="print"/>
          <a:srcRect/>
          <a:stretch>
            <a:fillRect/>
          </a:stretch>
        </p:blipFill>
        <p:spPr bwMode="auto">
          <a:xfrm>
            <a:off x="4139952" y="4774618"/>
            <a:ext cx="5004048" cy="2083382"/>
          </a:xfrm>
          <a:prstGeom prst="rect">
            <a:avLst/>
          </a:prstGeom>
          <a:noFill/>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50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770" decel="100000"/>
                                        <p:tgtEl>
                                          <p:spTgt spid="2052"/>
                                        </p:tgtEl>
                                      </p:cBhvr>
                                    </p:animEffect>
                                    <p:animScale>
                                      <p:cBhvr>
                                        <p:cTn id="8" dur="770" decel="100000"/>
                                        <p:tgtEl>
                                          <p:spTgt spid="2052"/>
                                        </p:tgtEl>
                                      </p:cBhvr>
                                      <p:from x="10000" y="10000"/>
                                      <p:to x="200000" y="450000"/>
                                    </p:animScale>
                                    <p:animScale>
                                      <p:cBhvr>
                                        <p:cTn id="9" dur="1230" accel="100000" fill="hold">
                                          <p:stCondLst>
                                            <p:cond delay="770"/>
                                          </p:stCondLst>
                                        </p:cTn>
                                        <p:tgtEl>
                                          <p:spTgt spid="2052"/>
                                        </p:tgtEl>
                                      </p:cBhvr>
                                      <p:from x="200000" y="450000"/>
                                      <p:to x="100000" y="100000"/>
                                    </p:animScale>
                                    <p:set>
                                      <p:cBhvr>
                                        <p:cTn id="10" dur="770" fill="hold"/>
                                        <p:tgtEl>
                                          <p:spTgt spid="2052"/>
                                        </p:tgtEl>
                                        <p:attrNameLst>
                                          <p:attrName>ppt_x</p:attrName>
                                        </p:attrNameLst>
                                      </p:cBhvr>
                                      <p:to>
                                        <p:strVal val="(0.5)"/>
                                      </p:to>
                                    </p:set>
                                    <p:anim from="(0.5)" to="(#ppt_x)" calcmode="lin" valueType="num">
                                      <p:cBhvr>
                                        <p:cTn id="11" dur="1230" accel="100000" fill="hold">
                                          <p:stCondLst>
                                            <p:cond delay="770"/>
                                          </p:stCondLst>
                                        </p:cTn>
                                        <p:tgtEl>
                                          <p:spTgt spid="2052"/>
                                        </p:tgtEl>
                                        <p:attrNameLst>
                                          <p:attrName>ppt_x</p:attrName>
                                        </p:attrNameLst>
                                      </p:cBhvr>
                                    </p:anim>
                                    <p:set>
                                      <p:cBhvr>
                                        <p:cTn id="12" dur="770" fill="hold"/>
                                        <p:tgtEl>
                                          <p:spTgt spid="2052"/>
                                        </p:tgtEl>
                                        <p:attrNameLst>
                                          <p:attrName>ppt_y</p:attrName>
                                        </p:attrNameLst>
                                      </p:cBhvr>
                                      <p:to>
                                        <p:strVal val="(#ppt_y+0.4)"/>
                                      </p:to>
                                    </p:set>
                                    <p:anim from="(#ppt_y+0.4)" to="(#ppt_y)" calcmode="lin" valueType="num">
                                      <p:cBhvr>
                                        <p:cTn id="13" dur="1230" accel="100000" fill="hold">
                                          <p:stCondLst>
                                            <p:cond delay="770"/>
                                          </p:stCondLst>
                                        </p:cTn>
                                        <p:tgtEl>
                                          <p:spTgt spid="205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latin typeface="Kristen ITC" pitchFamily="66" charset="0"/>
              </a:rPr>
              <a:t>Credits</a:t>
            </a:r>
            <a:r>
              <a:rPr lang="en-NZ" dirty="0" smtClean="0"/>
              <a:t> </a:t>
            </a:r>
            <a:endParaRPr lang="en-NZ" dirty="0"/>
          </a:p>
        </p:txBody>
      </p:sp>
      <p:sp>
        <p:nvSpPr>
          <p:cNvPr id="4" name="TextBox 3"/>
          <p:cNvSpPr txBox="1"/>
          <p:nvPr/>
        </p:nvSpPr>
        <p:spPr>
          <a:xfrm>
            <a:off x="1043608" y="1556792"/>
            <a:ext cx="5616624" cy="369332"/>
          </a:xfrm>
          <a:prstGeom prst="rect">
            <a:avLst/>
          </a:prstGeom>
          <a:noFill/>
        </p:spPr>
        <p:txBody>
          <a:bodyPr wrap="square" rtlCol="0">
            <a:spAutoFit/>
          </a:bodyPr>
          <a:lstStyle/>
          <a:p>
            <a:r>
              <a:rPr lang="en-NZ" dirty="0" smtClean="0"/>
              <a:t>Ella C </a:t>
            </a:r>
            <a:endParaRPr lang="en-NZ" dirty="0"/>
          </a:p>
        </p:txBody>
      </p:sp>
      <p:sp>
        <p:nvSpPr>
          <p:cNvPr id="5" name="TextBox 4"/>
          <p:cNvSpPr txBox="1"/>
          <p:nvPr/>
        </p:nvSpPr>
        <p:spPr>
          <a:xfrm>
            <a:off x="971600" y="2204864"/>
            <a:ext cx="5616624" cy="369332"/>
          </a:xfrm>
          <a:prstGeom prst="rect">
            <a:avLst/>
          </a:prstGeom>
          <a:noFill/>
        </p:spPr>
        <p:txBody>
          <a:bodyPr wrap="square" rtlCol="0">
            <a:spAutoFit/>
          </a:bodyPr>
          <a:lstStyle/>
          <a:p>
            <a:r>
              <a:rPr lang="en-NZ" dirty="0" smtClean="0"/>
              <a:t>Brittany</a:t>
            </a:r>
            <a:endParaRPr lang="en-NZ" dirty="0"/>
          </a:p>
        </p:txBody>
      </p:sp>
      <p:sp>
        <p:nvSpPr>
          <p:cNvPr id="6" name="TextBox 5"/>
          <p:cNvSpPr txBox="1"/>
          <p:nvPr/>
        </p:nvSpPr>
        <p:spPr>
          <a:xfrm>
            <a:off x="971600" y="2852936"/>
            <a:ext cx="5616624" cy="369332"/>
          </a:xfrm>
          <a:prstGeom prst="rect">
            <a:avLst/>
          </a:prstGeom>
          <a:noFill/>
        </p:spPr>
        <p:txBody>
          <a:bodyPr wrap="square" rtlCol="0">
            <a:spAutoFit/>
          </a:bodyPr>
          <a:lstStyle/>
          <a:p>
            <a:r>
              <a:rPr lang="en-NZ" dirty="0" smtClean="0"/>
              <a:t>Janice </a:t>
            </a:r>
            <a:endParaRPr lang="en-NZ" dirty="0"/>
          </a:p>
        </p:txBody>
      </p:sp>
      <p:sp>
        <p:nvSpPr>
          <p:cNvPr id="7" name="TextBox 6"/>
          <p:cNvSpPr txBox="1"/>
          <p:nvPr/>
        </p:nvSpPr>
        <p:spPr>
          <a:xfrm>
            <a:off x="971600" y="3717032"/>
            <a:ext cx="5616624" cy="646331"/>
          </a:xfrm>
          <a:prstGeom prst="rect">
            <a:avLst/>
          </a:prstGeom>
          <a:noFill/>
        </p:spPr>
        <p:txBody>
          <a:bodyPr wrap="square" rtlCol="0">
            <a:spAutoFit/>
          </a:bodyPr>
          <a:lstStyle/>
          <a:p>
            <a:r>
              <a:rPr lang="en-NZ" dirty="0" smtClean="0"/>
              <a:t>Ella P</a:t>
            </a:r>
          </a:p>
          <a:p>
            <a:r>
              <a:rPr lang="en-NZ" dirty="0" smtClean="0"/>
              <a:t> </a:t>
            </a:r>
            <a:endParaRPr lang="en-NZ" dirty="0"/>
          </a:p>
        </p:txBody>
      </p:sp>
      <p:sp>
        <p:nvSpPr>
          <p:cNvPr id="8" name="TextBox 7"/>
          <p:cNvSpPr txBox="1"/>
          <p:nvPr/>
        </p:nvSpPr>
        <p:spPr>
          <a:xfrm>
            <a:off x="9468544" y="-603448"/>
            <a:ext cx="4248472" cy="1569660"/>
          </a:xfrm>
          <a:prstGeom prst="rect">
            <a:avLst/>
          </a:prstGeom>
          <a:noFill/>
        </p:spPr>
        <p:txBody>
          <a:bodyPr wrap="square" rtlCol="0">
            <a:spAutoFit/>
          </a:bodyPr>
          <a:lstStyle/>
          <a:p>
            <a:r>
              <a:rPr lang="en-NZ" sz="9600" dirty="0" smtClean="0">
                <a:sym typeface="Wingdings" pitchFamily="2" charset="2"/>
              </a:rPr>
              <a:t></a:t>
            </a:r>
            <a:endParaRPr lang="en-NZ" sz="9600"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1+#ppt_w/2"/>
                                          </p:val>
                                        </p:tav>
                                        <p:tav tm="100000">
                                          <p:val>
                                            <p:strVal val="#ppt_x"/>
                                          </p:val>
                                        </p:tav>
                                      </p:tavLst>
                                    </p:anim>
                                    <p:anim calcmode="lin" valueType="num">
                                      <p:cBhvr additive="base">
                                        <p:cTn id="13" dur="10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000" fill="hold"/>
                                        <p:tgtEl>
                                          <p:spTgt spid="6"/>
                                        </p:tgtEl>
                                        <p:attrNameLst>
                                          <p:attrName>ppt_x</p:attrName>
                                        </p:attrNameLst>
                                      </p:cBhvr>
                                      <p:tavLst>
                                        <p:tav tm="0">
                                          <p:val>
                                            <p:strVal val="1+#ppt_w/2"/>
                                          </p:val>
                                        </p:tav>
                                        <p:tav tm="100000">
                                          <p:val>
                                            <p:strVal val="#ppt_x"/>
                                          </p:val>
                                        </p:tav>
                                      </p:tavLst>
                                    </p:anim>
                                    <p:anim calcmode="lin" valueType="num">
                                      <p:cBhvr additive="base">
                                        <p:cTn id="18" dur="10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2" presetClass="entr" presetSubtype="3"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1+#ppt_w/2"/>
                                          </p:val>
                                        </p:tav>
                                        <p:tav tm="100000">
                                          <p:val>
                                            <p:strVal val="#ppt_x"/>
                                          </p:val>
                                        </p:tav>
                                      </p:tavLst>
                                    </p:anim>
                                    <p:anim calcmode="lin" valueType="num">
                                      <p:cBhvr additive="base">
                                        <p:cTn id="23" dur="1000" fill="hold"/>
                                        <p:tgtEl>
                                          <p:spTgt spid="7"/>
                                        </p:tgtEl>
                                        <p:attrNameLst>
                                          <p:attrName>ppt_y</p:attrName>
                                        </p:attrNameLst>
                                      </p:cBhvr>
                                      <p:tavLst>
                                        <p:tav tm="0">
                                          <p:val>
                                            <p:strVal val="0-#ppt_h/2"/>
                                          </p:val>
                                        </p:tav>
                                        <p:tav tm="100000">
                                          <p:val>
                                            <p:strVal val="#ppt_y"/>
                                          </p:val>
                                        </p:tav>
                                      </p:tavLst>
                                    </p:anim>
                                  </p:childTnLst>
                                </p:cTn>
                              </p:par>
                            </p:childTnLst>
                          </p:cTn>
                        </p:par>
                        <p:par>
                          <p:cTn id="24" fill="hold">
                            <p:stCondLst>
                              <p:cond delay="4500"/>
                            </p:stCondLst>
                            <p:childTnLst>
                              <p:par>
                                <p:cTn id="25" presetID="0" presetClass="path" presetSubtype="0" accel="50000" decel="50000" fill="hold" grpId="0" nodeType="afterEffect">
                                  <p:stCondLst>
                                    <p:cond delay="0"/>
                                  </p:stCondLst>
                                  <p:childTnLst>
                                    <p:animMotion origin="layout" path="M -0.33507 0.02729 C -0.43507 0.12813 -0.53524 0.22919 -0.55434 0.30967 C -0.57361 0.39015 -0.41597 0.44149 -0.44983 0.51041 C -0.48368 0.57933 -0.68802 0.70861 -0.75729 0.72318 C -0.82674 0.73775 -0.8224 0.59228 -0.86615 0.59783 C -0.9099 0.60338 -0.97066 0.74029 -1.01997 0.75694 C -1.06945 0.77359 -1.14931 0.66975 -1.1632 0.69728 C -1.17708 0.7248 -1.13646 0.93201 -1.10347 0.92207 C -1.07049 0.91212 -0.98733 0.66698 -0.96476 0.63761 C -0.94219 0.60824 -0.95504 0.67669 -0.96788 0.74515 " pathEditMode="relative" ptsTypes="aaaaaaaaaA">
                                      <p:cBhvr>
                                        <p:cTn id="26" dur="30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162</TotalTime>
  <Words>710</Words>
  <Application>Microsoft Office PowerPoint</Application>
  <PresentationFormat>On-screen Show (4:3)</PresentationFormat>
  <Paragraphs>29</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Metro</vt:lpstr>
      <vt:lpstr>Slide 1</vt:lpstr>
      <vt:lpstr>First meeting </vt:lpstr>
      <vt:lpstr>Teaching </vt:lpstr>
      <vt:lpstr>Initiation into the Omaticaya</vt:lpstr>
      <vt:lpstr>Betrayal </vt:lpstr>
      <vt:lpstr>The Final Battle </vt:lpstr>
      <vt:lpstr>Credits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dc:creator>
  <cp:lastModifiedBy>9118</cp:lastModifiedBy>
  <cp:revision>19</cp:revision>
  <dcterms:created xsi:type="dcterms:W3CDTF">2011-06-28T05:08:37Z</dcterms:created>
  <dcterms:modified xsi:type="dcterms:W3CDTF">2011-06-30T01:58:30Z</dcterms:modified>
</cp:coreProperties>
</file>