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1" r:id="rId4"/>
    <p:sldId id="258" r:id="rId5"/>
    <p:sldId id="259" r:id="rId6"/>
    <p:sldId id="260"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1368"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BC74471D-5D08-47B5-9D19-C8D17FE7FFC6}" type="datetimeFigureOut">
              <a:rPr lang="en-NZ" smtClean="0"/>
              <a:t>14/05/2012</a:t>
            </a:fld>
            <a:endParaRPr lang="en-NZ"/>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NZ"/>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71C71AD0-A40D-430E-AF3E-43B71CF393B3}" type="slidenum">
              <a:rPr lang="en-NZ" smtClean="0"/>
              <a:t>‹#›</a:t>
            </a:fld>
            <a:endParaRPr lang="en-NZ"/>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C74471D-5D08-47B5-9D19-C8D17FE7FFC6}" type="datetimeFigureOut">
              <a:rPr lang="en-NZ" smtClean="0"/>
              <a:t>14/05/2012</a:t>
            </a:fld>
            <a:endParaRPr lang="en-NZ"/>
          </a:p>
        </p:txBody>
      </p:sp>
      <p:sp>
        <p:nvSpPr>
          <p:cNvPr id="5" name="Footer Placeholder 4"/>
          <p:cNvSpPr>
            <a:spLocks noGrp="1"/>
          </p:cNvSpPr>
          <p:nvPr>
            <p:ph type="ftr" sz="quarter" idx="11"/>
          </p:nvPr>
        </p:nvSpPr>
        <p:spPr/>
        <p:txBody>
          <a:bodyPr/>
          <a:lstStyle>
            <a:extLst/>
          </a:lstStyle>
          <a:p>
            <a:endParaRPr lang="en-NZ"/>
          </a:p>
        </p:txBody>
      </p:sp>
      <p:sp>
        <p:nvSpPr>
          <p:cNvPr id="6" name="Slide Number Placeholder 5"/>
          <p:cNvSpPr>
            <a:spLocks noGrp="1"/>
          </p:cNvSpPr>
          <p:nvPr>
            <p:ph type="sldNum" sz="quarter" idx="12"/>
          </p:nvPr>
        </p:nvSpPr>
        <p:spPr/>
        <p:txBody>
          <a:bodyPr/>
          <a:lstStyle>
            <a:extLst/>
          </a:lstStyle>
          <a:p>
            <a:fld id="{71C71AD0-A40D-430E-AF3E-43B71CF393B3}" type="slidenum">
              <a:rPr lang="en-NZ" smtClean="0"/>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BC74471D-5D08-47B5-9D19-C8D17FE7FFC6}" type="datetimeFigureOut">
              <a:rPr lang="en-NZ" smtClean="0"/>
              <a:t>14/05/2012</a:t>
            </a:fld>
            <a:endParaRPr lang="en-NZ"/>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NZ"/>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71C71AD0-A40D-430E-AF3E-43B71CF393B3}" type="slidenum">
              <a:rPr lang="en-NZ" smtClean="0"/>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C74471D-5D08-47B5-9D19-C8D17FE7FFC6}" type="datetimeFigureOut">
              <a:rPr lang="en-NZ" smtClean="0"/>
              <a:t>14/05/2012</a:t>
            </a:fld>
            <a:endParaRPr lang="en-NZ"/>
          </a:p>
        </p:txBody>
      </p:sp>
      <p:sp>
        <p:nvSpPr>
          <p:cNvPr id="5" name="Footer Placeholder 4"/>
          <p:cNvSpPr>
            <a:spLocks noGrp="1"/>
          </p:cNvSpPr>
          <p:nvPr>
            <p:ph type="ftr" sz="quarter" idx="11"/>
          </p:nvPr>
        </p:nvSpPr>
        <p:spPr/>
        <p:txBody>
          <a:bodyPr/>
          <a:lstStyle>
            <a:extLst/>
          </a:lstStyle>
          <a:p>
            <a:endParaRPr lang="en-NZ"/>
          </a:p>
        </p:txBody>
      </p:sp>
      <p:sp>
        <p:nvSpPr>
          <p:cNvPr id="6" name="Slide Number Placeholder 5"/>
          <p:cNvSpPr>
            <a:spLocks noGrp="1"/>
          </p:cNvSpPr>
          <p:nvPr>
            <p:ph type="sldNum" sz="quarter" idx="12"/>
          </p:nvPr>
        </p:nvSpPr>
        <p:spPr/>
        <p:txBody>
          <a:bodyPr/>
          <a:lstStyle>
            <a:extLst/>
          </a:lstStyle>
          <a:p>
            <a:fld id="{71C71AD0-A40D-430E-AF3E-43B71CF393B3}" type="slidenum">
              <a:rPr lang="en-NZ" smtClean="0"/>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BC74471D-5D08-47B5-9D19-C8D17FE7FFC6}" type="datetimeFigureOut">
              <a:rPr lang="en-NZ" smtClean="0"/>
              <a:t>14/05/2012</a:t>
            </a:fld>
            <a:endParaRPr lang="en-NZ"/>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NZ"/>
          </a:p>
        </p:txBody>
      </p:sp>
      <p:sp>
        <p:nvSpPr>
          <p:cNvPr id="6" name="Slide Number Placeholder 5"/>
          <p:cNvSpPr>
            <a:spLocks noGrp="1"/>
          </p:cNvSpPr>
          <p:nvPr>
            <p:ph type="sldNum" sz="quarter" idx="12"/>
          </p:nvPr>
        </p:nvSpPr>
        <p:spPr>
          <a:xfrm>
            <a:off x="6733952" y="6555112"/>
            <a:ext cx="588336" cy="228600"/>
          </a:xfrm>
        </p:spPr>
        <p:txBody>
          <a:bodyPr/>
          <a:lstStyle>
            <a:extLst/>
          </a:lstStyle>
          <a:p>
            <a:fld id="{71C71AD0-A40D-430E-AF3E-43B71CF393B3}" type="slidenum">
              <a:rPr lang="en-NZ" smtClean="0"/>
              <a:t>‹#›</a:t>
            </a:fld>
            <a:endParaRPr lang="en-NZ"/>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C74471D-5D08-47B5-9D19-C8D17FE7FFC6}" type="datetimeFigureOut">
              <a:rPr lang="en-NZ" smtClean="0"/>
              <a:t>14/05/2012</a:t>
            </a:fld>
            <a:endParaRPr lang="en-NZ"/>
          </a:p>
        </p:txBody>
      </p:sp>
      <p:sp>
        <p:nvSpPr>
          <p:cNvPr id="6" name="Footer Placeholder 5"/>
          <p:cNvSpPr>
            <a:spLocks noGrp="1"/>
          </p:cNvSpPr>
          <p:nvPr>
            <p:ph type="ftr" sz="quarter" idx="11"/>
          </p:nvPr>
        </p:nvSpPr>
        <p:spPr/>
        <p:txBody>
          <a:bodyPr/>
          <a:lstStyle>
            <a:extLst/>
          </a:lstStyle>
          <a:p>
            <a:endParaRPr lang="en-NZ"/>
          </a:p>
        </p:txBody>
      </p:sp>
      <p:sp>
        <p:nvSpPr>
          <p:cNvPr id="7" name="Slide Number Placeholder 6"/>
          <p:cNvSpPr>
            <a:spLocks noGrp="1"/>
          </p:cNvSpPr>
          <p:nvPr>
            <p:ph type="sldNum" sz="quarter" idx="12"/>
          </p:nvPr>
        </p:nvSpPr>
        <p:spPr/>
        <p:txBody>
          <a:bodyPr/>
          <a:lstStyle>
            <a:extLst/>
          </a:lstStyle>
          <a:p>
            <a:fld id="{71C71AD0-A40D-430E-AF3E-43B71CF393B3}" type="slidenum">
              <a:rPr lang="en-NZ" smtClean="0"/>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C74471D-5D08-47B5-9D19-C8D17FE7FFC6}" type="datetimeFigureOut">
              <a:rPr lang="en-NZ" smtClean="0"/>
              <a:t>14/05/2012</a:t>
            </a:fld>
            <a:endParaRPr lang="en-NZ"/>
          </a:p>
        </p:txBody>
      </p:sp>
      <p:sp>
        <p:nvSpPr>
          <p:cNvPr id="8" name="Footer Placeholder 7"/>
          <p:cNvSpPr>
            <a:spLocks noGrp="1"/>
          </p:cNvSpPr>
          <p:nvPr>
            <p:ph type="ftr" sz="quarter" idx="11"/>
          </p:nvPr>
        </p:nvSpPr>
        <p:spPr/>
        <p:txBody>
          <a:bodyPr/>
          <a:lstStyle>
            <a:extLst/>
          </a:lstStyle>
          <a:p>
            <a:endParaRPr lang="en-NZ"/>
          </a:p>
        </p:txBody>
      </p:sp>
      <p:sp>
        <p:nvSpPr>
          <p:cNvPr id="9" name="Slide Number Placeholder 8"/>
          <p:cNvSpPr>
            <a:spLocks noGrp="1"/>
          </p:cNvSpPr>
          <p:nvPr>
            <p:ph type="sldNum" sz="quarter" idx="12"/>
          </p:nvPr>
        </p:nvSpPr>
        <p:spPr/>
        <p:txBody>
          <a:bodyPr/>
          <a:lstStyle>
            <a:extLst/>
          </a:lstStyle>
          <a:p>
            <a:fld id="{71C71AD0-A40D-430E-AF3E-43B71CF393B3}" type="slidenum">
              <a:rPr lang="en-NZ" smtClean="0"/>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C74471D-5D08-47B5-9D19-C8D17FE7FFC6}" type="datetimeFigureOut">
              <a:rPr lang="en-NZ" smtClean="0"/>
              <a:t>14/05/2012</a:t>
            </a:fld>
            <a:endParaRPr lang="en-NZ"/>
          </a:p>
        </p:txBody>
      </p:sp>
      <p:sp>
        <p:nvSpPr>
          <p:cNvPr id="4" name="Footer Placeholder 3"/>
          <p:cNvSpPr>
            <a:spLocks noGrp="1"/>
          </p:cNvSpPr>
          <p:nvPr>
            <p:ph type="ftr" sz="quarter" idx="11"/>
          </p:nvPr>
        </p:nvSpPr>
        <p:spPr/>
        <p:txBody>
          <a:bodyPr/>
          <a:lstStyle>
            <a:extLst/>
          </a:lstStyle>
          <a:p>
            <a:endParaRPr lang="en-NZ"/>
          </a:p>
        </p:txBody>
      </p:sp>
      <p:sp>
        <p:nvSpPr>
          <p:cNvPr id="5" name="Slide Number Placeholder 4"/>
          <p:cNvSpPr>
            <a:spLocks noGrp="1"/>
          </p:cNvSpPr>
          <p:nvPr>
            <p:ph type="sldNum" sz="quarter" idx="12"/>
          </p:nvPr>
        </p:nvSpPr>
        <p:spPr/>
        <p:txBody>
          <a:bodyPr/>
          <a:lstStyle>
            <a:extLst/>
          </a:lstStyle>
          <a:p>
            <a:fld id="{71C71AD0-A40D-430E-AF3E-43B71CF393B3}" type="slidenum">
              <a:rPr lang="en-NZ" smtClean="0"/>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BC74471D-5D08-47B5-9D19-C8D17FE7FFC6}" type="datetimeFigureOut">
              <a:rPr lang="en-NZ" smtClean="0"/>
              <a:t>14/05/2012</a:t>
            </a:fld>
            <a:endParaRPr lang="en-NZ"/>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NZ"/>
          </a:p>
        </p:txBody>
      </p:sp>
      <p:sp>
        <p:nvSpPr>
          <p:cNvPr id="4" name="Slide Number Placeholder 3"/>
          <p:cNvSpPr>
            <a:spLocks noGrp="1"/>
          </p:cNvSpPr>
          <p:nvPr>
            <p:ph type="sldNum" sz="quarter" idx="12"/>
          </p:nvPr>
        </p:nvSpPr>
        <p:spPr/>
        <p:txBody>
          <a:bodyPr/>
          <a:lstStyle>
            <a:extLst/>
          </a:lstStyle>
          <a:p>
            <a:fld id="{71C71AD0-A40D-430E-AF3E-43B71CF393B3}" type="slidenum">
              <a:rPr lang="en-NZ" smtClean="0"/>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C74471D-5D08-47B5-9D19-C8D17FE7FFC6}" type="datetimeFigureOut">
              <a:rPr lang="en-NZ" smtClean="0"/>
              <a:t>14/05/2012</a:t>
            </a:fld>
            <a:endParaRPr lang="en-NZ"/>
          </a:p>
        </p:txBody>
      </p:sp>
      <p:sp>
        <p:nvSpPr>
          <p:cNvPr id="6" name="Footer Placeholder 5"/>
          <p:cNvSpPr>
            <a:spLocks noGrp="1"/>
          </p:cNvSpPr>
          <p:nvPr>
            <p:ph type="ftr" sz="quarter" idx="11"/>
          </p:nvPr>
        </p:nvSpPr>
        <p:spPr/>
        <p:txBody>
          <a:bodyPr/>
          <a:lstStyle>
            <a:extLst/>
          </a:lstStyle>
          <a:p>
            <a:endParaRPr lang="en-NZ"/>
          </a:p>
        </p:txBody>
      </p:sp>
      <p:sp>
        <p:nvSpPr>
          <p:cNvPr id="7" name="Slide Number Placeholder 6"/>
          <p:cNvSpPr>
            <a:spLocks noGrp="1"/>
          </p:cNvSpPr>
          <p:nvPr>
            <p:ph type="sldNum" sz="quarter" idx="12"/>
          </p:nvPr>
        </p:nvSpPr>
        <p:spPr/>
        <p:txBody>
          <a:bodyPr/>
          <a:lstStyle>
            <a:extLst/>
          </a:lstStyle>
          <a:p>
            <a:fld id="{71C71AD0-A40D-430E-AF3E-43B71CF393B3}" type="slidenum">
              <a:rPr lang="en-NZ" smtClean="0"/>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BC74471D-5D08-47B5-9D19-C8D17FE7FFC6}" type="datetimeFigureOut">
              <a:rPr lang="en-NZ" smtClean="0"/>
              <a:t>14/05/2012</a:t>
            </a:fld>
            <a:endParaRPr lang="en-NZ"/>
          </a:p>
        </p:txBody>
      </p:sp>
      <p:sp>
        <p:nvSpPr>
          <p:cNvPr id="6" name="Footer Placeholder 5"/>
          <p:cNvSpPr>
            <a:spLocks noGrp="1"/>
          </p:cNvSpPr>
          <p:nvPr>
            <p:ph type="ftr" sz="quarter" idx="11"/>
          </p:nvPr>
        </p:nvSpPr>
        <p:spPr/>
        <p:txBody>
          <a:bodyPr/>
          <a:lstStyle>
            <a:extLst/>
          </a:lstStyle>
          <a:p>
            <a:endParaRPr lang="en-NZ"/>
          </a:p>
        </p:txBody>
      </p:sp>
      <p:sp>
        <p:nvSpPr>
          <p:cNvPr id="7" name="Slide Number Placeholder 6"/>
          <p:cNvSpPr>
            <a:spLocks noGrp="1"/>
          </p:cNvSpPr>
          <p:nvPr>
            <p:ph type="sldNum" sz="quarter" idx="12"/>
          </p:nvPr>
        </p:nvSpPr>
        <p:spPr/>
        <p:txBody>
          <a:bodyPr/>
          <a:lstStyle>
            <a:extLst/>
          </a:lstStyle>
          <a:p>
            <a:fld id="{71C71AD0-A40D-430E-AF3E-43B71CF393B3}" type="slidenum">
              <a:rPr lang="en-NZ" smtClean="0"/>
              <a:t>‹#›</a:t>
            </a:fld>
            <a:endParaRPr lang="en-NZ"/>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BC74471D-5D08-47B5-9D19-C8D17FE7FFC6}" type="datetimeFigureOut">
              <a:rPr lang="en-NZ" smtClean="0"/>
              <a:t>14/05/2012</a:t>
            </a:fld>
            <a:endParaRPr lang="en-NZ"/>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NZ"/>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71C71AD0-A40D-430E-AF3E-43B71CF393B3}" type="slidenum">
              <a:rPr lang="en-NZ" smtClean="0"/>
              <a:t>‹#›</a:t>
            </a:fld>
            <a:endParaRPr lang="en-NZ"/>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NZ" sz="5400" i="1" dirty="0" smtClean="0"/>
              <a:t>BLADERUNNER</a:t>
            </a:r>
            <a:endParaRPr lang="en-NZ" sz="5400" i="1" dirty="0"/>
          </a:p>
        </p:txBody>
      </p:sp>
      <p:sp>
        <p:nvSpPr>
          <p:cNvPr id="3" name="Subtitle 2"/>
          <p:cNvSpPr>
            <a:spLocks noGrp="1"/>
          </p:cNvSpPr>
          <p:nvPr>
            <p:ph type="subTitle" idx="1"/>
          </p:nvPr>
        </p:nvSpPr>
        <p:spPr/>
        <p:txBody>
          <a:bodyPr>
            <a:normAutofit fontScale="92500" lnSpcReduction="10000"/>
          </a:bodyPr>
          <a:lstStyle/>
          <a:p>
            <a:r>
              <a:rPr lang="en-NZ" sz="4000" dirty="0"/>
              <a:t>Ridley </a:t>
            </a:r>
            <a:r>
              <a:rPr lang="en-NZ" sz="4000" dirty="0" smtClean="0"/>
              <a:t>Scott</a:t>
            </a:r>
          </a:p>
          <a:p>
            <a:r>
              <a:rPr lang="en-NZ" sz="4000" dirty="0" smtClean="0"/>
              <a:t>1982</a:t>
            </a:r>
            <a:endParaRPr lang="en-NZ" sz="4000" dirty="0"/>
          </a:p>
        </p:txBody>
      </p:sp>
      <p:pic>
        <p:nvPicPr>
          <p:cNvPr id="1026" name="Picture 2" descr="https://encrypted-tbn0.google.com/images?q=tbn:ANd9GcS3wtcF8IaZ7ZGDVWvvLcEqVVD5A0wcLU6wnyr4anoUHjcHJGjc"/>
          <p:cNvPicPr>
            <a:picLocks noChangeAspect="1" noChangeArrowheads="1"/>
          </p:cNvPicPr>
          <p:nvPr/>
        </p:nvPicPr>
        <p:blipFill rotWithShape="1">
          <a:blip r:embed="rId2">
            <a:extLst>
              <a:ext uri="{28A0092B-C50C-407E-A947-70E740481C1C}">
                <a14:useLocalDpi xmlns:a14="http://schemas.microsoft.com/office/drawing/2010/main" val="0"/>
              </a:ext>
            </a:extLst>
          </a:blip>
          <a:srcRect l="21708" r="8814" b="20710"/>
          <a:stretch/>
        </p:blipFill>
        <p:spPr bwMode="auto">
          <a:xfrm>
            <a:off x="0" y="0"/>
            <a:ext cx="2701636"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14833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PLOT OVERVIEW</a:t>
            </a:r>
            <a:endParaRPr lang="en-NZ" dirty="0"/>
          </a:p>
        </p:txBody>
      </p:sp>
      <p:sp>
        <p:nvSpPr>
          <p:cNvPr id="3" name="Content Placeholder 2"/>
          <p:cNvSpPr>
            <a:spLocks noGrp="1"/>
          </p:cNvSpPr>
          <p:nvPr>
            <p:ph idx="1"/>
          </p:nvPr>
        </p:nvSpPr>
        <p:spPr>
          <a:xfrm>
            <a:off x="179512" y="1609416"/>
            <a:ext cx="7992888" cy="4846320"/>
          </a:xfrm>
        </p:spPr>
        <p:txBody>
          <a:bodyPr>
            <a:normAutofit fontScale="85000" lnSpcReduction="20000"/>
          </a:bodyPr>
          <a:lstStyle/>
          <a:p>
            <a:r>
              <a:rPr lang="en-NZ" dirty="0"/>
              <a:t>Blade Runner is a 1982 American science fiction film directed by Ridley </a:t>
            </a:r>
            <a:r>
              <a:rPr lang="en-NZ" dirty="0" smtClean="0"/>
              <a:t>Scott.</a:t>
            </a:r>
            <a:endParaRPr lang="en-NZ" dirty="0"/>
          </a:p>
          <a:p>
            <a:r>
              <a:rPr lang="en-NZ" dirty="0"/>
              <a:t>The film depicts a dystopian Los Angeles in November 2019 in which genetically engineered organic robots called </a:t>
            </a:r>
            <a:r>
              <a:rPr lang="en-NZ" dirty="0" err="1"/>
              <a:t>replicants</a:t>
            </a:r>
            <a:r>
              <a:rPr lang="en-NZ" dirty="0"/>
              <a:t>—visually indistinguishable from adult humans—are manufactured by the powerful Tyrell </a:t>
            </a:r>
            <a:r>
              <a:rPr lang="en-NZ" dirty="0" smtClean="0"/>
              <a:t>Corporation. </a:t>
            </a:r>
          </a:p>
          <a:p>
            <a:r>
              <a:rPr lang="en-NZ" dirty="0" smtClean="0"/>
              <a:t>Their </a:t>
            </a:r>
            <a:r>
              <a:rPr lang="en-NZ" dirty="0"/>
              <a:t>use on Earth is banned and </a:t>
            </a:r>
            <a:r>
              <a:rPr lang="en-NZ" dirty="0" err="1"/>
              <a:t>replicants</a:t>
            </a:r>
            <a:r>
              <a:rPr lang="en-NZ" dirty="0"/>
              <a:t> are exclusively used for dangerous, menial or leisure work on off-world colonies. </a:t>
            </a:r>
            <a:r>
              <a:rPr lang="en-NZ" dirty="0" err="1"/>
              <a:t>Replicants</a:t>
            </a:r>
            <a:r>
              <a:rPr lang="en-NZ" dirty="0"/>
              <a:t> who defy the ban and return to Earth are hunted down and "retired" by police special operatives known as "Blade Runners". The plot focuses on a brutal and cunning group of recently escaped </a:t>
            </a:r>
            <a:r>
              <a:rPr lang="en-NZ" dirty="0" err="1"/>
              <a:t>replicants</a:t>
            </a:r>
            <a:r>
              <a:rPr lang="en-NZ" dirty="0"/>
              <a:t> hiding in Los Angeles. As Tyrell Corporation Nexus-6 models, they have only a four-year lifespan, and </a:t>
            </a:r>
            <a:r>
              <a:rPr lang="en-NZ" dirty="0" smtClean="0"/>
              <a:t>have </a:t>
            </a:r>
            <a:r>
              <a:rPr lang="en-NZ" dirty="0"/>
              <a:t>come to Earth to try to extend their lives. B</a:t>
            </a:r>
            <a:r>
              <a:rPr lang="en-NZ" dirty="0" smtClean="0"/>
              <a:t>urnt </a:t>
            </a:r>
            <a:r>
              <a:rPr lang="en-NZ" dirty="0"/>
              <a:t>out expert Blade Runner, Rick </a:t>
            </a:r>
            <a:r>
              <a:rPr lang="en-NZ" dirty="0" smtClean="0"/>
              <a:t>Deckard, reluctantly </a:t>
            </a:r>
            <a:r>
              <a:rPr lang="en-NZ" dirty="0"/>
              <a:t>agrees to take on one more assignment to hunt them down.</a:t>
            </a:r>
          </a:p>
          <a:p>
            <a:endParaRPr lang="en-NZ" dirty="0"/>
          </a:p>
        </p:txBody>
      </p:sp>
    </p:spTree>
    <p:extLst>
      <p:ext uri="{BB962C8B-B14F-4D97-AF65-F5344CB8AC3E}">
        <p14:creationId xmlns:p14="http://schemas.microsoft.com/office/powerpoint/2010/main" val="34845372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643192" cy="1143000"/>
          </a:xfrm>
        </p:spPr>
        <p:txBody>
          <a:bodyPr>
            <a:normAutofit fontScale="90000"/>
          </a:bodyPr>
          <a:lstStyle/>
          <a:p>
            <a:r>
              <a:rPr lang="en-NZ" dirty="0" smtClean="0"/>
              <a:t>Why is this a dystopian society?</a:t>
            </a:r>
            <a:endParaRPr lang="en-NZ" dirty="0"/>
          </a:p>
        </p:txBody>
      </p:sp>
      <p:sp>
        <p:nvSpPr>
          <p:cNvPr id="3" name="Content Placeholder 2"/>
          <p:cNvSpPr>
            <a:spLocks noGrp="1"/>
          </p:cNvSpPr>
          <p:nvPr>
            <p:ph idx="1"/>
          </p:nvPr>
        </p:nvSpPr>
        <p:spPr/>
        <p:txBody>
          <a:bodyPr/>
          <a:lstStyle/>
          <a:p>
            <a:r>
              <a:rPr lang="en-NZ" dirty="0" smtClean="0"/>
              <a:t>Most people in society have relocated to off-world colonies. Earth has been ravaged by disease and poverty. Only those with money and who have passed a medical test qualify to “relocate” to these new worlds.</a:t>
            </a:r>
          </a:p>
          <a:p>
            <a:r>
              <a:rPr lang="en-NZ" dirty="0" smtClean="0"/>
              <a:t>People who remain on earth are considered “second-class” or suffer from some medical issue – or are there to exploit these people, like Tyrell.</a:t>
            </a:r>
            <a:endParaRPr lang="en-NZ" dirty="0"/>
          </a:p>
        </p:txBody>
      </p:sp>
    </p:spTree>
    <p:extLst>
      <p:ext uri="{BB962C8B-B14F-4D97-AF65-F5344CB8AC3E}">
        <p14:creationId xmlns:p14="http://schemas.microsoft.com/office/powerpoint/2010/main" val="1920129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wipe(down)">
                                      <p:cBhvr>
                                        <p:cTn id="25" dur="580">
                                          <p:stCondLst>
                                            <p:cond delay="0"/>
                                          </p:stCondLst>
                                        </p:cTn>
                                        <p:tgtEl>
                                          <p:spTgt spid="3">
                                            <p:txEl>
                                              <p:pRg st="1" end="1"/>
                                            </p:txEl>
                                          </p:spTgt>
                                        </p:tgtEl>
                                      </p:cBhvr>
                                    </p:animEffect>
                                    <p:anim calcmode="lin" valueType="num">
                                      <p:cBhvr>
                                        <p:cTn id="26"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1" end="1"/>
                                            </p:txEl>
                                          </p:spTgt>
                                        </p:tgtEl>
                                      </p:cBhvr>
                                      <p:to x="100000" y="60000"/>
                                    </p:animScale>
                                    <p:animScale>
                                      <p:cBhvr>
                                        <p:cTn id="32" dur="166" decel="50000">
                                          <p:stCondLst>
                                            <p:cond delay="676"/>
                                          </p:stCondLst>
                                        </p:cTn>
                                        <p:tgtEl>
                                          <p:spTgt spid="3">
                                            <p:txEl>
                                              <p:pRg st="1" end="1"/>
                                            </p:txEl>
                                          </p:spTgt>
                                        </p:tgtEl>
                                      </p:cBhvr>
                                      <p:to x="100000" y="100000"/>
                                    </p:animScale>
                                    <p:animScale>
                                      <p:cBhvr>
                                        <p:cTn id="33" dur="26">
                                          <p:stCondLst>
                                            <p:cond delay="1312"/>
                                          </p:stCondLst>
                                        </p:cTn>
                                        <p:tgtEl>
                                          <p:spTgt spid="3">
                                            <p:txEl>
                                              <p:pRg st="1" end="1"/>
                                            </p:txEl>
                                          </p:spTgt>
                                        </p:tgtEl>
                                      </p:cBhvr>
                                      <p:to x="100000" y="80000"/>
                                    </p:animScale>
                                    <p:animScale>
                                      <p:cBhvr>
                                        <p:cTn id="34" dur="166" decel="50000">
                                          <p:stCondLst>
                                            <p:cond delay="1338"/>
                                          </p:stCondLst>
                                        </p:cTn>
                                        <p:tgtEl>
                                          <p:spTgt spid="3">
                                            <p:txEl>
                                              <p:pRg st="1" end="1"/>
                                            </p:txEl>
                                          </p:spTgt>
                                        </p:tgtEl>
                                      </p:cBhvr>
                                      <p:to x="100000" y="100000"/>
                                    </p:animScale>
                                    <p:animScale>
                                      <p:cBhvr>
                                        <p:cTn id="35" dur="26">
                                          <p:stCondLst>
                                            <p:cond delay="1642"/>
                                          </p:stCondLst>
                                        </p:cTn>
                                        <p:tgtEl>
                                          <p:spTgt spid="3">
                                            <p:txEl>
                                              <p:pRg st="1" end="1"/>
                                            </p:txEl>
                                          </p:spTgt>
                                        </p:tgtEl>
                                      </p:cBhvr>
                                      <p:to x="100000" y="90000"/>
                                    </p:animScale>
                                    <p:animScale>
                                      <p:cBhvr>
                                        <p:cTn id="36" dur="166" decel="50000">
                                          <p:stCondLst>
                                            <p:cond delay="1668"/>
                                          </p:stCondLst>
                                        </p:cTn>
                                        <p:tgtEl>
                                          <p:spTgt spid="3">
                                            <p:txEl>
                                              <p:pRg st="1" end="1"/>
                                            </p:txEl>
                                          </p:spTgt>
                                        </p:tgtEl>
                                      </p:cBhvr>
                                      <p:to x="100000" y="100000"/>
                                    </p:animScale>
                                    <p:animScale>
                                      <p:cBhvr>
                                        <p:cTn id="37" dur="26">
                                          <p:stCondLst>
                                            <p:cond delay="1808"/>
                                          </p:stCondLst>
                                        </p:cTn>
                                        <p:tgtEl>
                                          <p:spTgt spid="3">
                                            <p:txEl>
                                              <p:pRg st="1" end="1"/>
                                            </p:txEl>
                                          </p:spTgt>
                                        </p:tgtEl>
                                      </p:cBhvr>
                                      <p:to x="100000" y="95000"/>
                                    </p:animScale>
                                    <p:animScale>
                                      <p:cBhvr>
                                        <p:cTn id="38" dur="166" decel="50000">
                                          <p:stCondLst>
                                            <p:cond delay="1834"/>
                                          </p:stCondLst>
                                        </p:cTn>
                                        <p:tgtEl>
                                          <p:spTgt spid="3">
                                            <p:txEl>
                                              <p:pRg st="1" end="1"/>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THEMES:</a:t>
            </a:r>
            <a:endParaRPr lang="en-NZ" dirty="0"/>
          </a:p>
        </p:txBody>
      </p:sp>
      <p:sp>
        <p:nvSpPr>
          <p:cNvPr id="3" name="Content Placeholder 2"/>
          <p:cNvSpPr>
            <a:spLocks noGrp="1"/>
          </p:cNvSpPr>
          <p:nvPr>
            <p:ph idx="1"/>
          </p:nvPr>
        </p:nvSpPr>
        <p:spPr>
          <a:xfrm>
            <a:off x="107504" y="1609416"/>
            <a:ext cx="8064896" cy="5131952"/>
          </a:xfrm>
        </p:spPr>
        <p:txBody>
          <a:bodyPr>
            <a:normAutofit fontScale="62500" lnSpcReduction="20000"/>
          </a:bodyPr>
          <a:lstStyle/>
          <a:p>
            <a:r>
              <a:rPr lang="en-NZ" dirty="0"/>
              <a:t>M</a:t>
            </a:r>
            <a:r>
              <a:rPr lang="en-NZ" dirty="0" smtClean="0"/>
              <a:t>oral </a:t>
            </a:r>
            <a:r>
              <a:rPr lang="en-NZ" dirty="0"/>
              <a:t>implications of human mastery of genetic engineering </a:t>
            </a:r>
          </a:p>
          <a:p>
            <a:r>
              <a:rPr lang="en-NZ" dirty="0" smtClean="0"/>
              <a:t>It </a:t>
            </a:r>
            <a:r>
              <a:rPr lang="en-NZ" dirty="0"/>
              <a:t>also draws on Biblical images, such as Noah's </a:t>
            </a:r>
            <a:r>
              <a:rPr lang="en-NZ" dirty="0" smtClean="0"/>
              <a:t>flood, and </a:t>
            </a:r>
            <a:r>
              <a:rPr lang="en-NZ" dirty="0"/>
              <a:t>literary sources, such as </a:t>
            </a:r>
            <a:r>
              <a:rPr lang="en-NZ" dirty="0" smtClean="0"/>
              <a:t>Frankenstein. </a:t>
            </a:r>
          </a:p>
          <a:p>
            <a:r>
              <a:rPr lang="en-NZ" dirty="0" smtClean="0"/>
              <a:t>Religious theme</a:t>
            </a:r>
          </a:p>
          <a:p>
            <a:r>
              <a:rPr lang="en-NZ" dirty="0" smtClean="0"/>
              <a:t>The </a:t>
            </a:r>
            <a:r>
              <a:rPr lang="en-NZ" dirty="0" err="1"/>
              <a:t>replicants</a:t>
            </a:r>
            <a:r>
              <a:rPr lang="en-NZ" dirty="0"/>
              <a:t> coming "down" to earth are like angels descended from </a:t>
            </a:r>
            <a:r>
              <a:rPr lang="en-NZ" dirty="0" smtClean="0"/>
              <a:t>Heaven.</a:t>
            </a:r>
          </a:p>
          <a:p>
            <a:r>
              <a:rPr lang="en-NZ" dirty="0" smtClean="0"/>
              <a:t>Tyrell</a:t>
            </a:r>
            <a:r>
              <a:rPr lang="en-NZ" dirty="0"/>
              <a:t>, as creator of the </a:t>
            </a:r>
            <a:r>
              <a:rPr lang="en-NZ" dirty="0" err="1"/>
              <a:t>replicants</a:t>
            </a:r>
            <a:r>
              <a:rPr lang="en-NZ" dirty="0"/>
              <a:t>, represents a (flawed) representation of </a:t>
            </a:r>
            <a:r>
              <a:rPr lang="en-NZ" dirty="0" smtClean="0"/>
              <a:t>God. He </a:t>
            </a:r>
            <a:r>
              <a:rPr lang="en-NZ" dirty="0"/>
              <a:t>lives in a Mayan pyramid-like structure high above the rest of the population.  </a:t>
            </a:r>
            <a:r>
              <a:rPr lang="en-NZ" dirty="0" smtClean="0"/>
              <a:t>     His </a:t>
            </a:r>
            <a:r>
              <a:rPr lang="en-NZ" dirty="0"/>
              <a:t>bed is a replica of that of Pope John Paul </a:t>
            </a:r>
            <a:r>
              <a:rPr lang="en-NZ" dirty="0" smtClean="0"/>
              <a:t>II.</a:t>
            </a:r>
          </a:p>
          <a:p>
            <a:r>
              <a:rPr lang="en-NZ" dirty="0" smtClean="0"/>
              <a:t>Roy </a:t>
            </a:r>
            <a:r>
              <a:rPr lang="en-NZ" dirty="0"/>
              <a:t>Batty is a Christ-like figure, but has also elements of Lucifer, the Fallen Angel, who rebels against God, and is cast out of Heaven because of it; again, a flawed analogy: he does not sacrifice himself, and even rebels - and finally destroys - his god, his "father</a:t>
            </a:r>
            <a:r>
              <a:rPr lang="en-NZ" dirty="0" smtClean="0"/>
              <a:t>".</a:t>
            </a:r>
            <a:endParaRPr lang="en-NZ" dirty="0"/>
          </a:p>
          <a:p>
            <a:r>
              <a:rPr lang="en-NZ" dirty="0"/>
              <a:t>Blade Runner delves into the implications of technology on the environment and on society by reaching to the past, using literature, religious symbolism, classical dramatic themes, and film noir. This tension between past, present, and future is mirrored in the retrofitted future of Blade Runner, which is high-tech and gleaming in places but decayed and old elsewhere.</a:t>
            </a:r>
          </a:p>
          <a:p>
            <a:r>
              <a:rPr lang="en-NZ" dirty="0"/>
              <a:t>Control over the environment is depicted as taking place on a vast scale, hand in hand with the absence of any natural life, with artificial animals substituting for their extinct predecessors. This oppressive backdrop explains the frequently referenced migration of humans to extra-terrestrial ("off-world") colonies.[</a:t>
            </a:r>
          </a:p>
        </p:txBody>
      </p:sp>
    </p:spTree>
    <p:extLst>
      <p:ext uri="{BB962C8B-B14F-4D97-AF65-F5344CB8AC3E}">
        <p14:creationId xmlns:p14="http://schemas.microsoft.com/office/powerpoint/2010/main" val="1820752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wipe(down)">
                                      <p:cBhvr>
                                        <p:cTn id="25" dur="580">
                                          <p:stCondLst>
                                            <p:cond delay="0"/>
                                          </p:stCondLst>
                                        </p:cTn>
                                        <p:tgtEl>
                                          <p:spTgt spid="3">
                                            <p:txEl>
                                              <p:pRg st="1" end="1"/>
                                            </p:txEl>
                                          </p:spTgt>
                                        </p:tgtEl>
                                      </p:cBhvr>
                                    </p:animEffect>
                                    <p:anim calcmode="lin" valueType="num">
                                      <p:cBhvr>
                                        <p:cTn id="26"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1" end="1"/>
                                            </p:txEl>
                                          </p:spTgt>
                                        </p:tgtEl>
                                      </p:cBhvr>
                                      <p:to x="100000" y="60000"/>
                                    </p:animScale>
                                    <p:animScale>
                                      <p:cBhvr>
                                        <p:cTn id="32" dur="166" decel="50000">
                                          <p:stCondLst>
                                            <p:cond delay="676"/>
                                          </p:stCondLst>
                                        </p:cTn>
                                        <p:tgtEl>
                                          <p:spTgt spid="3">
                                            <p:txEl>
                                              <p:pRg st="1" end="1"/>
                                            </p:txEl>
                                          </p:spTgt>
                                        </p:tgtEl>
                                      </p:cBhvr>
                                      <p:to x="100000" y="100000"/>
                                    </p:animScale>
                                    <p:animScale>
                                      <p:cBhvr>
                                        <p:cTn id="33" dur="26">
                                          <p:stCondLst>
                                            <p:cond delay="1312"/>
                                          </p:stCondLst>
                                        </p:cTn>
                                        <p:tgtEl>
                                          <p:spTgt spid="3">
                                            <p:txEl>
                                              <p:pRg st="1" end="1"/>
                                            </p:txEl>
                                          </p:spTgt>
                                        </p:tgtEl>
                                      </p:cBhvr>
                                      <p:to x="100000" y="80000"/>
                                    </p:animScale>
                                    <p:animScale>
                                      <p:cBhvr>
                                        <p:cTn id="34" dur="166" decel="50000">
                                          <p:stCondLst>
                                            <p:cond delay="1338"/>
                                          </p:stCondLst>
                                        </p:cTn>
                                        <p:tgtEl>
                                          <p:spTgt spid="3">
                                            <p:txEl>
                                              <p:pRg st="1" end="1"/>
                                            </p:txEl>
                                          </p:spTgt>
                                        </p:tgtEl>
                                      </p:cBhvr>
                                      <p:to x="100000" y="100000"/>
                                    </p:animScale>
                                    <p:animScale>
                                      <p:cBhvr>
                                        <p:cTn id="35" dur="26">
                                          <p:stCondLst>
                                            <p:cond delay="1642"/>
                                          </p:stCondLst>
                                        </p:cTn>
                                        <p:tgtEl>
                                          <p:spTgt spid="3">
                                            <p:txEl>
                                              <p:pRg st="1" end="1"/>
                                            </p:txEl>
                                          </p:spTgt>
                                        </p:tgtEl>
                                      </p:cBhvr>
                                      <p:to x="100000" y="90000"/>
                                    </p:animScale>
                                    <p:animScale>
                                      <p:cBhvr>
                                        <p:cTn id="36" dur="166" decel="50000">
                                          <p:stCondLst>
                                            <p:cond delay="1668"/>
                                          </p:stCondLst>
                                        </p:cTn>
                                        <p:tgtEl>
                                          <p:spTgt spid="3">
                                            <p:txEl>
                                              <p:pRg st="1" end="1"/>
                                            </p:txEl>
                                          </p:spTgt>
                                        </p:tgtEl>
                                      </p:cBhvr>
                                      <p:to x="100000" y="100000"/>
                                    </p:animScale>
                                    <p:animScale>
                                      <p:cBhvr>
                                        <p:cTn id="37" dur="26">
                                          <p:stCondLst>
                                            <p:cond delay="1808"/>
                                          </p:stCondLst>
                                        </p:cTn>
                                        <p:tgtEl>
                                          <p:spTgt spid="3">
                                            <p:txEl>
                                              <p:pRg st="1" end="1"/>
                                            </p:txEl>
                                          </p:spTgt>
                                        </p:tgtEl>
                                      </p:cBhvr>
                                      <p:to x="100000" y="95000"/>
                                    </p:animScale>
                                    <p:animScale>
                                      <p:cBhvr>
                                        <p:cTn id="38" dur="166" decel="50000">
                                          <p:stCondLst>
                                            <p:cond delay="1834"/>
                                          </p:stCondLst>
                                        </p:cTn>
                                        <p:tgtEl>
                                          <p:spTgt spid="3">
                                            <p:txEl>
                                              <p:pRg st="1" end="1"/>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3">
                                            <p:txEl>
                                              <p:pRg st="2" end="2"/>
                                            </p:txEl>
                                          </p:spTgt>
                                        </p:tgtEl>
                                        <p:attrNameLst>
                                          <p:attrName>style.visibility</p:attrName>
                                        </p:attrNameLst>
                                      </p:cBhvr>
                                      <p:to>
                                        <p:strVal val="visible"/>
                                      </p:to>
                                    </p:set>
                                    <p:animEffect transition="in" filter="wipe(down)">
                                      <p:cBhvr>
                                        <p:cTn id="43" dur="580">
                                          <p:stCondLst>
                                            <p:cond delay="0"/>
                                          </p:stCondLst>
                                        </p:cTn>
                                        <p:tgtEl>
                                          <p:spTgt spid="3">
                                            <p:txEl>
                                              <p:pRg st="2" end="2"/>
                                            </p:txEl>
                                          </p:spTgt>
                                        </p:tgtEl>
                                      </p:cBhvr>
                                    </p:animEffect>
                                    <p:anim calcmode="lin" valueType="num">
                                      <p:cBhvr>
                                        <p:cTn id="44"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xEl>
                                              <p:pRg st="2" end="2"/>
                                            </p:txEl>
                                          </p:spTgt>
                                        </p:tgtEl>
                                      </p:cBhvr>
                                      <p:to x="100000" y="60000"/>
                                    </p:animScale>
                                    <p:animScale>
                                      <p:cBhvr>
                                        <p:cTn id="50" dur="166" decel="50000">
                                          <p:stCondLst>
                                            <p:cond delay="676"/>
                                          </p:stCondLst>
                                        </p:cTn>
                                        <p:tgtEl>
                                          <p:spTgt spid="3">
                                            <p:txEl>
                                              <p:pRg st="2" end="2"/>
                                            </p:txEl>
                                          </p:spTgt>
                                        </p:tgtEl>
                                      </p:cBhvr>
                                      <p:to x="100000" y="100000"/>
                                    </p:animScale>
                                    <p:animScale>
                                      <p:cBhvr>
                                        <p:cTn id="51" dur="26">
                                          <p:stCondLst>
                                            <p:cond delay="1312"/>
                                          </p:stCondLst>
                                        </p:cTn>
                                        <p:tgtEl>
                                          <p:spTgt spid="3">
                                            <p:txEl>
                                              <p:pRg st="2" end="2"/>
                                            </p:txEl>
                                          </p:spTgt>
                                        </p:tgtEl>
                                      </p:cBhvr>
                                      <p:to x="100000" y="80000"/>
                                    </p:animScale>
                                    <p:animScale>
                                      <p:cBhvr>
                                        <p:cTn id="52" dur="166" decel="50000">
                                          <p:stCondLst>
                                            <p:cond delay="1338"/>
                                          </p:stCondLst>
                                        </p:cTn>
                                        <p:tgtEl>
                                          <p:spTgt spid="3">
                                            <p:txEl>
                                              <p:pRg st="2" end="2"/>
                                            </p:txEl>
                                          </p:spTgt>
                                        </p:tgtEl>
                                      </p:cBhvr>
                                      <p:to x="100000" y="100000"/>
                                    </p:animScale>
                                    <p:animScale>
                                      <p:cBhvr>
                                        <p:cTn id="53" dur="26">
                                          <p:stCondLst>
                                            <p:cond delay="1642"/>
                                          </p:stCondLst>
                                        </p:cTn>
                                        <p:tgtEl>
                                          <p:spTgt spid="3">
                                            <p:txEl>
                                              <p:pRg st="2" end="2"/>
                                            </p:txEl>
                                          </p:spTgt>
                                        </p:tgtEl>
                                      </p:cBhvr>
                                      <p:to x="100000" y="90000"/>
                                    </p:animScale>
                                    <p:animScale>
                                      <p:cBhvr>
                                        <p:cTn id="54" dur="166" decel="50000">
                                          <p:stCondLst>
                                            <p:cond delay="1668"/>
                                          </p:stCondLst>
                                        </p:cTn>
                                        <p:tgtEl>
                                          <p:spTgt spid="3">
                                            <p:txEl>
                                              <p:pRg st="2" end="2"/>
                                            </p:txEl>
                                          </p:spTgt>
                                        </p:tgtEl>
                                      </p:cBhvr>
                                      <p:to x="100000" y="100000"/>
                                    </p:animScale>
                                    <p:animScale>
                                      <p:cBhvr>
                                        <p:cTn id="55" dur="26">
                                          <p:stCondLst>
                                            <p:cond delay="1808"/>
                                          </p:stCondLst>
                                        </p:cTn>
                                        <p:tgtEl>
                                          <p:spTgt spid="3">
                                            <p:txEl>
                                              <p:pRg st="2" end="2"/>
                                            </p:txEl>
                                          </p:spTgt>
                                        </p:tgtEl>
                                      </p:cBhvr>
                                      <p:to x="100000" y="95000"/>
                                    </p:animScale>
                                    <p:animScale>
                                      <p:cBhvr>
                                        <p:cTn id="56" dur="166" decel="50000">
                                          <p:stCondLst>
                                            <p:cond delay="1834"/>
                                          </p:stCondLst>
                                        </p:cTn>
                                        <p:tgtEl>
                                          <p:spTgt spid="3">
                                            <p:txEl>
                                              <p:pRg st="2" end="2"/>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nodeType="clickEffect">
                                  <p:stCondLst>
                                    <p:cond delay="0"/>
                                  </p:stCondLst>
                                  <p:childTnLst>
                                    <p:set>
                                      <p:cBhvr>
                                        <p:cTn id="60" dur="1" fill="hold">
                                          <p:stCondLst>
                                            <p:cond delay="0"/>
                                          </p:stCondLst>
                                        </p:cTn>
                                        <p:tgtEl>
                                          <p:spTgt spid="3">
                                            <p:txEl>
                                              <p:pRg st="3" end="3"/>
                                            </p:txEl>
                                          </p:spTgt>
                                        </p:tgtEl>
                                        <p:attrNameLst>
                                          <p:attrName>style.visibility</p:attrName>
                                        </p:attrNameLst>
                                      </p:cBhvr>
                                      <p:to>
                                        <p:strVal val="visible"/>
                                      </p:to>
                                    </p:set>
                                    <p:animEffect transition="in" filter="wipe(down)">
                                      <p:cBhvr>
                                        <p:cTn id="61" dur="580">
                                          <p:stCondLst>
                                            <p:cond delay="0"/>
                                          </p:stCondLst>
                                        </p:cTn>
                                        <p:tgtEl>
                                          <p:spTgt spid="3">
                                            <p:txEl>
                                              <p:pRg st="3" end="3"/>
                                            </p:txEl>
                                          </p:spTgt>
                                        </p:tgtEl>
                                      </p:cBhvr>
                                    </p:animEffect>
                                    <p:anim calcmode="lin" valueType="num">
                                      <p:cBhvr>
                                        <p:cTn id="62"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3">
                                            <p:txEl>
                                              <p:pRg st="3" end="3"/>
                                            </p:txEl>
                                          </p:spTgt>
                                        </p:tgtEl>
                                      </p:cBhvr>
                                      <p:to x="100000" y="60000"/>
                                    </p:animScale>
                                    <p:animScale>
                                      <p:cBhvr>
                                        <p:cTn id="68" dur="166" decel="50000">
                                          <p:stCondLst>
                                            <p:cond delay="676"/>
                                          </p:stCondLst>
                                        </p:cTn>
                                        <p:tgtEl>
                                          <p:spTgt spid="3">
                                            <p:txEl>
                                              <p:pRg st="3" end="3"/>
                                            </p:txEl>
                                          </p:spTgt>
                                        </p:tgtEl>
                                      </p:cBhvr>
                                      <p:to x="100000" y="100000"/>
                                    </p:animScale>
                                    <p:animScale>
                                      <p:cBhvr>
                                        <p:cTn id="69" dur="26">
                                          <p:stCondLst>
                                            <p:cond delay="1312"/>
                                          </p:stCondLst>
                                        </p:cTn>
                                        <p:tgtEl>
                                          <p:spTgt spid="3">
                                            <p:txEl>
                                              <p:pRg st="3" end="3"/>
                                            </p:txEl>
                                          </p:spTgt>
                                        </p:tgtEl>
                                      </p:cBhvr>
                                      <p:to x="100000" y="80000"/>
                                    </p:animScale>
                                    <p:animScale>
                                      <p:cBhvr>
                                        <p:cTn id="70" dur="166" decel="50000">
                                          <p:stCondLst>
                                            <p:cond delay="1338"/>
                                          </p:stCondLst>
                                        </p:cTn>
                                        <p:tgtEl>
                                          <p:spTgt spid="3">
                                            <p:txEl>
                                              <p:pRg st="3" end="3"/>
                                            </p:txEl>
                                          </p:spTgt>
                                        </p:tgtEl>
                                      </p:cBhvr>
                                      <p:to x="100000" y="100000"/>
                                    </p:animScale>
                                    <p:animScale>
                                      <p:cBhvr>
                                        <p:cTn id="71" dur="26">
                                          <p:stCondLst>
                                            <p:cond delay="1642"/>
                                          </p:stCondLst>
                                        </p:cTn>
                                        <p:tgtEl>
                                          <p:spTgt spid="3">
                                            <p:txEl>
                                              <p:pRg st="3" end="3"/>
                                            </p:txEl>
                                          </p:spTgt>
                                        </p:tgtEl>
                                      </p:cBhvr>
                                      <p:to x="100000" y="90000"/>
                                    </p:animScale>
                                    <p:animScale>
                                      <p:cBhvr>
                                        <p:cTn id="72" dur="166" decel="50000">
                                          <p:stCondLst>
                                            <p:cond delay="1668"/>
                                          </p:stCondLst>
                                        </p:cTn>
                                        <p:tgtEl>
                                          <p:spTgt spid="3">
                                            <p:txEl>
                                              <p:pRg st="3" end="3"/>
                                            </p:txEl>
                                          </p:spTgt>
                                        </p:tgtEl>
                                      </p:cBhvr>
                                      <p:to x="100000" y="100000"/>
                                    </p:animScale>
                                    <p:animScale>
                                      <p:cBhvr>
                                        <p:cTn id="73" dur="26">
                                          <p:stCondLst>
                                            <p:cond delay="1808"/>
                                          </p:stCondLst>
                                        </p:cTn>
                                        <p:tgtEl>
                                          <p:spTgt spid="3">
                                            <p:txEl>
                                              <p:pRg st="3" end="3"/>
                                            </p:txEl>
                                          </p:spTgt>
                                        </p:tgtEl>
                                      </p:cBhvr>
                                      <p:to x="100000" y="95000"/>
                                    </p:animScale>
                                    <p:animScale>
                                      <p:cBhvr>
                                        <p:cTn id="74" dur="166" decel="50000">
                                          <p:stCondLst>
                                            <p:cond delay="1834"/>
                                          </p:stCondLst>
                                        </p:cTn>
                                        <p:tgtEl>
                                          <p:spTgt spid="3">
                                            <p:txEl>
                                              <p:pRg st="3" end="3"/>
                                            </p:txEl>
                                          </p:spTgt>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nodeType="clickEffect">
                                  <p:stCondLst>
                                    <p:cond delay="0"/>
                                  </p:stCondLst>
                                  <p:childTnLst>
                                    <p:set>
                                      <p:cBhvr>
                                        <p:cTn id="78" dur="1" fill="hold">
                                          <p:stCondLst>
                                            <p:cond delay="0"/>
                                          </p:stCondLst>
                                        </p:cTn>
                                        <p:tgtEl>
                                          <p:spTgt spid="3">
                                            <p:txEl>
                                              <p:pRg st="4" end="4"/>
                                            </p:txEl>
                                          </p:spTgt>
                                        </p:tgtEl>
                                        <p:attrNameLst>
                                          <p:attrName>style.visibility</p:attrName>
                                        </p:attrNameLst>
                                      </p:cBhvr>
                                      <p:to>
                                        <p:strVal val="visible"/>
                                      </p:to>
                                    </p:set>
                                    <p:animEffect transition="in" filter="wipe(down)">
                                      <p:cBhvr>
                                        <p:cTn id="79" dur="580">
                                          <p:stCondLst>
                                            <p:cond delay="0"/>
                                          </p:stCondLst>
                                        </p:cTn>
                                        <p:tgtEl>
                                          <p:spTgt spid="3">
                                            <p:txEl>
                                              <p:pRg st="4" end="4"/>
                                            </p:txEl>
                                          </p:spTgt>
                                        </p:tgtEl>
                                      </p:cBhvr>
                                    </p:animEffect>
                                    <p:anim calcmode="lin" valueType="num">
                                      <p:cBhvr>
                                        <p:cTn id="80"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85" dur="26">
                                          <p:stCondLst>
                                            <p:cond delay="650"/>
                                          </p:stCondLst>
                                        </p:cTn>
                                        <p:tgtEl>
                                          <p:spTgt spid="3">
                                            <p:txEl>
                                              <p:pRg st="4" end="4"/>
                                            </p:txEl>
                                          </p:spTgt>
                                        </p:tgtEl>
                                      </p:cBhvr>
                                      <p:to x="100000" y="60000"/>
                                    </p:animScale>
                                    <p:animScale>
                                      <p:cBhvr>
                                        <p:cTn id="86" dur="166" decel="50000">
                                          <p:stCondLst>
                                            <p:cond delay="676"/>
                                          </p:stCondLst>
                                        </p:cTn>
                                        <p:tgtEl>
                                          <p:spTgt spid="3">
                                            <p:txEl>
                                              <p:pRg st="4" end="4"/>
                                            </p:txEl>
                                          </p:spTgt>
                                        </p:tgtEl>
                                      </p:cBhvr>
                                      <p:to x="100000" y="100000"/>
                                    </p:animScale>
                                    <p:animScale>
                                      <p:cBhvr>
                                        <p:cTn id="87" dur="26">
                                          <p:stCondLst>
                                            <p:cond delay="1312"/>
                                          </p:stCondLst>
                                        </p:cTn>
                                        <p:tgtEl>
                                          <p:spTgt spid="3">
                                            <p:txEl>
                                              <p:pRg st="4" end="4"/>
                                            </p:txEl>
                                          </p:spTgt>
                                        </p:tgtEl>
                                      </p:cBhvr>
                                      <p:to x="100000" y="80000"/>
                                    </p:animScale>
                                    <p:animScale>
                                      <p:cBhvr>
                                        <p:cTn id="88" dur="166" decel="50000">
                                          <p:stCondLst>
                                            <p:cond delay="1338"/>
                                          </p:stCondLst>
                                        </p:cTn>
                                        <p:tgtEl>
                                          <p:spTgt spid="3">
                                            <p:txEl>
                                              <p:pRg st="4" end="4"/>
                                            </p:txEl>
                                          </p:spTgt>
                                        </p:tgtEl>
                                      </p:cBhvr>
                                      <p:to x="100000" y="100000"/>
                                    </p:animScale>
                                    <p:animScale>
                                      <p:cBhvr>
                                        <p:cTn id="89" dur="26">
                                          <p:stCondLst>
                                            <p:cond delay="1642"/>
                                          </p:stCondLst>
                                        </p:cTn>
                                        <p:tgtEl>
                                          <p:spTgt spid="3">
                                            <p:txEl>
                                              <p:pRg st="4" end="4"/>
                                            </p:txEl>
                                          </p:spTgt>
                                        </p:tgtEl>
                                      </p:cBhvr>
                                      <p:to x="100000" y="90000"/>
                                    </p:animScale>
                                    <p:animScale>
                                      <p:cBhvr>
                                        <p:cTn id="90" dur="166" decel="50000">
                                          <p:stCondLst>
                                            <p:cond delay="1668"/>
                                          </p:stCondLst>
                                        </p:cTn>
                                        <p:tgtEl>
                                          <p:spTgt spid="3">
                                            <p:txEl>
                                              <p:pRg st="4" end="4"/>
                                            </p:txEl>
                                          </p:spTgt>
                                        </p:tgtEl>
                                      </p:cBhvr>
                                      <p:to x="100000" y="100000"/>
                                    </p:animScale>
                                    <p:animScale>
                                      <p:cBhvr>
                                        <p:cTn id="91" dur="26">
                                          <p:stCondLst>
                                            <p:cond delay="1808"/>
                                          </p:stCondLst>
                                        </p:cTn>
                                        <p:tgtEl>
                                          <p:spTgt spid="3">
                                            <p:txEl>
                                              <p:pRg st="4" end="4"/>
                                            </p:txEl>
                                          </p:spTgt>
                                        </p:tgtEl>
                                      </p:cBhvr>
                                      <p:to x="100000" y="95000"/>
                                    </p:animScale>
                                    <p:animScale>
                                      <p:cBhvr>
                                        <p:cTn id="92" dur="166" decel="50000">
                                          <p:stCondLst>
                                            <p:cond delay="1834"/>
                                          </p:stCondLst>
                                        </p:cTn>
                                        <p:tgtEl>
                                          <p:spTgt spid="3">
                                            <p:txEl>
                                              <p:pRg st="4" end="4"/>
                                            </p:txEl>
                                          </p:spTgt>
                                        </p:tgtEl>
                                      </p:cBhvr>
                                      <p:to x="100000" y="100000"/>
                                    </p:animScale>
                                  </p:childTnLst>
                                </p:cTn>
                              </p:par>
                            </p:childTnLst>
                          </p:cTn>
                        </p:par>
                      </p:childTnLst>
                    </p:cTn>
                  </p:par>
                  <p:par>
                    <p:cTn id="93" fill="hold">
                      <p:stCondLst>
                        <p:cond delay="indefinite"/>
                      </p:stCondLst>
                      <p:childTnLst>
                        <p:par>
                          <p:cTn id="94" fill="hold">
                            <p:stCondLst>
                              <p:cond delay="0"/>
                            </p:stCondLst>
                            <p:childTnLst>
                              <p:par>
                                <p:cTn id="95" presetID="26" presetClass="entr" presetSubtype="0" fill="hold" nodeType="clickEffect">
                                  <p:stCondLst>
                                    <p:cond delay="0"/>
                                  </p:stCondLst>
                                  <p:childTnLst>
                                    <p:set>
                                      <p:cBhvr>
                                        <p:cTn id="96" dur="1" fill="hold">
                                          <p:stCondLst>
                                            <p:cond delay="0"/>
                                          </p:stCondLst>
                                        </p:cTn>
                                        <p:tgtEl>
                                          <p:spTgt spid="3">
                                            <p:txEl>
                                              <p:pRg st="5" end="5"/>
                                            </p:txEl>
                                          </p:spTgt>
                                        </p:tgtEl>
                                        <p:attrNameLst>
                                          <p:attrName>style.visibility</p:attrName>
                                        </p:attrNameLst>
                                      </p:cBhvr>
                                      <p:to>
                                        <p:strVal val="visible"/>
                                      </p:to>
                                    </p:set>
                                    <p:animEffect transition="in" filter="wipe(down)">
                                      <p:cBhvr>
                                        <p:cTn id="97" dur="580">
                                          <p:stCondLst>
                                            <p:cond delay="0"/>
                                          </p:stCondLst>
                                        </p:cTn>
                                        <p:tgtEl>
                                          <p:spTgt spid="3">
                                            <p:txEl>
                                              <p:pRg st="5" end="5"/>
                                            </p:txEl>
                                          </p:spTgt>
                                        </p:tgtEl>
                                      </p:cBhvr>
                                    </p:animEffect>
                                    <p:anim calcmode="lin" valueType="num">
                                      <p:cBhvr>
                                        <p:cTn id="98"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99"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100"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101"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102"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103" dur="26">
                                          <p:stCondLst>
                                            <p:cond delay="650"/>
                                          </p:stCondLst>
                                        </p:cTn>
                                        <p:tgtEl>
                                          <p:spTgt spid="3">
                                            <p:txEl>
                                              <p:pRg st="5" end="5"/>
                                            </p:txEl>
                                          </p:spTgt>
                                        </p:tgtEl>
                                      </p:cBhvr>
                                      <p:to x="100000" y="60000"/>
                                    </p:animScale>
                                    <p:animScale>
                                      <p:cBhvr>
                                        <p:cTn id="104" dur="166" decel="50000">
                                          <p:stCondLst>
                                            <p:cond delay="676"/>
                                          </p:stCondLst>
                                        </p:cTn>
                                        <p:tgtEl>
                                          <p:spTgt spid="3">
                                            <p:txEl>
                                              <p:pRg st="5" end="5"/>
                                            </p:txEl>
                                          </p:spTgt>
                                        </p:tgtEl>
                                      </p:cBhvr>
                                      <p:to x="100000" y="100000"/>
                                    </p:animScale>
                                    <p:animScale>
                                      <p:cBhvr>
                                        <p:cTn id="105" dur="26">
                                          <p:stCondLst>
                                            <p:cond delay="1312"/>
                                          </p:stCondLst>
                                        </p:cTn>
                                        <p:tgtEl>
                                          <p:spTgt spid="3">
                                            <p:txEl>
                                              <p:pRg st="5" end="5"/>
                                            </p:txEl>
                                          </p:spTgt>
                                        </p:tgtEl>
                                      </p:cBhvr>
                                      <p:to x="100000" y="80000"/>
                                    </p:animScale>
                                    <p:animScale>
                                      <p:cBhvr>
                                        <p:cTn id="106" dur="166" decel="50000">
                                          <p:stCondLst>
                                            <p:cond delay="1338"/>
                                          </p:stCondLst>
                                        </p:cTn>
                                        <p:tgtEl>
                                          <p:spTgt spid="3">
                                            <p:txEl>
                                              <p:pRg st="5" end="5"/>
                                            </p:txEl>
                                          </p:spTgt>
                                        </p:tgtEl>
                                      </p:cBhvr>
                                      <p:to x="100000" y="100000"/>
                                    </p:animScale>
                                    <p:animScale>
                                      <p:cBhvr>
                                        <p:cTn id="107" dur="26">
                                          <p:stCondLst>
                                            <p:cond delay="1642"/>
                                          </p:stCondLst>
                                        </p:cTn>
                                        <p:tgtEl>
                                          <p:spTgt spid="3">
                                            <p:txEl>
                                              <p:pRg st="5" end="5"/>
                                            </p:txEl>
                                          </p:spTgt>
                                        </p:tgtEl>
                                      </p:cBhvr>
                                      <p:to x="100000" y="90000"/>
                                    </p:animScale>
                                    <p:animScale>
                                      <p:cBhvr>
                                        <p:cTn id="108" dur="166" decel="50000">
                                          <p:stCondLst>
                                            <p:cond delay="1668"/>
                                          </p:stCondLst>
                                        </p:cTn>
                                        <p:tgtEl>
                                          <p:spTgt spid="3">
                                            <p:txEl>
                                              <p:pRg st="5" end="5"/>
                                            </p:txEl>
                                          </p:spTgt>
                                        </p:tgtEl>
                                      </p:cBhvr>
                                      <p:to x="100000" y="100000"/>
                                    </p:animScale>
                                    <p:animScale>
                                      <p:cBhvr>
                                        <p:cTn id="109" dur="26">
                                          <p:stCondLst>
                                            <p:cond delay="1808"/>
                                          </p:stCondLst>
                                        </p:cTn>
                                        <p:tgtEl>
                                          <p:spTgt spid="3">
                                            <p:txEl>
                                              <p:pRg st="5" end="5"/>
                                            </p:txEl>
                                          </p:spTgt>
                                        </p:tgtEl>
                                      </p:cBhvr>
                                      <p:to x="100000" y="95000"/>
                                    </p:animScale>
                                    <p:animScale>
                                      <p:cBhvr>
                                        <p:cTn id="110" dur="166" decel="50000">
                                          <p:stCondLst>
                                            <p:cond delay="1834"/>
                                          </p:stCondLst>
                                        </p:cTn>
                                        <p:tgtEl>
                                          <p:spTgt spid="3">
                                            <p:txEl>
                                              <p:pRg st="5" end="5"/>
                                            </p:txEl>
                                          </p:spTgt>
                                        </p:tgtEl>
                                      </p:cBhvr>
                                      <p:to x="100000" y="100000"/>
                                    </p:animScale>
                                  </p:childTnLst>
                                </p:cTn>
                              </p:par>
                            </p:childTnLst>
                          </p:cTn>
                        </p:par>
                      </p:childTnLst>
                    </p:cTn>
                  </p:par>
                  <p:par>
                    <p:cTn id="111" fill="hold">
                      <p:stCondLst>
                        <p:cond delay="indefinite"/>
                      </p:stCondLst>
                      <p:childTnLst>
                        <p:par>
                          <p:cTn id="112" fill="hold">
                            <p:stCondLst>
                              <p:cond delay="0"/>
                            </p:stCondLst>
                            <p:childTnLst>
                              <p:par>
                                <p:cTn id="113" presetID="26" presetClass="entr" presetSubtype="0" fill="hold" nodeType="clickEffect">
                                  <p:stCondLst>
                                    <p:cond delay="0"/>
                                  </p:stCondLst>
                                  <p:childTnLst>
                                    <p:set>
                                      <p:cBhvr>
                                        <p:cTn id="114" dur="1" fill="hold">
                                          <p:stCondLst>
                                            <p:cond delay="0"/>
                                          </p:stCondLst>
                                        </p:cTn>
                                        <p:tgtEl>
                                          <p:spTgt spid="3">
                                            <p:txEl>
                                              <p:pRg st="6" end="6"/>
                                            </p:txEl>
                                          </p:spTgt>
                                        </p:tgtEl>
                                        <p:attrNameLst>
                                          <p:attrName>style.visibility</p:attrName>
                                        </p:attrNameLst>
                                      </p:cBhvr>
                                      <p:to>
                                        <p:strVal val="visible"/>
                                      </p:to>
                                    </p:set>
                                    <p:animEffect transition="in" filter="wipe(down)">
                                      <p:cBhvr>
                                        <p:cTn id="115" dur="580">
                                          <p:stCondLst>
                                            <p:cond delay="0"/>
                                          </p:stCondLst>
                                        </p:cTn>
                                        <p:tgtEl>
                                          <p:spTgt spid="3">
                                            <p:txEl>
                                              <p:pRg st="6" end="6"/>
                                            </p:txEl>
                                          </p:spTgt>
                                        </p:tgtEl>
                                      </p:cBhvr>
                                    </p:animEffect>
                                    <p:anim calcmode="lin" valueType="num">
                                      <p:cBhvr>
                                        <p:cTn id="116" dur="1822" tmFilter="0,0; 0.14,0.36; 0.43,0.73; 0.71,0.91; 1.0,1.0">
                                          <p:stCondLst>
                                            <p:cond delay="0"/>
                                          </p:stCondLst>
                                        </p:cTn>
                                        <p:tgtEl>
                                          <p:spTgt spid="3">
                                            <p:txEl>
                                              <p:pRg st="6" end="6"/>
                                            </p:txEl>
                                          </p:spTgt>
                                        </p:tgtEl>
                                        <p:attrNameLst>
                                          <p:attrName>ppt_x</p:attrName>
                                        </p:attrNameLst>
                                      </p:cBhvr>
                                      <p:tavLst>
                                        <p:tav tm="0">
                                          <p:val>
                                            <p:strVal val="#ppt_x-0.25"/>
                                          </p:val>
                                        </p:tav>
                                        <p:tav tm="100000">
                                          <p:val>
                                            <p:strVal val="#ppt_x"/>
                                          </p:val>
                                        </p:tav>
                                      </p:tavLst>
                                    </p:anim>
                                    <p:anim calcmode="lin" valueType="num">
                                      <p:cBhvr>
                                        <p:cTn id="117" dur="664" tmFilter="0.0,0.0; 0.25,0.07; 0.50,0.2; 0.75,0.467; 1.0,1.0">
                                          <p:stCondLst>
                                            <p:cond delay="0"/>
                                          </p:stCondLst>
                                        </p:cTn>
                                        <p:tgtEl>
                                          <p:spTgt spid="3">
                                            <p:txEl>
                                              <p:pRg st="6" end="6"/>
                                            </p:txEl>
                                          </p:spTgt>
                                        </p:tgtEl>
                                        <p:attrNameLst>
                                          <p:attrName>ppt_y</p:attrName>
                                        </p:attrNameLst>
                                      </p:cBhvr>
                                      <p:tavLst>
                                        <p:tav tm="0" fmla="#ppt_y-sin(pi*$)/3">
                                          <p:val>
                                            <p:fltVal val="0.5"/>
                                          </p:val>
                                        </p:tav>
                                        <p:tav tm="100000">
                                          <p:val>
                                            <p:fltVal val="1"/>
                                          </p:val>
                                        </p:tav>
                                      </p:tavLst>
                                    </p:anim>
                                    <p:anim calcmode="lin" valueType="num">
                                      <p:cBhvr>
                                        <p:cTn id="118" dur="664" tmFilter="0, 0; 0.125,0.2665; 0.25,0.4; 0.375,0.465; 0.5,0.5;  0.625,0.535; 0.75,0.6; 0.875,0.7335; 1,1">
                                          <p:stCondLst>
                                            <p:cond delay="664"/>
                                          </p:stCondLst>
                                        </p:cTn>
                                        <p:tgtEl>
                                          <p:spTgt spid="3">
                                            <p:txEl>
                                              <p:pRg st="6" end="6"/>
                                            </p:txEl>
                                          </p:spTgt>
                                        </p:tgtEl>
                                        <p:attrNameLst>
                                          <p:attrName>ppt_y</p:attrName>
                                        </p:attrNameLst>
                                      </p:cBhvr>
                                      <p:tavLst>
                                        <p:tav tm="0" fmla="#ppt_y-sin(pi*$)/9">
                                          <p:val>
                                            <p:fltVal val="0"/>
                                          </p:val>
                                        </p:tav>
                                        <p:tav tm="100000">
                                          <p:val>
                                            <p:fltVal val="1"/>
                                          </p:val>
                                        </p:tav>
                                      </p:tavLst>
                                    </p:anim>
                                    <p:anim calcmode="lin" valueType="num">
                                      <p:cBhvr>
                                        <p:cTn id="119" dur="332" tmFilter="0, 0; 0.125,0.2665; 0.25,0.4; 0.375,0.465; 0.5,0.5;  0.625,0.535; 0.75,0.6; 0.875,0.7335; 1,1">
                                          <p:stCondLst>
                                            <p:cond delay="1324"/>
                                          </p:stCondLst>
                                        </p:cTn>
                                        <p:tgtEl>
                                          <p:spTgt spid="3">
                                            <p:txEl>
                                              <p:pRg st="6" end="6"/>
                                            </p:txEl>
                                          </p:spTgt>
                                        </p:tgtEl>
                                        <p:attrNameLst>
                                          <p:attrName>ppt_y</p:attrName>
                                        </p:attrNameLst>
                                      </p:cBhvr>
                                      <p:tavLst>
                                        <p:tav tm="0" fmla="#ppt_y-sin(pi*$)/27">
                                          <p:val>
                                            <p:fltVal val="0"/>
                                          </p:val>
                                        </p:tav>
                                        <p:tav tm="100000">
                                          <p:val>
                                            <p:fltVal val="1"/>
                                          </p:val>
                                        </p:tav>
                                      </p:tavLst>
                                    </p:anim>
                                    <p:anim calcmode="lin" valueType="num">
                                      <p:cBhvr>
                                        <p:cTn id="120" dur="164" tmFilter="0, 0; 0.125,0.2665; 0.25,0.4; 0.375,0.465; 0.5,0.5;  0.625,0.535; 0.75,0.6; 0.875,0.7335; 1,1">
                                          <p:stCondLst>
                                            <p:cond delay="1656"/>
                                          </p:stCondLst>
                                        </p:cTn>
                                        <p:tgtEl>
                                          <p:spTgt spid="3">
                                            <p:txEl>
                                              <p:pRg st="6" end="6"/>
                                            </p:txEl>
                                          </p:spTgt>
                                        </p:tgtEl>
                                        <p:attrNameLst>
                                          <p:attrName>ppt_y</p:attrName>
                                        </p:attrNameLst>
                                      </p:cBhvr>
                                      <p:tavLst>
                                        <p:tav tm="0" fmla="#ppt_y-sin(pi*$)/81">
                                          <p:val>
                                            <p:fltVal val="0"/>
                                          </p:val>
                                        </p:tav>
                                        <p:tav tm="100000">
                                          <p:val>
                                            <p:fltVal val="1"/>
                                          </p:val>
                                        </p:tav>
                                      </p:tavLst>
                                    </p:anim>
                                    <p:animScale>
                                      <p:cBhvr>
                                        <p:cTn id="121" dur="26">
                                          <p:stCondLst>
                                            <p:cond delay="650"/>
                                          </p:stCondLst>
                                        </p:cTn>
                                        <p:tgtEl>
                                          <p:spTgt spid="3">
                                            <p:txEl>
                                              <p:pRg st="6" end="6"/>
                                            </p:txEl>
                                          </p:spTgt>
                                        </p:tgtEl>
                                      </p:cBhvr>
                                      <p:to x="100000" y="60000"/>
                                    </p:animScale>
                                    <p:animScale>
                                      <p:cBhvr>
                                        <p:cTn id="122" dur="166" decel="50000">
                                          <p:stCondLst>
                                            <p:cond delay="676"/>
                                          </p:stCondLst>
                                        </p:cTn>
                                        <p:tgtEl>
                                          <p:spTgt spid="3">
                                            <p:txEl>
                                              <p:pRg st="6" end="6"/>
                                            </p:txEl>
                                          </p:spTgt>
                                        </p:tgtEl>
                                      </p:cBhvr>
                                      <p:to x="100000" y="100000"/>
                                    </p:animScale>
                                    <p:animScale>
                                      <p:cBhvr>
                                        <p:cTn id="123" dur="26">
                                          <p:stCondLst>
                                            <p:cond delay="1312"/>
                                          </p:stCondLst>
                                        </p:cTn>
                                        <p:tgtEl>
                                          <p:spTgt spid="3">
                                            <p:txEl>
                                              <p:pRg st="6" end="6"/>
                                            </p:txEl>
                                          </p:spTgt>
                                        </p:tgtEl>
                                      </p:cBhvr>
                                      <p:to x="100000" y="80000"/>
                                    </p:animScale>
                                    <p:animScale>
                                      <p:cBhvr>
                                        <p:cTn id="124" dur="166" decel="50000">
                                          <p:stCondLst>
                                            <p:cond delay="1338"/>
                                          </p:stCondLst>
                                        </p:cTn>
                                        <p:tgtEl>
                                          <p:spTgt spid="3">
                                            <p:txEl>
                                              <p:pRg st="6" end="6"/>
                                            </p:txEl>
                                          </p:spTgt>
                                        </p:tgtEl>
                                      </p:cBhvr>
                                      <p:to x="100000" y="100000"/>
                                    </p:animScale>
                                    <p:animScale>
                                      <p:cBhvr>
                                        <p:cTn id="125" dur="26">
                                          <p:stCondLst>
                                            <p:cond delay="1642"/>
                                          </p:stCondLst>
                                        </p:cTn>
                                        <p:tgtEl>
                                          <p:spTgt spid="3">
                                            <p:txEl>
                                              <p:pRg st="6" end="6"/>
                                            </p:txEl>
                                          </p:spTgt>
                                        </p:tgtEl>
                                      </p:cBhvr>
                                      <p:to x="100000" y="90000"/>
                                    </p:animScale>
                                    <p:animScale>
                                      <p:cBhvr>
                                        <p:cTn id="126" dur="166" decel="50000">
                                          <p:stCondLst>
                                            <p:cond delay="1668"/>
                                          </p:stCondLst>
                                        </p:cTn>
                                        <p:tgtEl>
                                          <p:spTgt spid="3">
                                            <p:txEl>
                                              <p:pRg st="6" end="6"/>
                                            </p:txEl>
                                          </p:spTgt>
                                        </p:tgtEl>
                                      </p:cBhvr>
                                      <p:to x="100000" y="100000"/>
                                    </p:animScale>
                                    <p:animScale>
                                      <p:cBhvr>
                                        <p:cTn id="127" dur="26">
                                          <p:stCondLst>
                                            <p:cond delay="1808"/>
                                          </p:stCondLst>
                                        </p:cTn>
                                        <p:tgtEl>
                                          <p:spTgt spid="3">
                                            <p:txEl>
                                              <p:pRg st="6" end="6"/>
                                            </p:txEl>
                                          </p:spTgt>
                                        </p:tgtEl>
                                      </p:cBhvr>
                                      <p:to x="100000" y="95000"/>
                                    </p:animScale>
                                    <p:animScale>
                                      <p:cBhvr>
                                        <p:cTn id="128" dur="166" decel="50000">
                                          <p:stCondLst>
                                            <p:cond delay="1834"/>
                                          </p:stCondLst>
                                        </p:cTn>
                                        <p:tgtEl>
                                          <p:spTgt spid="3">
                                            <p:txEl>
                                              <p:pRg st="6" end="6"/>
                                            </p:txEl>
                                          </p:spTgt>
                                        </p:tgtEl>
                                      </p:cBhvr>
                                      <p:to x="100000" y="100000"/>
                                    </p:animScale>
                                  </p:childTnLst>
                                </p:cTn>
                              </p:par>
                            </p:childTnLst>
                          </p:cTn>
                        </p:par>
                      </p:childTnLst>
                    </p:cTn>
                  </p:par>
                  <p:par>
                    <p:cTn id="129" fill="hold">
                      <p:stCondLst>
                        <p:cond delay="indefinite"/>
                      </p:stCondLst>
                      <p:childTnLst>
                        <p:par>
                          <p:cTn id="130" fill="hold">
                            <p:stCondLst>
                              <p:cond delay="0"/>
                            </p:stCondLst>
                            <p:childTnLst>
                              <p:par>
                                <p:cTn id="131" presetID="26" presetClass="entr" presetSubtype="0" fill="hold" nodeType="clickEffect">
                                  <p:stCondLst>
                                    <p:cond delay="0"/>
                                  </p:stCondLst>
                                  <p:childTnLst>
                                    <p:set>
                                      <p:cBhvr>
                                        <p:cTn id="132" dur="1" fill="hold">
                                          <p:stCondLst>
                                            <p:cond delay="0"/>
                                          </p:stCondLst>
                                        </p:cTn>
                                        <p:tgtEl>
                                          <p:spTgt spid="3">
                                            <p:txEl>
                                              <p:pRg st="7" end="7"/>
                                            </p:txEl>
                                          </p:spTgt>
                                        </p:tgtEl>
                                        <p:attrNameLst>
                                          <p:attrName>style.visibility</p:attrName>
                                        </p:attrNameLst>
                                      </p:cBhvr>
                                      <p:to>
                                        <p:strVal val="visible"/>
                                      </p:to>
                                    </p:set>
                                    <p:animEffect transition="in" filter="wipe(down)">
                                      <p:cBhvr>
                                        <p:cTn id="133" dur="580">
                                          <p:stCondLst>
                                            <p:cond delay="0"/>
                                          </p:stCondLst>
                                        </p:cTn>
                                        <p:tgtEl>
                                          <p:spTgt spid="3">
                                            <p:txEl>
                                              <p:pRg st="7" end="7"/>
                                            </p:txEl>
                                          </p:spTgt>
                                        </p:tgtEl>
                                      </p:cBhvr>
                                    </p:animEffect>
                                    <p:anim calcmode="lin" valueType="num">
                                      <p:cBhvr>
                                        <p:cTn id="134" dur="1822" tmFilter="0,0; 0.14,0.36; 0.43,0.73; 0.71,0.91; 1.0,1.0">
                                          <p:stCondLst>
                                            <p:cond delay="0"/>
                                          </p:stCondLst>
                                        </p:cTn>
                                        <p:tgtEl>
                                          <p:spTgt spid="3">
                                            <p:txEl>
                                              <p:pRg st="7" end="7"/>
                                            </p:txEl>
                                          </p:spTgt>
                                        </p:tgtEl>
                                        <p:attrNameLst>
                                          <p:attrName>ppt_x</p:attrName>
                                        </p:attrNameLst>
                                      </p:cBhvr>
                                      <p:tavLst>
                                        <p:tav tm="0">
                                          <p:val>
                                            <p:strVal val="#ppt_x-0.25"/>
                                          </p:val>
                                        </p:tav>
                                        <p:tav tm="100000">
                                          <p:val>
                                            <p:strVal val="#ppt_x"/>
                                          </p:val>
                                        </p:tav>
                                      </p:tavLst>
                                    </p:anim>
                                    <p:anim calcmode="lin" valueType="num">
                                      <p:cBhvr>
                                        <p:cTn id="135" dur="664" tmFilter="0.0,0.0; 0.25,0.07; 0.50,0.2; 0.75,0.467; 1.0,1.0">
                                          <p:stCondLst>
                                            <p:cond delay="0"/>
                                          </p:stCondLst>
                                        </p:cTn>
                                        <p:tgtEl>
                                          <p:spTgt spid="3">
                                            <p:txEl>
                                              <p:pRg st="7" end="7"/>
                                            </p:txEl>
                                          </p:spTgt>
                                        </p:tgtEl>
                                        <p:attrNameLst>
                                          <p:attrName>ppt_y</p:attrName>
                                        </p:attrNameLst>
                                      </p:cBhvr>
                                      <p:tavLst>
                                        <p:tav tm="0" fmla="#ppt_y-sin(pi*$)/3">
                                          <p:val>
                                            <p:fltVal val="0.5"/>
                                          </p:val>
                                        </p:tav>
                                        <p:tav tm="100000">
                                          <p:val>
                                            <p:fltVal val="1"/>
                                          </p:val>
                                        </p:tav>
                                      </p:tavLst>
                                    </p:anim>
                                    <p:anim calcmode="lin" valueType="num">
                                      <p:cBhvr>
                                        <p:cTn id="136" dur="664" tmFilter="0, 0; 0.125,0.2665; 0.25,0.4; 0.375,0.465; 0.5,0.5;  0.625,0.535; 0.75,0.6; 0.875,0.7335; 1,1">
                                          <p:stCondLst>
                                            <p:cond delay="664"/>
                                          </p:stCondLst>
                                        </p:cTn>
                                        <p:tgtEl>
                                          <p:spTgt spid="3">
                                            <p:txEl>
                                              <p:pRg st="7" end="7"/>
                                            </p:txEl>
                                          </p:spTgt>
                                        </p:tgtEl>
                                        <p:attrNameLst>
                                          <p:attrName>ppt_y</p:attrName>
                                        </p:attrNameLst>
                                      </p:cBhvr>
                                      <p:tavLst>
                                        <p:tav tm="0" fmla="#ppt_y-sin(pi*$)/9">
                                          <p:val>
                                            <p:fltVal val="0"/>
                                          </p:val>
                                        </p:tav>
                                        <p:tav tm="100000">
                                          <p:val>
                                            <p:fltVal val="1"/>
                                          </p:val>
                                        </p:tav>
                                      </p:tavLst>
                                    </p:anim>
                                    <p:anim calcmode="lin" valueType="num">
                                      <p:cBhvr>
                                        <p:cTn id="137" dur="332" tmFilter="0, 0; 0.125,0.2665; 0.25,0.4; 0.375,0.465; 0.5,0.5;  0.625,0.535; 0.75,0.6; 0.875,0.7335; 1,1">
                                          <p:stCondLst>
                                            <p:cond delay="1324"/>
                                          </p:stCondLst>
                                        </p:cTn>
                                        <p:tgtEl>
                                          <p:spTgt spid="3">
                                            <p:txEl>
                                              <p:pRg st="7" end="7"/>
                                            </p:txEl>
                                          </p:spTgt>
                                        </p:tgtEl>
                                        <p:attrNameLst>
                                          <p:attrName>ppt_y</p:attrName>
                                        </p:attrNameLst>
                                      </p:cBhvr>
                                      <p:tavLst>
                                        <p:tav tm="0" fmla="#ppt_y-sin(pi*$)/27">
                                          <p:val>
                                            <p:fltVal val="0"/>
                                          </p:val>
                                        </p:tav>
                                        <p:tav tm="100000">
                                          <p:val>
                                            <p:fltVal val="1"/>
                                          </p:val>
                                        </p:tav>
                                      </p:tavLst>
                                    </p:anim>
                                    <p:anim calcmode="lin" valueType="num">
                                      <p:cBhvr>
                                        <p:cTn id="138" dur="164" tmFilter="0, 0; 0.125,0.2665; 0.25,0.4; 0.375,0.465; 0.5,0.5;  0.625,0.535; 0.75,0.6; 0.875,0.7335; 1,1">
                                          <p:stCondLst>
                                            <p:cond delay="1656"/>
                                          </p:stCondLst>
                                        </p:cTn>
                                        <p:tgtEl>
                                          <p:spTgt spid="3">
                                            <p:txEl>
                                              <p:pRg st="7" end="7"/>
                                            </p:txEl>
                                          </p:spTgt>
                                        </p:tgtEl>
                                        <p:attrNameLst>
                                          <p:attrName>ppt_y</p:attrName>
                                        </p:attrNameLst>
                                      </p:cBhvr>
                                      <p:tavLst>
                                        <p:tav tm="0" fmla="#ppt_y-sin(pi*$)/81">
                                          <p:val>
                                            <p:fltVal val="0"/>
                                          </p:val>
                                        </p:tav>
                                        <p:tav tm="100000">
                                          <p:val>
                                            <p:fltVal val="1"/>
                                          </p:val>
                                        </p:tav>
                                      </p:tavLst>
                                    </p:anim>
                                    <p:animScale>
                                      <p:cBhvr>
                                        <p:cTn id="139" dur="26">
                                          <p:stCondLst>
                                            <p:cond delay="650"/>
                                          </p:stCondLst>
                                        </p:cTn>
                                        <p:tgtEl>
                                          <p:spTgt spid="3">
                                            <p:txEl>
                                              <p:pRg st="7" end="7"/>
                                            </p:txEl>
                                          </p:spTgt>
                                        </p:tgtEl>
                                      </p:cBhvr>
                                      <p:to x="100000" y="60000"/>
                                    </p:animScale>
                                    <p:animScale>
                                      <p:cBhvr>
                                        <p:cTn id="140" dur="166" decel="50000">
                                          <p:stCondLst>
                                            <p:cond delay="676"/>
                                          </p:stCondLst>
                                        </p:cTn>
                                        <p:tgtEl>
                                          <p:spTgt spid="3">
                                            <p:txEl>
                                              <p:pRg st="7" end="7"/>
                                            </p:txEl>
                                          </p:spTgt>
                                        </p:tgtEl>
                                      </p:cBhvr>
                                      <p:to x="100000" y="100000"/>
                                    </p:animScale>
                                    <p:animScale>
                                      <p:cBhvr>
                                        <p:cTn id="141" dur="26">
                                          <p:stCondLst>
                                            <p:cond delay="1312"/>
                                          </p:stCondLst>
                                        </p:cTn>
                                        <p:tgtEl>
                                          <p:spTgt spid="3">
                                            <p:txEl>
                                              <p:pRg st="7" end="7"/>
                                            </p:txEl>
                                          </p:spTgt>
                                        </p:tgtEl>
                                      </p:cBhvr>
                                      <p:to x="100000" y="80000"/>
                                    </p:animScale>
                                    <p:animScale>
                                      <p:cBhvr>
                                        <p:cTn id="142" dur="166" decel="50000">
                                          <p:stCondLst>
                                            <p:cond delay="1338"/>
                                          </p:stCondLst>
                                        </p:cTn>
                                        <p:tgtEl>
                                          <p:spTgt spid="3">
                                            <p:txEl>
                                              <p:pRg st="7" end="7"/>
                                            </p:txEl>
                                          </p:spTgt>
                                        </p:tgtEl>
                                      </p:cBhvr>
                                      <p:to x="100000" y="100000"/>
                                    </p:animScale>
                                    <p:animScale>
                                      <p:cBhvr>
                                        <p:cTn id="143" dur="26">
                                          <p:stCondLst>
                                            <p:cond delay="1642"/>
                                          </p:stCondLst>
                                        </p:cTn>
                                        <p:tgtEl>
                                          <p:spTgt spid="3">
                                            <p:txEl>
                                              <p:pRg st="7" end="7"/>
                                            </p:txEl>
                                          </p:spTgt>
                                        </p:tgtEl>
                                      </p:cBhvr>
                                      <p:to x="100000" y="90000"/>
                                    </p:animScale>
                                    <p:animScale>
                                      <p:cBhvr>
                                        <p:cTn id="144" dur="166" decel="50000">
                                          <p:stCondLst>
                                            <p:cond delay="1668"/>
                                          </p:stCondLst>
                                        </p:cTn>
                                        <p:tgtEl>
                                          <p:spTgt spid="3">
                                            <p:txEl>
                                              <p:pRg st="7" end="7"/>
                                            </p:txEl>
                                          </p:spTgt>
                                        </p:tgtEl>
                                      </p:cBhvr>
                                      <p:to x="100000" y="100000"/>
                                    </p:animScale>
                                    <p:animScale>
                                      <p:cBhvr>
                                        <p:cTn id="145" dur="26">
                                          <p:stCondLst>
                                            <p:cond delay="1808"/>
                                          </p:stCondLst>
                                        </p:cTn>
                                        <p:tgtEl>
                                          <p:spTgt spid="3">
                                            <p:txEl>
                                              <p:pRg st="7" end="7"/>
                                            </p:txEl>
                                          </p:spTgt>
                                        </p:tgtEl>
                                      </p:cBhvr>
                                      <p:to x="100000" y="95000"/>
                                    </p:animScale>
                                    <p:animScale>
                                      <p:cBhvr>
                                        <p:cTn id="146" dur="166" decel="50000">
                                          <p:stCondLst>
                                            <p:cond delay="1834"/>
                                          </p:stCondLst>
                                        </p:cTn>
                                        <p:tgtEl>
                                          <p:spTgt spid="3">
                                            <p:txEl>
                                              <p:pRg st="7" end="7"/>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LINKS TO REAL LIFE:</a:t>
            </a:r>
            <a:endParaRPr lang="en-NZ" dirty="0"/>
          </a:p>
        </p:txBody>
      </p:sp>
      <p:sp>
        <p:nvSpPr>
          <p:cNvPr id="3" name="Content Placeholder 2"/>
          <p:cNvSpPr>
            <a:spLocks noGrp="1"/>
          </p:cNvSpPr>
          <p:nvPr>
            <p:ph idx="1"/>
          </p:nvPr>
        </p:nvSpPr>
        <p:spPr/>
        <p:txBody>
          <a:bodyPr/>
          <a:lstStyle/>
          <a:p>
            <a:r>
              <a:rPr lang="en-NZ" dirty="0" smtClean="0"/>
              <a:t>Concern over genetic engineering.</a:t>
            </a:r>
          </a:p>
          <a:p>
            <a:r>
              <a:rPr lang="en-NZ" dirty="0"/>
              <a:t>A</a:t>
            </a:r>
            <a:r>
              <a:rPr lang="en-NZ" dirty="0" smtClean="0"/>
              <a:t>n </a:t>
            </a:r>
            <a:r>
              <a:rPr lang="en-NZ" dirty="0"/>
              <a:t>organism that is generated through the introduction of recombinant DNA is considered to be a genetically modified organism. The first organisms genetically engineered were bacteria in 1973 and then mice in 1974</a:t>
            </a:r>
            <a:r>
              <a:rPr lang="en-NZ" dirty="0" smtClean="0"/>
              <a:t>. Major debate occurred as to the potential of this technology and moral implications.</a:t>
            </a:r>
          </a:p>
          <a:p>
            <a:endParaRPr lang="en-NZ" dirty="0"/>
          </a:p>
        </p:txBody>
      </p:sp>
    </p:spTree>
    <p:extLst>
      <p:ext uri="{BB962C8B-B14F-4D97-AF65-F5344CB8AC3E}">
        <p14:creationId xmlns:p14="http://schemas.microsoft.com/office/powerpoint/2010/main" val="1327272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wipe(down)">
                                      <p:cBhvr>
                                        <p:cTn id="25" dur="580">
                                          <p:stCondLst>
                                            <p:cond delay="0"/>
                                          </p:stCondLst>
                                        </p:cTn>
                                        <p:tgtEl>
                                          <p:spTgt spid="3">
                                            <p:txEl>
                                              <p:pRg st="1" end="1"/>
                                            </p:txEl>
                                          </p:spTgt>
                                        </p:tgtEl>
                                      </p:cBhvr>
                                    </p:animEffect>
                                    <p:anim calcmode="lin" valueType="num">
                                      <p:cBhvr>
                                        <p:cTn id="26"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1" end="1"/>
                                            </p:txEl>
                                          </p:spTgt>
                                        </p:tgtEl>
                                      </p:cBhvr>
                                      <p:to x="100000" y="60000"/>
                                    </p:animScale>
                                    <p:animScale>
                                      <p:cBhvr>
                                        <p:cTn id="32" dur="166" decel="50000">
                                          <p:stCondLst>
                                            <p:cond delay="676"/>
                                          </p:stCondLst>
                                        </p:cTn>
                                        <p:tgtEl>
                                          <p:spTgt spid="3">
                                            <p:txEl>
                                              <p:pRg st="1" end="1"/>
                                            </p:txEl>
                                          </p:spTgt>
                                        </p:tgtEl>
                                      </p:cBhvr>
                                      <p:to x="100000" y="100000"/>
                                    </p:animScale>
                                    <p:animScale>
                                      <p:cBhvr>
                                        <p:cTn id="33" dur="26">
                                          <p:stCondLst>
                                            <p:cond delay="1312"/>
                                          </p:stCondLst>
                                        </p:cTn>
                                        <p:tgtEl>
                                          <p:spTgt spid="3">
                                            <p:txEl>
                                              <p:pRg st="1" end="1"/>
                                            </p:txEl>
                                          </p:spTgt>
                                        </p:tgtEl>
                                      </p:cBhvr>
                                      <p:to x="100000" y="80000"/>
                                    </p:animScale>
                                    <p:animScale>
                                      <p:cBhvr>
                                        <p:cTn id="34" dur="166" decel="50000">
                                          <p:stCondLst>
                                            <p:cond delay="1338"/>
                                          </p:stCondLst>
                                        </p:cTn>
                                        <p:tgtEl>
                                          <p:spTgt spid="3">
                                            <p:txEl>
                                              <p:pRg st="1" end="1"/>
                                            </p:txEl>
                                          </p:spTgt>
                                        </p:tgtEl>
                                      </p:cBhvr>
                                      <p:to x="100000" y="100000"/>
                                    </p:animScale>
                                    <p:animScale>
                                      <p:cBhvr>
                                        <p:cTn id="35" dur="26">
                                          <p:stCondLst>
                                            <p:cond delay="1642"/>
                                          </p:stCondLst>
                                        </p:cTn>
                                        <p:tgtEl>
                                          <p:spTgt spid="3">
                                            <p:txEl>
                                              <p:pRg st="1" end="1"/>
                                            </p:txEl>
                                          </p:spTgt>
                                        </p:tgtEl>
                                      </p:cBhvr>
                                      <p:to x="100000" y="90000"/>
                                    </p:animScale>
                                    <p:animScale>
                                      <p:cBhvr>
                                        <p:cTn id="36" dur="166" decel="50000">
                                          <p:stCondLst>
                                            <p:cond delay="1668"/>
                                          </p:stCondLst>
                                        </p:cTn>
                                        <p:tgtEl>
                                          <p:spTgt spid="3">
                                            <p:txEl>
                                              <p:pRg st="1" end="1"/>
                                            </p:txEl>
                                          </p:spTgt>
                                        </p:tgtEl>
                                      </p:cBhvr>
                                      <p:to x="100000" y="100000"/>
                                    </p:animScale>
                                    <p:animScale>
                                      <p:cBhvr>
                                        <p:cTn id="37" dur="26">
                                          <p:stCondLst>
                                            <p:cond delay="1808"/>
                                          </p:stCondLst>
                                        </p:cTn>
                                        <p:tgtEl>
                                          <p:spTgt spid="3">
                                            <p:txEl>
                                              <p:pRg st="1" end="1"/>
                                            </p:txEl>
                                          </p:spTgt>
                                        </p:tgtEl>
                                      </p:cBhvr>
                                      <p:to x="100000" y="95000"/>
                                    </p:animScale>
                                    <p:animScale>
                                      <p:cBhvr>
                                        <p:cTn id="38" dur="166" decel="50000">
                                          <p:stCondLst>
                                            <p:cond delay="1834"/>
                                          </p:stCondLst>
                                        </p:cTn>
                                        <p:tgtEl>
                                          <p:spTgt spid="3">
                                            <p:txEl>
                                              <p:pRg st="1" end="1"/>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SPECIAL EFFECTS:</a:t>
            </a:r>
            <a:endParaRPr lang="en-NZ" dirty="0"/>
          </a:p>
        </p:txBody>
      </p:sp>
      <p:sp>
        <p:nvSpPr>
          <p:cNvPr id="3" name="Content Placeholder 2"/>
          <p:cNvSpPr>
            <a:spLocks noGrp="1"/>
          </p:cNvSpPr>
          <p:nvPr>
            <p:ph idx="1"/>
          </p:nvPr>
        </p:nvSpPr>
        <p:spPr/>
        <p:txBody>
          <a:bodyPr>
            <a:normAutofit fontScale="92500" lnSpcReduction="20000"/>
          </a:bodyPr>
          <a:lstStyle/>
          <a:p>
            <a:r>
              <a:rPr lang="en-NZ" dirty="0" smtClean="0"/>
              <a:t>Budget: 28 Million</a:t>
            </a:r>
          </a:p>
          <a:p>
            <a:r>
              <a:rPr lang="en-NZ" dirty="0" smtClean="0"/>
              <a:t>Box Office: $33,139,618 </a:t>
            </a:r>
          </a:p>
          <a:p>
            <a:endParaRPr lang="en-NZ" dirty="0"/>
          </a:p>
          <a:p>
            <a:r>
              <a:rPr lang="en-NZ" dirty="0" smtClean="0"/>
              <a:t>Read the SFX </a:t>
            </a:r>
            <a:r>
              <a:rPr lang="en-NZ" dirty="0" err="1" smtClean="0"/>
              <a:t>handout</a:t>
            </a:r>
            <a:r>
              <a:rPr lang="en-NZ" dirty="0" smtClean="0"/>
              <a:t> and watch the short video clip.</a:t>
            </a:r>
          </a:p>
          <a:p>
            <a:endParaRPr lang="en-NZ" dirty="0"/>
          </a:p>
          <a:p>
            <a:r>
              <a:rPr lang="en-NZ" dirty="0" smtClean="0"/>
              <a:t>Complete the following questions:</a:t>
            </a:r>
          </a:p>
          <a:p>
            <a:endParaRPr lang="en-NZ" dirty="0"/>
          </a:p>
          <a:p>
            <a:pPr marL="514350" indent="-514350">
              <a:buAutoNum type="arabicPeriod"/>
            </a:pPr>
            <a:r>
              <a:rPr lang="en-NZ" dirty="0" smtClean="0"/>
              <a:t>What examples of special effects technology can you see used in this film?</a:t>
            </a:r>
          </a:p>
          <a:p>
            <a:pPr marL="514350" indent="-514350">
              <a:buAutoNum type="arabicPeriod"/>
            </a:pPr>
            <a:r>
              <a:rPr lang="en-NZ" dirty="0" smtClean="0"/>
              <a:t>How do the special effects used in this film contrast to that of films like Minority Report and Surrogates? Explain the reason for this contrast and development.</a:t>
            </a:r>
            <a:endParaRPr lang="en-NZ" dirty="0"/>
          </a:p>
        </p:txBody>
      </p:sp>
    </p:spTree>
    <p:extLst>
      <p:ext uri="{BB962C8B-B14F-4D97-AF65-F5344CB8AC3E}">
        <p14:creationId xmlns:p14="http://schemas.microsoft.com/office/powerpoint/2010/main" val="310767652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84</TotalTime>
  <Words>636</Words>
  <Application>Microsoft Office PowerPoint</Application>
  <PresentationFormat>On-screen Show (4:3)</PresentationFormat>
  <Paragraphs>32</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Opulent</vt:lpstr>
      <vt:lpstr>BLADERUNNER</vt:lpstr>
      <vt:lpstr>PLOT OVERVIEW</vt:lpstr>
      <vt:lpstr>Why is this a dystopian society?</vt:lpstr>
      <vt:lpstr>THEMES:</vt:lpstr>
      <vt:lpstr>LINKS TO REAL LIFE:</vt:lpstr>
      <vt:lpstr>SPECIAL EFFECTS:</vt:lpstr>
    </vt:vector>
  </TitlesOfParts>
  <Company>Westlake Girls High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BLADERUNNER</dc:title>
  <dc:creator>Julie Gillaly</dc:creator>
  <cp:lastModifiedBy>Julie Gillaly</cp:lastModifiedBy>
  <cp:revision>8</cp:revision>
  <dcterms:created xsi:type="dcterms:W3CDTF">2012-05-14T00:51:16Z</dcterms:created>
  <dcterms:modified xsi:type="dcterms:W3CDTF">2012-05-14T02:15:20Z</dcterms:modified>
</cp:coreProperties>
</file>