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7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BA9EF"/>
    <a:srgbClr val="C568D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p:restoredLeft sz="15591" autoAdjust="0"/>
    <p:restoredTop sz="94710" autoAdjust="0"/>
  </p:normalViewPr>
  <p:slideViewPr>
    <p:cSldViewPr snapToGrid="0" snapToObjects="1">
      <p:cViewPr varScale="1">
        <p:scale>
          <a:sx n="98" d="100"/>
          <a:sy n="98" d="100"/>
        </p:scale>
        <p:origin x="-1400" y="-1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printerSettings" Target="printerSettings/printerSettings1.bin"/><Relationship Id="rId9" Type="http://schemas.openxmlformats.org/officeDocument/2006/relationships/presProps" Target="presProps.xml"/><Relationship Id="rId1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GB"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8ACDB3CC-F982-40F9-8DD6-BCC9AFBF44BD}" type="datetime1">
              <a:rPr lang="en-US" smtClean="0"/>
              <a:pPr/>
              <a:t>1/07/11</a:t>
            </a:fld>
            <a:endParaRPr lang="en-US" dirty="0"/>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dirty="0"/>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7F5CE407-6216-4202-80E4-A30DC2F709B2}" type="slidenum">
              <a:rPr lang="en-US" smtClean="0"/>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8F1B69E8-23E9-4C1F-AA2B-3C5BA6EDBEAE}" type="datetimeFigureOut">
              <a:rPr lang="en-US" smtClean="0"/>
              <a:t>1/07/11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82A7F7-08BF-4252-8141-63FB96055BBB}"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GB"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8F1B69E8-23E9-4C1F-AA2B-3C5BA6EDBEAE}" type="datetimeFigureOut">
              <a:rPr lang="en-US" smtClean="0"/>
              <a:t>1/07/11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82A7F7-08BF-4252-8141-63FB96055BBB}"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4" name="Date Placeholder 3"/>
          <p:cNvSpPr>
            <a:spLocks noGrp="1"/>
          </p:cNvSpPr>
          <p:nvPr>
            <p:ph type="dt" sz="half" idx="10"/>
          </p:nvPr>
        </p:nvSpPr>
        <p:spPr/>
        <p:txBody>
          <a:bodyPr/>
          <a:lstStyle/>
          <a:p>
            <a:fld id="{8F1B69E8-23E9-4C1F-AA2B-3C5BA6EDBEAE}" type="datetimeFigureOut">
              <a:rPr lang="en-US" smtClean="0"/>
              <a:t>1/07/11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82A7F7-08BF-4252-8141-63FB96055BBB}"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GB"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64DDAE5B-B07C-441A-8026-C23A427A74DC}" type="datetime1">
              <a:rPr lang="en-US" smtClean="0"/>
              <a:pPr/>
              <a:t>1/07/11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5B1FEA-406A-7749-A5C3-DDCB5F67A4CE}"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5" name="Date Placeholder 4"/>
          <p:cNvSpPr>
            <a:spLocks noGrp="1"/>
          </p:cNvSpPr>
          <p:nvPr>
            <p:ph type="dt" sz="half" idx="10"/>
          </p:nvPr>
        </p:nvSpPr>
        <p:spPr/>
        <p:txBody>
          <a:bodyPr/>
          <a:lstStyle/>
          <a:p>
            <a:fld id="{8F1B69E8-23E9-4C1F-AA2B-3C5BA6EDBEAE}" type="datetimeFigureOut">
              <a:rPr lang="en-US" smtClean="0"/>
              <a:t>1/07/11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82A7F7-08BF-4252-8141-63FB96055BBB}" type="slidenum">
              <a:rPr lang="en-US" smtClean="0"/>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7" name="Date Placeholder 6"/>
          <p:cNvSpPr>
            <a:spLocks noGrp="1"/>
          </p:cNvSpPr>
          <p:nvPr>
            <p:ph type="dt" sz="half" idx="10"/>
          </p:nvPr>
        </p:nvSpPr>
        <p:spPr/>
        <p:txBody>
          <a:bodyPr/>
          <a:lstStyle/>
          <a:p>
            <a:fld id="{8F1B69E8-23E9-4C1F-AA2B-3C5BA6EDBEAE}" type="datetimeFigureOut">
              <a:rPr lang="en-US" smtClean="0"/>
              <a:t>1/07/11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382A7F7-08BF-4252-8141-63FB96055BBB}"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8F1B69E8-23E9-4C1F-AA2B-3C5BA6EDBEAE}" type="datetimeFigureOut">
              <a:rPr lang="en-US" smtClean="0"/>
              <a:t>1/07/11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382A7F7-08BF-4252-8141-63FB96055BBB}"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F1B69E8-23E9-4C1F-AA2B-3C5BA6EDBEAE}" type="datetimeFigureOut">
              <a:rPr lang="en-US" smtClean="0"/>
              <a:t>1/07/11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382A7F7-08BF-4252-8141-63FB96055BBB}"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8F1B69E8-23E9-4C1F-AA2B-3C5BA6EDBEAE}" type="datetimeFigureOut">
              <a:rPr lang="en-US" smtClean="0"/>
              <a:t>1/07/11</a:t>
            </a:fld>
            <a:endParaRPr lang="en-US"/>
          </a:p>
        </p:txBody>
      </p:sp>
      <p:sp>
        <p:nvSpPr>
          <p:cNvPr id="7" name="Slide Number Placeholder 6"/>
          <p:cNvSpPr>
            <a:spLocks noGrp="1"/>
          </p:cNvSpPr>
          <p:nvPr>
            <p:ph type="sldNum" sz="quarter" idx="12"/>
          </p:nvPr>
        </p:nvSpPr>
        <p:spPr/>
        <p:txBody>
          <a:bodyPr/>
          <a:lstStyle/>
          <a:p>
            <a:fld id="{7F5CE407-6216-4202-80E4-A30DC2F709B2}" type="slidenum">
              <a:rPr lang="en-US" smtClean="0"/>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GB"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GB"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Drag picture to placeholder or click icon to add</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8F1B69E8-23E9-4C1F-AA2B-3C5BA6EDBEAE}" type="datetimeFigureOut">
              <a:rPr lang="en-US" smtClean="0"/>
              <a:t>1/07/11</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4382A7F7-08BF-4252-8141-63FB96055BBB}"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GB"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8F1B69E8-23E9-4C1F-AA2B-3C5BA6EDBEAE}" type="datetimeFigureOut">
              <a:rPr lang="en-US" smtClean="0"/>
              <a:t>1/07/11</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4382A7F7-08BF-4252-8141-63FB96055BBB}"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879" r:id="rId1"/>
    <p:sldLayoutId id="2147483880" r:id="rId2"/>
    <p:sldLayoutId id="2147483881" r:id="rId3"/>
    <p:sldLayoutId id="2147483882" r:id="rId4"/>
    <p:sldLayoutId id="2147483883" r:id="rId5"/>
    <p:sldLayoutId id="2147483884" r:id="rId6"/>
    <p:sldLayoutId id="2147483885" r:id="rId7"/>
    <p:sldLayoutId id="2147483886" r:id="rId8"/>
    <p:sldLayoutId id="2147483887" r:id="rId9"/>
    <p:sldLayoutId id="2147483888" r:id="rId10"/>
    <p:sldLayoutId id="2147483889"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2.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3.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Character Parker Selfridge</a:t>
            </a:r>
            <a:endParaRPr lang="en-U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 name="Subtitle 2"/>
          <p:cNvSpPr>
            <a:spLocks noGrp="1"/>
          </p:cNvSpPr>
          <p:nvPr>
            <p:ph type="subTitle" idx="1"/>
          </p:nvPr>
        </p:nvSpPr>
        <p:spPr/>
        <p:txBody>
          <a:bodyPr/>
          <a:lstStyle/>
          <a:p>
            <a:r>
              <a:rPr lang="en-US" dirty="0" smtClean="0"/>
              <a:t>By </a:t>
            </a:r>
            <a:r>
              <a:rPr lang="en-US" dirty="0" smtClean="0"/>
              <a:t>April, Sally, Emily and Jane.</a:t>
            </a:r>
            <a:endParaRPr lang="en-US" dirty="0"/>
          </a:p>
        </p:txBody>
      </p:sp>
    </p:spTree>
    <p:extLst>
      <p:ext uri="{BB962C8B-B14F-4D97-AF65-F5344CB8AC3E}">
        <p14:creationId xmlns:p14="http://schemas.microsoft.com/office/powerpoint/2010/main" val="3810730288"/>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Parker Selfridge…</a:t>
            </a:r>
            <a:endParaRPr lang="en-U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 name="Content Placeholder 2"/>
          <p:cNvSpPr>
            <a:spLocks noGrp="1"/>
          </p:cNvSpPr>
          <p:nvPr>
            <p:ph idx="1"/>
          </p:nvPr>
        </p:nvSpPr>
        <p:spPr>
          <a:xfrm>
            <a:off x="1043492" y="2323653"/>
            <a:ext cx="7024742" cy="3688840"/>
          </a:xfrm>
          <a:ln w="76200" cmpd="sng">
            <a:noFill/>
          </a:ln>
        </p:spPr>
        <p:style>
          <a:lnRef idx="2">
            <a:schemeClr val="accent3"/>
          </a:lnRef>
          <a:fillRef idx="1">
            <a:schemeClr val="lt1"/>
          </a:fillRef>
          <a:effectRef idx="0">
            <a:schemeClr val="accent3"/>
          </a:effectRef>
          <a:fontRef idx="minor">
            <a:schemeClr val="dk1"/>
          </a:fontRef>
        </p:style>
        <p:txBody>
          <a:bodyPr anchor="ctr">
            <a:normAutofit fontScale="70000" lnSpcReduction="20000"/>
          </a:bodyPr>
          <a:lstStyle/>
          <a:p>
            <a:pPr marL="68580" indent="0">
              <a:buNone/>
            </a:pPr>
            <a:endParaRPr lang="en-US" b="1" dirty="0" smtClean="0">
              <a:ln w="3175" cmpd="sng">
                <a:noFill/>
                <a:prstDash val="solid"/>
                <a:miter lim="800000"/>
              </a:ln>
              <a:solidFill>
                <a:schemeClr val="tx1"/>
              </a:solidFill>
              <a:effectLst>
                <a:outerShdw blurRad="25500" dist="23000" dir="7020000" algn="tl">
                  <a:srgbClr val="000000">
                    <a:alpha val="50000"/>
                  </a:srgbClr>
                </a:outerShdw>
              </a:effectLst>
            </a:endParaRPr>
          </a:p>
          <a:p>
            <a:r>
              <a:rPr lang="en-US" dirty="0" smtClean="0">
                <a:ln w="3175" cmpd="sng">
                  <a:noFill/>
                  <a:prstDash val="solid"/>
                  <a:miter lim="800000"/>
                </a:ln>
                <a:solidFill>
                  <a:schemeClr val="tx1"/>
                </a:solidFill>
                <a:effectLst>
                  <a:outerShdw blurRad="25500" dist="23000" dir="7020000" algn="tl">
                    <a:srgbClr val="000000">
                      <a:alpha val="50000"/>
                    </a:srgbClr>
                  </a:outerShdw>
                </a:effectLst>
                <a:latin typeface="Century Gothic"/>
                <a:cs typeface="Century Gothic"/>
              </a:rPr>
              <a:t>In the movie Avatar there is a character named Parker Selfridge. </a:t>
            </a:r>
            <a:endParaRPr lang="en-US" dirty="0">
              <a:ln w="3175" cmpd="sng">
                <a:noFill/>
                <a:prstDash val="solid"/>
                <a:miter lim="800000"/>
              </a:ln>
              <a:solidFill>
                <a:schemeClr val="tx1"/>
              </a:solidFill>
              <a:effectLst>
                <a:outerShdw blurRad="25500" dist="23000" dir="7020000" algn="tl">
                  <a:srgbClr val="000000">
                    <a:alpha val="50000"/>
                  </a:srgbClr>
                </a:outerShdw>
              </a:effectLst>
              <a:latin typeface="Century Gothic"/>
              <a:cs typeface="Century Gothic"/>
            </a:endParaRPr>
          </a:p>
          <a:p>
            <a:pPr marL="68580" indent="0">
              <a:buNone/>
            </a:pPr>
            <a:endParaRPr lang="en-US" dirty="0" smtClean="0">
              <a:ln w="3175" cmpd="sng">
                <a:noFill/>
                <a:prstDash val="solid"/>
                <a:miter lim="800000"/>
              </a:ln>
              <a:solidFill>
                <a:schemeClr val="tx1"/>
              </a:solidFill>
              <a:effectLst>
                <a:outerShdw blurRad="25500" dist="23000" dir="7020000" algn="tl">
                  <a:srgbClr val="000000">
                    <a:alpha val="50000"/>
                  </a:srgbClr>
                </a:outerShdw>
              </a:effectLst>
              <a:latin typeface="Century Gothic"/>
              <a:cs typeface="Century Gothic"/>
            </a:endParaRPr>
          </a:p>
          <a:p>
            <a:r>
              <a:rPr lang="en-US" dirty="0" smtClean="0">
                <a:ln w="3175" cmpd="sng">
                  <a:noFill/>
                  <a:prstDash val="solid"/>
                  <a:miter lim="800000"/>
                </a:ln>
                <a:solidFill>
                  <a:schemeClr val="tx1"/>
                </a:solidFill>
                <a:effectLst>
                  <a:outerShdw blurRad="25500" dist="23000" dir="7020000" algn="tl">
                    <a:srgbClr val="000000">
                      <a:alpha val="50000"/>
                    </a:srgbClr>
                  </a:outerShdw>
                </a:effectLst>
                <a:latin typeface="Century Gothic"/>
                <a:cs typeface="Century Gothic"/>
              </a:rPr>
              <a:t>He is the corporate administrator of the RDA Corporation.</a:t>
            </a:r>
          </a:p>
          <a:p>
            <a:pPr marL="68580" indent="0">
              <a:buNone/>
            </a:pPr>
            <a:endParaRPr lang="en-US" dirty="0" smtClean="0">
              <a:ln w="3175" cmpd="sng">
                <a:noFill/>
                <a:prstDash val="solid"/>
                <a:miter lim="800000"/>
              </a:ln>
              <a:solidFill>
                <a:schemeClr val="tx1"/>
              </a:solidFill>
              <a:effectLst>
                <a:outerShdw blurRad="25500" dist="23000" dir="7020000" algn="tl">
                  <a:srgbClr val="000000">
                    <a:alpha val="50000"/>
                  </a:srgbClr>
                </a:outerShdw>
              </a:effectLst>
              <a:latin typeface="Century Gothic"/>
              <a:cs typeface="Century Gothic"/>
            </a:endParaRPr>
          </a:p>
          <a:p>
            <a:r>
              <a:rPr lang="en-US" dirty="0" smtClean="0">
                <a:ln w="3175" cmpd="sng">
                  <a:noFill/>
                  <a:prstDash val="solid"/>
                  <a:miter lim="800000"/>
                </a:ln>
                <a:solidFill>
                  <a:schemeClr val="tx1"/>
                </a:solidFill>
                <a:effectLst>
                  <a:outerShdw blurRad="25500" dist="23000" dir="7020000" algn="tl">
                    <a:srgbClr val="000000">
                      <a:alpha val="50000"/>
                    </a:srgbClr>
                  </a:outerShdw>
                </a:effectLst>
                <a:latin typeface="Century Gothic"/>
                <a:cs typeface="Century Gothic"/>
              </a:rPr>
              <a:t>In the beginning of the movie he is prepared to use force to destroy the </a:t>
            </a:r>
            <a:r>
              <a:rPr lang="en-US" dirty="0" err="1" smtClean="0">
                <a:ln w="3175" cmpd="sng">
                  <a:noFill/>
                  <a:prstDash val="solid"/>
                  <a:miter lim="800000"/>
                </a:ln>
                <a:solidFill>
                  <a:schemeClr val="tx1"/>
                </a:solidFill>
                <a:effectLst>
                  <a:outerShdw blurRad="25500" dist="23000" dir="7020000" algn="tl">
                    <a:srgbClr val="000000">
                      <a:alpha val="50000"/>
                    </a:srgbClr>
                  </a:outerShdw>
                </a:effectLst>
                <a:latin typeface="Century Gothic"/>
                <a:cs typeface="Century Gothic"/>
              </a:rPr>
              <a:t>Na’vi</a:t>
            </a:r>
            <a:r>
              <a:rPr lang="en-US" dirty="0" smtClean="0">
                <a:ln w="3175" cmpd="sng">
                  <a:noFill/>
                  <a:prstDash val="solid"/>
                  <a:miter lim="800000"/>
                </a:ln>
                <a:solidFill>
                  <a:schemeClr val="tx1"/>
                </a:solidFill>
                <a:effectLst>
                  <a:outerShdw blurRad="25500" dist="23000" dir="7020000" algn="tl">
                    <a:srgbClr val="000000">
                      <a:alpha val="50000"/>
                    </a:srgbClr>
                  </a:outerShdw>
                </a:effectLst>
                <a:latin typeface="Century Gothic"/>
                <a:cs typeface="Century Gothic"/>
              </a:rPr>
              <a:t> and maintain the needs of the company.</a:t>
            </a:r>
          </a:p>
          <a:p>
            <a:pPr marL="68580" indent="0">
              <a:buNone/>
            </a:pPr>
            <a:endParaRPr lang="en-US" dirty="0" smtClean="0">
              <a:ln w="3175" cmpd="sng">
                <a:noFill/>
                <a:prstDash val="solid"/>
                <a:miter lim="800000"/>
              </a:ln>
              <a:solidFill>
                <a:schemeClr val="tx1"/>
              </a:solidFill>
              <a:effectLst>
                <a:outerShdw blurRad="25500" dist="23000" dir="7020000" algn="tl">
                  <a:srgbClr val="000000">
                    <a:alpha val="50000"/>
                  </a:srgbClr>
                </a:outerShdw>
              </a:effectLst>
              <a:latin typeface="Century Gothic"/>
              <a:cs typeface="Century Gothic"/>
            </a:endParaRPr>
          </a:p>
          <a:p>
            <a:r>
              <a:rPr lang="en-US" dirty="0" smtClean="0">
                <a:ln w="3175" cmpd="sng">
                  <a:noFill/>
                  <a:prstDash val="solid"/>
                  <a:miter lim="800000"/>
                </a:ln>
                <a:solidFill>
                  <a:schemeClr val="tx1"/>
                </a:solidFill>
                <a:effectLst>
                  <a:outerShdw blurRad="25500" dist="23000" dir="7020000" algn="tl">
                    <a:srgbClr val="000000">
                      <a:alpha val="50000"/>
                    </a:srgbClr>
                  </a:outerShdw>
                </a:effectLst>
                <a:latin typeface="Century Gothic"/>
                <a:cs typeface="Century Gothic"/>
              </a:rPr>
              <a:t>He is hesitant to order attacks on the </a:t>
            </a:r>
            <a:r>
              <a:rPr lang="en-US" dirty="0" err="1" smtClean="0">
                <a:ln w="3175" cmpd="sng">
                  <a:noFill/>
                  <a:prstDash val="solid"/>
                  <a:miter lim="800000"/>
                </a:ln>
                <a:solidFill>
                  <a:schemeClr val="tx1"/>
                </a:solidFill>
                <a:effectLst>
                  <a:outerShdw blurRad="25500" dist="23000" dir="7020000" algn="tl">
                    <a:srgbClr val="000000">
                      <a:alpha val="50000"/>
                    </a:srgbClr>
                  </a:outerShdw>
                </a:effectLst>
                <a:latin typeface="Century Gothic"/>
                <a:cs typeface="Century Gothic"/>
              </a:rPr>
              <a:t>Na’vi</a:t>
            </a:r>
            <a:r>
              <a:rPr lang="en-US" dirty="0" smtClean="0">
                <a:ln w="3175" cmpd="sng">
                  <a:noFill/>
                  <a:prstDash val="solid"/>
                  <a:miter lim="800000"/>
                </a:ln>
                <a:solidFill>
                  <a:schemeClr val="tx1"/>
                </a:solidFill>
                <a:effectLst>
                  <a:outerShdw blurRad="25500" dist="23000" dir="7020000" algn="tl">
                    <a:srgbClr val="000000">
                      <a:alpha val="50000"/>
                    </a:srgbClr>
                  </a:outerShdw>
                </a:effectLst>
                <a:latin typeface="Century Gothic"/>
                <a:cs typeface="Century Gothic"/>
              </a:rPr>
              <a:t> and does so only after </a:t>
            </a:r>
            <a:r>
              <a:rPr lang="en-US" dirty="0" err="1" smtClean="0">
                <a:ln w="3175" cmpd="sng">
                  <a:noFill/>
                  <a:prstDash val="solid"/>
                  <a:miter lim="800000"/>
                </a:ln>
                <a:solidFill>
                  <a:schemeClr val="tx1"/>
                </a:solidFill>
                <a:effectLst>
                  <a:outerShdw blurRad="25500" dist="23000" dir="7020000" algn="tl">
                    <a:srgbClr val="000000">
                      <a:alpha val="50000"/>
                    </a:srgbClr>
                  </a:outerShdw>
                </a:effectLst>
                <a:latin typeface="Century Gothic"/>
                <a:cs typeface="Century Gothic"/>
              </a:rPr>
              <a:t>Quaritch</a:t>
            </a:r>
            <a:r>
              <a:rPr lang="en-US" dirty="0" smtClean="0">
                <a:ln w="3175" cmpd="sng">
                  <a:noFill/>
                  <a:prstDash val="solid"/>
                  <a:miter lim="800000"/>
                </a:ln>
                <a:solidFill>
                  <a:schemeClr val="tx1"/>
                </a:solidFill>
                <a:effectLst>
                  <a:outerShdw blurRad="25500" dist="23000" dir="7020000" algn="tl">
                    <a:srgbClr val="000000">
                      <a:alpha val="50000"/>
                    </a:srgbClr>
                  </a:outerShdw>
                </a:effectLst>
                <a:latin typeface="Century Gothic"/>
                <a:cs typeface="Century Gothic"/>
              </a:rPr>
              <a:t> convinces him to do so.</a:t>
            </a:r>
          </a:p>
          <a:p>
            <a:pPr marL="68580" indent="0">
              <a:buNone/>
            </a:pPr>
            <a:endParaRPr lang="en-US" dirty="0" smtClean="0">
              <a:ln w="3175" cmpd="sng">
                <a:noFill/>
                <a:prstDash val="solid"/>
                <a:miter lim="800000"/>
              </a:ln>
              <a:solidFill>
                <a:schemeClr val="tx1"/>
              </a:solidFill>
              <a:effectLst>
                <a:outerShdw blurRad="25500" dist="23000" dir="7020000" algn="tl">
                  <a:srgbClr val="000000">
                    <a:alpha val="50000"/>
                  </a:srgbClr>
                </a:outerShdw>
              </a:effectLst>
              <a:latin typeface="Century Gothic"/>
              <a:cs typeface="Century Gothic"/>
            </a:endParaRPr>
          </a:p>
          <a:p>
            <a:r>
              <a:rPr lang="en-US" dirty="0" smtClean="0">
                <a:ln w="3175" cmpd="sng">
                  <a:noFill/>
                  <a:prstDash val="solid"/>
                  <a:miter lim="800000"/>
                </a:ln>
                <a:solidFill>
                  <a:schemeClr val="tx1"/>
                </a:solidFill>
                <a:effectLst>
                  <a:outerShdw blurRad="25500" dist="23000" dir="7020000" algn="tl">
                    <a:srgbClr val="000000">
                      <a:alpha val="50000"/>
                    </a:srgbClr>
                  </a:outerShdw>
                </a:effectLst>
                <a:latin typeface="Century Gothic"/>
                <a:cs typeface="Century Gothic"/>
              </a:rPr>
              <a:t>When he sees the brutality of the attacks he is visibly uncomfortable.</a:t>
            </a:r>
          </a:p>
        </p:txBody>
      </p:sp>
    </p:spTree>
    <p:extLst>
      <p:ext uri="{BB962C8B-B14F-4D97-AF65-F5344CB8AC3E}">
        <p14:creationId xmlns:p14="http://schemas.microsoft.com/office/powerpoint/2010/main" val="2207368420"/>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What does Selfridge Say…</a:t>
            </a:r>
            <a:endParaRPr lang="en-U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7" name="Text Placeholder 6"/>
          <p:cNvSpPr>
            <a:spLocks noGrp="1"/>
          </p:cNvSpPr>
          <p:nvPr>
            <p:ph type="body" idx="1"/>
          </p:nvPr>
        </p:nvSpPr>
        <p:spPr/>
        <p:txBody>
          <a:bodyPr anchor="ctr">
            <a:normAutofit fontScale="85000" lnSpcReduction="20000"/>
          </a:bodyPr>
          <a:lstStyle/>
          <a:p>
            <a:r>
              <a:rPr lang="en-US" dirty="0" smtClean="0"/>
              <a:t>“Quotes and Dialogue from the movie”</a:t>
            </a:r>
            <a:endParaRPr lang="en-US" dirty="0"/>
          </a:p>
        </p:txBody>
      </p:sp>
      <p:sp>
        <p:nvSpPr>
          <p:cNvPr id="8" name="Content Placeholder 7"/>
          <p:cNvSpPr>
            <a:spLocks noGrp="1"/>
          </p:cNvSpPr>
          <p:nvPr>
            <p:ph sz="half" idx="2"/>
          </p:nvPr>
        </p:nvSpPr>
        <p:spPr>
          <a:xfrm>
            <a:off x="989885" y="3194980"/>
            <a:ext cx="3419856" cy="2835797"/>
          </a:xfrm>
        </p:spPr>
        <p:txBody>
          <a:bodyPr anchor="ctr">
            <a:normAutofit fontScale="62500" lnSpcReduction="20000"/>
          </a:bodyPr>
          <a:lstStyle/>
          <a:p>
            <a:r>
              <a:rPr lang="en-US" dirty="0" smtClean="0"/>
              <a:t>“keep going he’ll move… These people have to learn that we don’t stop”.</a:t>
            </a:r>
          </a:p>
          <a:p>
            <a:pPr marL="68580" indent="0">
              <a:buNone/>
            </a:pPr>
            <a:endParaRPr lang="en-US" dirty="0" smtClean="0"/>
          </a:p>
          <a:p>
            <a:r>
              <a:rPr lang="en-US" dirty="0" smtClean="0"/>
              <a:t>“You throw a stick around here it’s going land on some sacred fern… They’re just goddamn trees”.</a:t>
            </a:r>
          </a:p>
          <a:p>
            <a:pPr marL="68580" indent="0">
              <a:buNone/>
            </a:pPr>
            <a:endParaRPr lang="en-US" dirty="0" smtClean="0"/>
          </a:p>
          <a:p>
            <a:r>
              <a:rPr lang="en-US" dirty="0" smtClean="0"/>
              <a:t>They’re fly bitten savages that live in a tree… I don’t know about you but I see a lot more trees, they can move”.</a:t>
            </a:r>
            <a:endParaRPr lang="en-US" dirty="0"/>
          </a:p>
        </p:txBody>
      </p:sp>
      <p:sp>
        <p:nvSpPr>
          <p:cNvPr id="10" name="Content Placeholder 9"/>
          <p:cNvSpPr>
            <a:spLocks noGrp="1"/>
          </p:cNvSpPr>
          <p:nvPr>
            <p:ph sz="quarter" idx="4"/>
          </p:nvPr>
        </p:nvSpPr>
        <p:spPr>
          <a:xfrm>
            <a:off x="4648378" y="3194980"/>
            <a:ext cx="3419856" cy="2835797"/>
          </a:xfrm>
        </p:spPr>
        <p:txBody>
          <a:bodyPr>
            <a:normAutofit fontScale="62500" lnSpcReduction="20000"/>
          </a:bodyPr>
          <a:lstStyle/>
          <a:p>
            <a:pPr marL="68580" indent="0">
              <a:buNone/>
            </a:pPr>
            <a:r>
              <a:rPr lang="en-US" dirty="0" smtClean="0"/>
              <a:t>From this dialogue we can see that he does not understand this world that he is in or the people who live there.</a:t>
            </a:r>
          </a:p>
          <a:p>
            <a:pPr marL="68580" indent="0">
              <a:buNone/>
            </a:pPr>
            <a:endParaRPr lang="en-US" dirty="0"/>
          </a:p>
          <a:p>
            <a:pPr marL="68580" indent="0">
              <a:buNone/>
            </a:pPr>
            <a:r>
              <a:rPr lang="en-US" dirty="0" smtClean="0"/>
              <a:t>He is unaware of the life and spirituality of the world around him, and is ignorant to learn about it therefore is careless about the actions that he makes.</a:t>
            </a:r>
          </a:p>
          <a:p>
            <a:pPr marL="68580" indent="0">
              <a:buNone/>
            </a:pPr>
            <a:endParaRPr lang="en-US" dirty="0"/>
          </a:p>
          <a:p>
            <a:pPr marL="68580" indent="0">
              <a:buNone/>
            </a:pPr>
            <a:r>
              <a:rPr lang="en-US" dirty="0" smtClean="0"/>
              <a:t>When the bulldozers destroy one of the trees he doesn’t realise how important it was to the </a:t>
            </a:r>
            <a:r>
              <a:rPr lang="en-US" dirty="0" err="1" smtClean="0"/>
              <a:t>Na’vi</a:t>
            </a:r>
            <a:r>
              <a:rPr lang="en-US" dirty="0" smtClean="0"/>
              <a:t>.</a:t>
            </a:r>
          </a:p>
          <a:p>
            <a:pPr marL="68580" indent="0">
              <a:buNone/>
            </a:pPr>
            <a:endParaRPr lang="en-US" dirty="0"/>
          </a:p>
          <a:p>
            <a:pPr marL="68580" indent="0">
              <a:buNone/>
            </a:pPr>
            <a:endParaRPr lang="en-US" dirty="0"/>
          </a:p>
        </p:txBody>
      </p:sp>
    </p:spTree>
    <p:extLst>
      <p:ext uri="{BB962C8B-B14F-4D97-AF65-F5344CB8AC3E}">
        <p14:creationId xmlns:p14="http://schemas.microsoft.com/office/powerpoint/2010/main" val="39234817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1473222"/>
          </a:xfrm>
        </p:spPr>
        <p:txBody>
          <a:bodyPr>
            <a:normAutofit fontScale="90000"/>
          </a:bodyPr>
          <a:lstStyle/>
          <a:p>
            <a:r>
              <a:rPr 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What is his environment like and how does he look when we see him…</a:t>
            </a:r>
            <a:endParaRPr lang="en-U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 name="Text Placeholder 2"/>
          <p:cNvSpPr>
            <a:spLocks noGrp="1"/>
          </p:cNvSpPr>
          <p:nvPr>
            <p:ph type="body" idx="1"/>
          </p:nvPr>
        </p:nvSpPr>
        <p:spPr>
          <a:xfrm>
            <a:off x="1043490" y="2357663"/>
            <a:ext cx="3057148" cy="639762"/>
          </a:xfrm>
        </p:spPr>
        <p:txBody>
          <a:bodyPr>
            <a:normAutofit fontScale="92500"/>
          </a:bodyPr>
          <a:lstStyle/>
          <a:p>
            <a:r>
              <a:rPr lang="en-US" dirty="0" smtClean="0"/>
              <a:t>Lighting and Colours:</a:t>
            </a:r>
            <a:endParaRPr lang="en-US" dirty="0"/>
          </a:p>
        </p:txBody>
      </p:sp>
      <p:sp>
        <p:nvSpPr>
          <p:cNvPr id="6" name="Content Placeholder 5"/>
          <p:cNvSpPr>
            <a:spLocks noGrp="1"/>
          </p:cNvSpPr>
          <p:nvPr>
            <p:ph sz="quarter" idx="4"/>
          </p:nvPr>
        </p:nvSpPr>
        <p:spPr>
          <a:xfrm>
            <a:off x="4645152" y="2720930"/>
            <a:ext cx="3419856" cy="3309606"/>
          </a:xfrm>
        </p:spPr>
        <p:txBody>
          <a:bodyPr anchor="ctr">
            <a:normAutofit fontScale="77500" lnSpcReduction="20000"/>
          </a:bodyPr>
          <a:lstStyle/>
          <a:p>
            <a:r>
              <a:rPr lang="en-US" dirty="0" smtClean="0"/>
              <a:t>When we see Selfridge half of his face is in shadow</a:t>
            </a:r>
            <a:r>
              <a:rPr lang="en-US" dirty="0" smtClean="0"/>
              <a:t>.</a:t>
            </a:r>
            <a:endParaRPr lang="en-US" dirty="0" smtClean="0"/>
          </a:p>
          <a:p>
            <a:pPr marL="68580" indent="0">
              <a:buNone/>
            </a:pPr>
            <a:endParaRPr lang="en-US" dirty="0" smtClean="0"/>
          </a:p>
          <a:p>
            <a:r>
              <a:rPr lang="en-US" dirty="0"/>
              <a:t>T</a:t>
            </a:r>
            <a:r>
              <a:rPr lang="en-US" dirty="0" smtClean="0"/>
              <a:t>he environment he is in is the RDA Corporation base where the lighting is artificial and is low key, and has blue filters. The blue filters are dark and harsh making everything feel cold or threatening</a:t>
            </a:r>
            <a:r>
              <a:rPr lang="en-US" dirty="0" smtClean="0"/>
              <a:t>.</a:t>
            </a:r>
            <a:endParaRPr lang="en-US" dirty="0" smtClean="0"/>
          </a:p>
        </p:txBody>
      </p:sp>
      <p:pic>
        <p:nvPicPr>
          <p:cNvPr id="15" name="Content Placeholder 14" descr="parker selfridge.jpg"/>
          <p:cNvPicPr>
            <a:picLocks noGrp="1" noChangeAspect="1"/>
          </p:cNvPicPr>
          <p:nvPr>
            <p:ph sz="half" idx="2"/>
          </p:nvPr>
        </p:nvPicPr>
        <p:blipFill rotWithShape="1">
          <a:blip r:embed="rId2">
            <a:extLst>
              <a:ext uri="{28A0092B-C50C-407E-A947-70E740481C1C}">
                <a14:useLocalDpi xmlns:a14="http://schemas.microsoft.com/office/drawing/2010/main" val="0"/>
              </a:ext>
            </a:extLst>
          </a:blip>
          <a:srcRect l="-42" t="-802" r="19638" b="802"/>
          <a:stretch/>
        </p:blipFill>
        <p:spPr/>
      </p:pic>
    </p:spTree>
    <p:extLst>
      <p:ext uri="{BB962C8B-B14F-4D97-AF65-F5344CB8AC3E}">
        <p14:creationId xmlns:p14="http://schemas.microsoft.com/office/powerpoint/2010/main" val="26375030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Angles Of Selfridge… </a:t>
            </a:r>
            <a:endParaRPr lang="en-U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 name="Text Placeholder 2"/>
          <p:cNvSpPr>
            <a:spLocks noGrp="1"/>
          </p:cNvSpPr>
          <p:nvPr>
            <p:ph type="body" idx="1"/>
          </p:nvPr>
        </p:nvSpPr>
        <p:spPr/>
        <p:txBody>
          <a:bodyPr>
            <a:normAutofit fontScale="92500" lnSpcReduction="20000"/>
          </a:bodyPr>
          <a:lstStyle/>
          <a:p>
            <a:r>
              <a:rPr lang="en-US" dirty="0" smtClean="0"/>
              <a:t>Camera Shots and Angles:</a:t>
            </a:r>
            <a:endParaRPr lang="en-US" dirty="0"/>
          </a:p>
        </p:txBody>
      </p:sp>
      <p:pic>
        <p:nvPicPr>
          <p:cNvPr id="7" name="Content Placeholder 6" descr="Parker Selfridge..jpg"/>
          <p:cNvPicPr>
            <a:picLocks noGrp="1" noChangeAspect="1"/>
          </p:cNvPicPr>
          <p:nvPr>
            <p:ph sz="half" idx="2"/>
          </p:nvPr>
        </p:nvPicPr>
        <p:blipFill rotWithShape="1">
          <a:blip r:embed="rId2">
            <a:extLst>
              <a:ext uri="{28A0092B-C50C-407E-A947-70E740481C1C}">
                <a14:useLocalDpi xmlns:a14="http://schemas.microsoft.com/office/drawing/2010/main" val="0"/>
              </a:ext>
            </a:extLst>
          </a:blip>
          <a:srcRect t="15923" b="4251"/>
          <a:stretch/>
        </p:blipFill>
        <p:spPr/>
      </p:pic>
      <p:sp>
        <p:nvSpPr>
          <p:cNvPr id="6" name="Content Placeholder 5"/>
          <p:cNvSpPr>
            <a:spLocks noGrp="1"/>
          </p:cNvSpPr>
          <p:nvPr>
            <p:ph sz="quarter" idx="4"/>
          </p:nvPr>
        </p:nvSpPr>
        <p:spPr>
          <a:xfrm>
            <a:off x="4645152" y="2316010"/>
            <a:ext cx="3419856" cy="3494482"/>
          </a:xfrm>
        </p:spPr>
        <p:txBody>
          <a:bodyPr anchor="ctr">
            <a:normAutofit fontScale="62500" lnSpcReduction="20000"/>
          </a:bodyPr>
          <a:lstStyle/>
          <a:p>
            <a:r>
              <a:rPr lang="en-US" dirty="0" smtClean="0"/>
              <a:t>Here in this shot we see him by himself at a bit of a low angle and has a sort of fierce look on his face. This makes him appear powerful or in control of things.</a:t>
            </a:r>
          </a:p>
          <a:p>
            <a:endParaRPr lang="en-US" dirty="0"/>
          </a:p>
          <a:p>
            <a:r>
              <a:rPr lang="en-US" dirty="0" smtClean="0"/>
              <a:t>But when we see him standing next to other people like </a:t>
            </a:r>
            <a:r>
              <a:rPr lang="en-US" dirty="0" err="1" smtClean="0"/>
              <a:t>Quaritch</a:t>
            </a:r>
            <a:r>
              <a:rPr lang="en-US" dirty="0" smtClean="0"/>
              <a:t> he is quite a small person therefore, </a:t>
            </a:r>
            <a:r>
              <a:rPr lang="en-US" dirty="0"/>
              <a:t>looks less powerful and </a:t>
            </a:r>
            <a:r>
              <a:rPr lang="en-US" dirty="0" smtClean="0"/>
              <a:t>threatening.</a:t>
            </a:r>
          </a:p>
          <a:p>
            <a:endParaRPr lang="en-US" dirty="0"/>
          </a:p>
          <a:p>
            <a:r>
              <a:rPr lang="en-US" dirty="0" smtClean="0"/>
              <a:t>This also shows that he is quite a weak person although he seems to have all the power.</a:t>
            </a:r>
            <a:endParaRPr lang="en-US" dirty="0"/>
          </a:p>
        </p:txBody>
      </p:sp>
    </p:spTree>
    <p:extLst>
      <p:ext uri="{BB962C8B-B14F-4D97-AF65-F5344CB8AC3E}">
        <p14:creationId xmlns:p14="http://schemas.microsoft.com/office/powerpoint/2010/main" val="24306614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ctrTitle"/>
          </p:nvPr>
        </p:nvSpPr>
        <p:spPr>
          <a:xfrm>
            <a:off x="4315265" y="2565676"/>
            <a:ext cx="4172061" cy="3382026"/>
          </a:xfrm>
        </p:spPr>
        <p:txBody>
          <a:bodyPr anchor="ctr">
            <a:normAutofit/>
          </a:bodyPr>
          <a:lstStyle/>
          <a:p>
            <a:pPr algn="ctr"/>
            <a:r>
              <a:rPr 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That was my Power Point Presentation on Parker Selfridge</a:t>
            </a:r>
            <a:br>
              <a:rPr 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sym typeface="Wingdings"/>
              </a:rPr>
              <a:t></a:t>
            </a:r>
            <a:endParaRPr lang="en-U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126660870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Custom 2">
      <a:dk1>
        <a:sysClr val="windowText" lastClr="000000"/>
      </a:dk1>
      <a:lt1>
        <a:sysClr val="window" lastClr="FFFFFF"/>
      </a:lt1>
      <a:dk2>
        <a:srgbClr val="2B142D"/>
      </a:dk2>
      <a:lt2>
        <a:srgbClr val="C3AFCC"/>
      </a:lt2>
      <a:accent1>
        <a:srgbClr val="663366"/>
      </a:accent1>
      <a:accent2>
        <a:srgbClr val="330F42"/>
      </a:accent2>
      <a:accent3>
        <a:srgbClr val="623399"/>
      </a:accent3>
      <a:accent4>
        <a:srgbClr val="303BFF"/>
      </a:accent4>
      <a:accent5>
        <a:srgbClr val="F768C3"/>
      </a:accent5>
      <a:accent6>
        <a:srgbClr val="9F2AA3"/>
      </a:accent6>
      <a:hlink>
        <a:srgbClr val="BC5FBC"/>
      </a:hlink>
      <a:folHlink>
        <a:srgbClr val="9775A7"/>
      </a:folHlink>
    </a:clrScheme>
    <a:fontScheme name="Austin">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Austin.thmx</Template>
  <TotalTime>292</TotalTime>
  <Words>419</Words>
  <Application>Microsoft Macintosh PowerPoint</Application>
  <PresentationFormat>On-screen Show (4:3)</PresentationFormat>
  <Paragraphs>38</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Austin</vt:lpstr>
      <vt:lpstr>Character Parker Selfridge</vt:lpstr>
      <vt:lpstr>Parker Selfridge…</vt:lpstr>
      <vt:lpstr>What does Selfridge Say…</vt:lpstr>
      <vt:lpstr>What is his environment like and how does he look when we see him…</vt:lpstr>
      <vt:lpstr>Angles Of Selfridge… </vt:lpstr>
      <vt:lpstr>That was my Power Point Presentation on Parker Selfridge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April Connon</dc:creator>
  <cp:lastModifiedBy>April Connon</cp:lastModifiedBy>
  <cp:revision>21</cp:revision>
  <dcterms:created xsi:type="dcterms:W3CDTF">2011-06-27T22:20:35Z</dcterms:created>
  <dcterms:modified xsi:type="dcterms:W3CDTF">2011-07-01T02:27:51Z</dcterms:modified>
</cp:coreProperties>
</file>