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69" r:id="rId16"/>
    <p:sldId id="271" r:id="rId17"/>
    <p:sldId id="272" r:id="rId18"/>
    <p:sldId id="273"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5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2CBB75DD-D15F-4734-A843-7985D8268CB1}" type="datetimeFigureOut">
              <a:rPr lang="en-NZ" smtClean="0"/>
              <a:pPr/>
              <a:t>6/09/2011</a:t>
            </a:fld>
            <a:endParaRPr lang="en-NZ"/>
          </a:p>
        </p:txBody>
      </p:sp>
      <p:sp>
        <p:nvSpPr>
          <p:cNvPr id="16" name="Slide Number Placeholder 15"/>
          <p:cNvSpPr>
            <a:spLocks noGrp="1"/>
          </p:cNvSpPr>
          <p:nvPr>
            <p:ph type="sldNum" sz="quarter" idx="11"/>
          </p:nvPr>
        </p:nvSpPr>
        <p:spPr/>
        <p:txBody>
          <a:bodyPr/>
          <a:lstStyle/>
          <a:p>
            <a:fld id="{D4E0D735-40CF-426A-BBCD-F676123091C3}" type="slidenum">
              <a:rPr lang="en-NZ" smtClean="0"/>
              <a:pPr/>
              <a:t>‹#›</a:t>
            </a:fld>
            <a:endParaRPr lang="en-NZ"/>
          </a:p>
        </p:txBody>
      </p:sp>
      <p:sp>
        <p:nvSpPr>
          <p:cNvPr id="17" name="Footer Placeholder 16"/>
          <p:cNvSpPr>
            <a:spLocks noGrp="1"/>
          </p:cNvSpPr>
          <p:nvPr>
            <p:ph type="ftr" sz="quarter" idx="12"/>
          </p:nvPr>
        </p:nvSpPr>
        <p:spPr/>
        <p:txBody>
          <a:bodyPr/>
          <a:lstStyle/>
          <a:p>
            <a:endParaRPr lang="en-NZ"/>
          </a:p>
        </p:txBody>
      </p:sp>
    </p:spTree>
  </p:cSld>
  <p:clrMapOvr>
    <a:masterClrMapping/>
  </p:clrMapOvr>
  <p:transition>
    <p:rand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BB75DD-D15F-4734-A843-7985D8268CB1}" type="datetimeFigureOut">
              <a:rPr lang="en-NZ" smtClean="0"/>
              <a:pPr/>
              <a:t>6/09/2011</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4E0D735-40CF-426A-BBCD-F676123091C3}" type="slidenum">
              <a:rPr lang="en-NZ" smtClean="0"/>
              <a:pPr/>
              <a:t>‹#›</a:t>
            </a:fld>
            <a:endParaRPr lang="en-NZ"/>
          </a:p>
        </p:txBody>
      </p:sp>
    </p:spTree>
  </p:cSld>
  <p:clrMapOvr>
    <a:masterClrMapping/>
  </p:clrMapOvr>
  <p:transition>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CBB75DD-D15F-4734-A843-7985D8268CB1}" type="datetimeFigureOut">
              <a:rPr lang="en-NZ" smtClean="0"/>
              <a:pPr/>
              <a:t>6/09/2011</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4E0D735-40CF-426A-BBCD-F676123091C3}" type="slidenum">
              <a:rPr lang="en-NZ" smtClean="0"/>
              <a:pPr/>
              <a:t>‹#›</a:t>
            </a:fld>
            <a:endParaRPr lang="en-NZ"/>
          </a:p>
        </p:txBody>
      </p:sp>
    </p:spTree>
  </p:cSld>
  <p:clrMapOvr>
    <a:masterClrMapping/>
  </p:clrMapOvr>
  <p:transition>
    <p:random/>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2CBB75DD-D15F-4734-A843-7985D8268CB1}" type="datetimeFigureOut">
              <a:rPr lang="en-NZ" smtClean="0"/>
              <a:pPr/>
              <a:t>6/09/2011</a:t>
            </a:fld>
            <a:endParaRPr lang="en-NZ"/>
          </a:p>
        </p:txBody>
      </p:sp>
      <p:sp>
        <p:nvSpPr>
          <p:cNvPr id="15" name="Slide Number Placeholder 14"/>
          <p:cNvSpPr>
            <a:spLocks noGrp="1"/>
          </p:cNvSpPr>
          <p:nvPr>
            <p:ph type="sldNum" sz="quarter" idx="15"/>
          </p:nvPr>
        </p:nvSpPr>
        <p:spPr/>
        <p:txBody>
          <a:bodyPr/>
          <a:lstStyle>
            <a:lvl1pPr algn="ctr">
              <a:defRPr/>
            </a:lvl1pPr>
          </a:lstStyle>
          <a:p>
            <a:fld id="{D4E0D735-40CF-426A-BBCD-F676123091C3}" type="slidenum">
              <a:rPr lang="en-NZ" smtClean="0"/>
              <a:pPr/>
              <a:t>‹#›</a:t>
            </a:fld>
            <a:endParaRPr lang="en-NZ"/>
          </a:p>
        </p:txBody>
      </p:sp>
      <p:sp>
        <p:nvSpPr>
          <p:cNvPr id="16" name="Footer Placeholder 15"/>
          <p:cNvSpPr>
            <a:spLocks noGrp="1"/>
          </p:cNvSpPr>
          <p:nvPr>
            <p:ph type="ftr" sz="quarter" idx="16"/>
          </p:nvPr>
        </p:nvSpPr>
        <p:spPr/>
        <p:txBody>
          <a:bodyPr/>
          <a:lstStyle/>
          <a:p>
            <a:endParaRPr lang="en-NZ"/>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transition>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2CBB75DD-D15F-4734-A843-7985D8268CB1}" type="datetimeFigureOut">
              <a:rPr lang="en-NZ" smtClean="0"/>
              <a:pPr/>
              <a:t>6/09/2011</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D4E0D735-40CF-426A-BBCD-F676123091C3}" type="slidenum">
              <a:rPr lang="en-NZ" smtClean="0"/>
              <a:pPr/>
              <a:t>‹#›</a:t>
            </a:fld>
            <a:endParaRPr lang="en-NZ"/>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2CBB75DD-D15F-4734-A843-7985D8268CB1}" type="datetimeFigureOut">
              <a:rPr lang="en-NZ" smtClean="0"/>
              <a:pPr/>
              <a:t>6/09/2011</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D4E0D735-40CF-426A-BBCD-F676123091C3}" type="slidenum">
              <a:rPr lang="en-NZ" smtClean="0"/>
              <a:pPr/>
              <a:t>‹#›</a:t>
            </a:fld>
            <a:endParaRPr lang="en-NZ"/>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p:random/>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4E0D735-40CF-426A-BBCD-F676123091C3}" type="slidenum">
              <a:rPr lang="en-NZ" smtClean="0"/>
              <a:pPr/>
              <a:t>‹#›</a:t>
            </a:fld>
            <a:endParaRPr lang="en-NZ"/>
          </a:p>
        </p:txBody>
      </p:sp>
      <p:sp>
        <p:nvSpPr>
          <p:cNvPr id="8" name="Footer Placeholder 7"/>
          <p:cNvSpPr>
            <a:spLocks noGrp="1"/>
          </p:cNvSpPr>
          <p:nvPr>
            <p:ph type="ftr" sz="quarter" idx="11"/>
          </p:nvPr>
        </p:nvSpPr>
        <p:spPr/>
        <p:txBody>
          <a:bodyPr/>
          <a:lstStyle/>
          <a:p>
            <a:endParaRPr lang="en-NZ"/>
          </a:p>
        </p:txBody>
      </p:sp>
      <p:sp>
        <p:nvSpPr>
          <p:cNvPr id="7" name="Date Placeholder 6"/>
          <p:cNvSpPr>
            <a:spLocks noGrp="1"/>
          </p:cNvSpPr>
          <p:nvPr>
            <p:ph type="dt" sz="half" idx="10"/>
          </p:nvPr>
        </p:nvSpPr>
        <p:spPr/>
        <p:txBody>
          <a:bodyPr/>
          <a:lstStyle/>
          <a:p>
            <a:fld id="{2CBB75DD-D15F-4734-A843-7985D8268CB1}" type="datetimeFigureOut">
              <a:rPr lang="en-NZ" smtClean="0"/>
              <a:pPr/>
              <a:t>6/09/2011</a:t>
            </a:fld>
            <a:endParaRPr lang="en-NZ"/>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random/>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CBB75DD-D15F-4734-A843-7985D8268CB1}" type="datetimeFigureOut">
              <a:rPr lang="en-NZ" smtClean="0"/>
              <a:pPr/>
              <a:t>6/09/2011</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D4E0D735-40CF-426A-BBCD-F676123091C3}" type="slidenum">
              <a:rPr lang="en-NZ" smtClean="0"/>
              <a:pPr/>
              <a:t>‹#›</a:t>
            </a:fld>
            <a:endParaRPr lang="en-NZ"/>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transition>
    <p:random/>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CBB75DD-D15F-4734-A843-7985D8268CB1}" type="datetimeFigureOut">
              <a:rPr lang="en-NZ" smtClean="0"/>
              <a:pPr/>
              <a:t>6/09/2011</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D4E0D735-40CF-426A-BBCD-F676123091C3}" type="slidenum">
              <a:rPr lang="en-NZ" smtClean="0"/>
              <a:pPr/>
              <a:t>‹#›</a:t>
            </a:fld>
            <a:endParaRPr lang="en-NZ"/>
          </a:p>
        </p:txBody>
      </p:sp>
    </p:spTree>
  </p:cSld>
  <p:clrMapOvr>
    <a:masterClrMapping/>
  </p:clrMapOvr>
  <p:transition>
    <p:random/>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2CBB75DD-D15F-4734-A843-7985D8268CB1}" type="datetimeFigureOut">
              <a:rPr lang="en-NZ" smtClean="0"/>
              <a:pPr/>
              <a:t>6/09/2011</a:t>
            </a:fld>
            <a:endParaRPr lang="en-NZ"/>
          </a:p>
        </p:txBody>
      </p:sp>
      <p:sp>
        <p:nvSpPr>
          <p:cNvPr id="9" name="Slide Number Placeholder 8"/>
          <p:cNvSpPr>
            <a:spLocks noGrp="1"/>
          </p:cNvSpPr>
          <p:nvPr>
            <p:ph type="sldNum" sz="quarter" idx="15"/>
          </p:nvPr>
        </p:nvSpPr>
        <p:spPr/>
        <p:txBody>
          <a:bodyPr/>
          <a:lstStyle/>
          <a:p>
            <a:fld id="{D4E0D735-40CF-426A-BBCD-F676123091C3}" type="slidenum">
              <a:rPr lang="en-NZ" smtClean="0"/>
              <a:pPr/>
              <a:t>‹#›</a:t>
            </a:fld>
            <a:endParaRPr lang="en-NZ"/>
          </a:p>
        </p:txBody>
      </p:sp>
      <p:sp>
        <p:nvSpPr>
          <p:cNvPr id="10" name="Footer Placeholder 9"/>
          <p:cNvSpPr>
            <a:spLocks noGrp="1"/>
          </p:cNvSpPr>
          <p:nvPr>
            <p:ph type="ftr" sz="quarter" idx="16"/>
          </p:nvPr>
        </p:nvSpPr>
        <p:spPr/>
        <p:txBody>
          <a:bodyPr/>
          <a:lstStyle/>
          <a:p>
            <a:endParaRPr lang="en-NZ"/>
          </a:p>
        </p:txBody>
      </p:sp>
    </p:spTree>
  </p:cSld>
  <p:clrMapOvr>
    <a:masterClrMapping/>
  </p:clrMapOvr>
  <p:transition>
    <p:random/>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2CBB75DD-D15F-4734-A843-7985D8268CB1}" type="datetimeFigureOut">
              <a:rPr lang="en-NZ" smtClean="0"/>
              <a:pPr/>
              <a:t>6/09/2011</a:t>
            </a:fld>
            <a:endParaRPr lang="en-NZ"/>
          </a:p>
        </p:txBody>
      </p:sp>
      <p:sp>
        <p:nvSpPr>
          <p:cNvPr id="9" name="Slide Number Placeholder 8"/>
          <p:cNvSpPr>
            <a:spLocks noGrp="1"/>
          </p:cNvSpPr>
          <p:nvPr>
            <p:ph type="sldNum" sz="quarter" idx="11"/>
          </p:nvPr>
        </p:nvSpPr>
        <p:spPr/>
        <p:txBody>
          <a:bodyPr/>
          <a:lstStyle/>
          <a:p>
            <a:fld id="{D4E0D735-40CF-426A-BBCD-F676123091C3}" type="slidenum">
              <a:rPr lang="en-NZ" smtClean="0"/>
              <a:pPr/>
              <a:t>‹#›</a:t>
            </a:fld>
            <a:endParaRPr lang="en-NZ"/>
          </a:p>
        </p:txBody>
      </p:sp>
      <p:sp>
        <p:nvSpPr>
          <p:cNvPr id="10" name="Footer Placeholder 9"/>
          <p:cNvSpPr>
            <a:spLocks noGrp="1"/>
          </p:cNvSpPr>
          <p:nvPr>
            <p:ph type="ftr" sz="quarter" idx="12"/>
          </p:nvPr>
        </p:nvSpPr>
        <p:spPr/>
        <p:txBody>
          <a:bodyPr/>
          <a:lstStyle/>
          <a:p>
            <a:endParaRPr lang="en-NZ"/>
          </a:p>
        </p:txBody>
      </p:sp>
    </p:spTree>
  </p:cSld>
  <p:clrMapOvr>
    <a:masterClrMapping/>
  </p:clrMapOvr>
  <p:transition>
    <p:random/>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2CBB75DD-D15F-4734-A843-7985D8268CB1}" type="datetimeFigureOut">
              <a:rPr lang="en-NZ" smtClean="0"/>
              <a:pPr/>
              <a:t>6/09/2011</a:t>
            </a:fld>
            <a:endParaRPr lang="en-NZ"/>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NZ"/>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D4E0D735-40CF-426A-BBCD-F676123091C3}" type="slidenum">
              <a:rPr lang="en-NZ" smtClean="0"/>
              <a:pPr/>
              <a:t>‹#›</a:t>
            </a:fld>
            <a:endParaRPr lang="en-NZ"/>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random/>
  </p:transition>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cstate="prin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r>
              <a:rPr lang="en-NZ" smtClean="0"/>
              <a:t>ELLIE LINTON</a:t>
            </a:r>
            <a:endParaRPr lang="en-NZ" dirty="0"/>
          </a:p>
        </p:txBody>
      </p:sp>
      <p:sp>
        <p:nvSpPr>
          <p:cNvPr id="2" name="Title 1"/>
          <p:cNvSpPr>
            <a:spLocks noGrp="1"/>
          </p:cNvSpPr>
          <p:nvPr>
            <p:ph type="ctrTitle"/>
          </p:nvPr>
        </p:nvSpPr>
        <p:spPr/>
        <p:txBody>
          <a:bodyPr/>
          <a:lstStyle/>
          <a:p>
            <a:r>
              <a:rPr lang="en-NZ" smtClean="0"/>
              <a:t>CHARACTER DEVELOPMENT</a:t>
            </a:r>
            <a:endParaRPr lang="en-NZ" dirty="0"/>
          </a:p>
        </p:txBody>
      </p:sp>
    </p:spTree>
  </p:cSld>
  <p:clrMapOvr>
    <a:masterClrMapping/>
  </p:clrMapOvr>
  <p:transition spd="med">
    <p:random/>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lstStyle/>
          <a:p>
            <a:r>
              <a:rPr lang="en-NZ" b="1" dirty="0" smtClean="0">
                <a:solidFill>
                  <a:schemeClr val="bg1"/>
                </a:solidFill>
              </a:rPr>
              <a:t>LIGHTING</a:t>
            </a:r>
            <a:endParaRPr lang="en-NZ" b="1" dirty="0">
              <a:solidFill>
                <a:schemeClr val="bg1"/>
              </a:solidFill>
            </a:endParaRPr>
          </a:p>
        </p:txBody>
      </p:sp>
      <p:pic>
        <p:nvPicPr>
          <p:cNvPr id="5" name="Content Placeholder 4" descr="vlcsnap-2011-09-05-17h52m40s166.png"/>
          <p:cNvPicPr>
            <a:picLocks noGrp="1" noChangeAspect="1"/>
          </p:cNvPicPr>
          <p:nvPr>
            <p:ph sz="half" idx="1"/>
          </p:nvPr>
        </p:nvPicPr>
        <p:blipFill>
          <a:blip r:embed="rId2" cstate="print"/>
          <a:srcRect l="14192" t="12615" r="39686" b="14851"/>
          <a:stretch>
            <a:fillRect/>
          </a:stretch>
        </p:blipFill>
        <p:spPr>
          <a:xfrm>
            <a:off x="467544" y="1556792"/>
            <a:ext cx="2592288" cy="2293178"/>
          </a:xfrm>
        </p:spPr>
      </p:pic>
      <p:sp>
        <p:nvSpPr>
          <p:cNvPr id="8" name="Content Placeholder 7"/>
          <p:cNvSpPr>
            <a:spLocks noGrp="1"/>
          </p:cNvSpPr>
          <p:nvPr>
            <p:ph sz="half" idx="2"/>
          </p:nvPr>
        </p:nvSpPr>
        <p:spPr>
          <a:xfrm>
            <a:off x="3275856" y="1524000"/>
            <a:ext cx="5432280" cy="4572000"/>
          </a:xfrm>
        </p:spPr>
        <p:txBody>
          <a:bodyPr/>
          <a:lstStyle/>
          <a:p>
            <a:r>
              <a:rPr lang="en-NZ" dirty="0" smtClean="0"/>
              <a:t>The low key lighting used on Ellie in this scene reflects her inner turmoil and conflicting emotions. She is trying to deal with the fact that she has just killed somebody in order to protect herself and her friends. By framing her face half in shadow it implies that her character is having to deal with some sort of internal struggle.</a:t>
            </a:r>
            <a:endParaRPr lang="en-NZ" dirty="0"/>
          </a:p>
        </p:txBody>
      </p:sp>
      <p:pic>
        <p:nvPicPr>
          <p:cNvPr id="9" name="Content Placeholder 5" descr="vlcsnap-2011-09-05-17h49m43s193.png"/>
          <p:cNvPicPr>
            <a:picLocks noChangeAspect="1"/>
          </p:cNvPicPr>
          <p:nvPr/>
        </p:nvPicPr>
        <p:blipFill>
          <a:blip r:embed="rId3" cstate="print"/>
          <a:srcRect t="15768" r="57426" b="14851"/>
          <a:stretch>
            <a:fillRect/>
          </a:stretch>
        </p:blipFill>
        <p:spPr>
          <a:xfrm>
            <a:off x="467544" y="4005064"/>
            <a:ext cx="2592288" cy="2376264"/>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lstStyle/>
          <a:p>
            <a:r>
              <a:rPr lang="en-NZ" b="1" dirty="0" smtClean="0">
                <a:solidFill>
                  <a:schemeClr val="bg1"/>
                </a:solidFill>
              </a:rPr>
              <a:t>Close-ups / Props</a:t>
            </a:r>
            <a:endParaRPr lang="en-NZ" b="1" dirty="0">
              <a:solidFill>
                <a:schemeClr val="bg1"/>
              </a:solidFill>
            </a:endParaRPr>
          </a:p>
        </p:txBody>
      </p:sp>
      <p:pic>
        <p:nvPicPr>
          <p:cNvPr id="5" name="Content Placeholder 4" descr="vlcsnap-2011-09-05-17h53m45s60.png"/>
          <p:cNvPicPr>
            <a:picLocks noGrp="1" noChangeAspect="1"/>
          </p:cNvPicPr>
          <p:nvPr>
            <p:ph sz="half" idx="1"/>
          </p:nvPr>
        </p:nvPicPr>
        <p:blipFill>
          <a:blip r:embed="rId2" cstate="print"/>
          <a:srcRect t="14392" b="13074"/>
          <a:stretch>
            <a:fillRect/>
          </a:stretch>
        </p:blipFill>
        <p:spPr>
          <a:xfrm>
            <a:off x="467544" y="1484784"/>
            <a:ext cx="4059238" cy="1656184"/>
          </a:xfrm>
        </p:spPr>
      </p:pic>
      <p:pic>
        <p:nvPicPr>
          <p:cNvPr id="7" name="Picture 6" descr="vlcsnap-2011-09-05-17h54m06s18.png"/>
          <p:cNvPicPr>
            <a:picLocks noChangeAspect="1"/>
          </p:cNvPicPr>
          <p:nvPr/>
        </p:nvPicPr>
        <p:blipFill>
          <a:blip r:embed="rId3" cstate="print"/>
          <a:srcRect t="15631" b="14028"/>
          <a:stretch>
            <a:fillRect/>
          </a:stretch>
        </p:blipFill>
        <p:spPr>
          <a:xfrm>
            <a:off x="467544" y="4941168"/>
            <a:ext cx="4032448" cy="1584176"/>
          </a:xfrm>
          <a:prstGeom prst="rect">
            <a:avLst/>
          </a:prstGeom>
        </p:spPr>
      </p:pic>
      <p:sp>
        <p:nvSpPr>
          <p:cNvPr id="8" name="Content Placeholder 7"/>
          <p:cNvSpPr>
            <a:spLocks noGrp="1"/>
          </p:cNvSpPr>
          <p:nvPr>
            <p:ph sz="half" idx="2"/>
          </p:nvPr>
        </p:nvSpPr>
        <p:spPr>
          <a:xfrm>
            <a:off x="4499992" y="1524000"/>
            <a:ext cx="4392488" cy="5145360"/>
          </a:xfrm>
        </p:spPr>
        <p:txBody>
          <a:bodyPr>
            <a:normAutofit fontScale="92500" lnSpcReduction="20000"/>
          </a:bodyPr>
          <a:lstStyle/>
          <a:p>
            <a:r>
              <a:rPr lang="en-NZ" dirty="0" smtClean="0"/>
              <a:t>This series of close-ups are significant in portraying Ellie’s loss of innocence. Ellie plays with a number of childhood toys – pony, stuffed doll, dollhouse. These objects symbolise her childhood and the naivety or innocence that she no longer possesses after killing the young female soldier. </a:t>
            </a:r>
          </a:p>
          <a:p>
            <a:r>
              <a:rPr lang="en-NZ" dirty="0" smtClean="0"/>
              <a:t>Ellie appears to almost mourn this loss. It was taken from her rather than gradually losing it through growing up and maturing naturally.</a:t>
            </a:r>
            <a:endParaRPr lang="en-NZ" dirty="0"/>
          </a:p>
        </p:txBody>
      </p:sp>
      <p:pic>
        <p:nvPicPr>
          <p:cNvPr id="9" name="Content Placeholder 5" descr="vlcsnap-2011-09-05-17h53m56s175.png"/>
          <p:cNvPicPr>
            <a:picLocks noChangeAspect="1"/>
          </p:cNvPicPr>
          <p:nvPr/>
        </p:nvPicPr>
        <p:blipFill>
          <a:blip r:embed="rId4" cstate="print"/>
          <a:srcRect t="12614" b="14851"/>
          <a:stretch>
            <a:fillRect/>
          </a:stretch>
        </p:blipFill>
        <p:spPr>
          <a:xfrm>
            <a:off x="467544" y="3212976"/>
            <a:ext cx="4059238" cy="1656184"/>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2000" fill="hold"/>
                                        <p:tgtEl>
                                          <p:spTgt spid="8">
                                            <p:txEl>
                                              <p:pRg st="0" end="0"/>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2000" fill="hold"/>
                                        <p:tgtEl>
                                          <p:spTgt spid="8">
                                            <p:txEl>
                                              <p:pRg st="0" end="0"/>
                                            </p:txEl>
                                          </p:spTgt>
                                        </p:tgtEl>
                                        <p:attrNameLst>
                                          <p:attrName>ppt_x</p:attrName>
                                        </p:attrNameLst>
                                      </p:cBhvr>
                                      <p:tavLst>
                                        <p:tav tm="0">
                                          <p:val>
                                            <p:fltVal val="-1"/>
                                          </p:val>
                                        </p:tav>
                                        <p:tav tm="50000">
                                          <p:val>
                                            <p:fltVal val="0.95"/>
                                          </p:val>
                                        </p:tav>
                                        <p:tav tm="100000">
                                          <p:val>
                                            <p:strVal val="#ppt_x"/>
                                          </p:val>
                                        </p:tav>
                                      </p:tavLst>
                                    </p:anim>
                                    <p:anim calcmode="lin" valueType="num">
                                      <p:cBhvr>
                                        <p:cTn id="9" dur="2000" fill="hold"/>
                                        <p:tgtEl>
                                          <p:spTgt spid="8">
                                            <p:txEl>
                                              <p:pRg st="0" end="0"/>
                                            </p:txEl>
                                          </p:spTgt>
                                        </p:tgtEl>
                                        <p:attrNameLst>
                                          <p:attrName>ppt_y</p:attrName>
                                        </p:attrNameLst>
                                      </p:cBhvr>
                                      <p:tavLst>
                                        <p:tav tm="0">
                                          <p:val>
                                            <p:strVal val="#ppt_y"/>
                                          </p:val>
                                        </p:tav>
                                        <p:tav tm="100000">
                                          <p:val>
                                            <p:strVal val="#ppt_y"/>
                                          </p:val>
                                        </p:tav>
                                      </p:tavLst>
                                    </p:anim>
                                    <p:animEffect transition="in" filter="fade">
                                      <p:cBhvr>
                                        <p:cTn id="10" dur="2000"/>
                                        <p:tgtEl>
                                          <p:spTgt spid="8">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48" presetClass="entr" presetSubtype="0" accel="50000" fill="hold" nodeType="clickEffect">
                                  <p:stCondLst>
                                    <p:cond delay="0"/>
                                  </p:stCondLst>
                                  <p:childTnLst>
                                    <p:set>
                                      <p:cBhvr>
                                        <p:cTn id="14" dur="1" fill="hold">
                                          <p:stCondLst>
                                            <p:cond delay="0"/>
                                          </p:stCondLst>
                                        </p:cTn>
                                        <p:tgtEl>
                                          <p:spTgt spid="8">
                                            <p:txEl>
                                              <p:pRg st="1" end="1"/>
                                            </p:txEl>
                                          </p:spTgt>
                                        </p:tgtEl>
                                        <p:attrNameLst>
                                          <p:attrName>style.visibility</p:attrName>
                                        </p:attrNameLst>
                                      </p:cBhvr>
                                      <p:to>
                                        <p:strVal val="visible"/>
                                      </p:to>
                                    </p:set>
                                    <p:anim calcmode="lin" valueType="num">
                                      <p:cBhvr>
                                        <p:cTn id="15" dur="2000" fill="hold"/>
                                        <p:tgtEl>
                                          <p:spTgt spid="8">
                                            <p:txEl>
                                              <p:pRg st="1" end="1"/>
                                            </p:txEl>
                                          </p:spTgt>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2000" fill="hold"/>
                                        <p:tgtEl>
                                          <p:spTgt spid="8">
                                            <p:txEl>
                                              <p:pRg st="1" end="1"/>
                                            </p:txEl>
                                          </p:spTgt>
                                        </p:tgtEl>
                                        <p:attrNameLst>
                                          <p:attrName>ppt_x</p:attrName>
                                        </p:attrNameLst>
                                      </p:cBhvr>
                                      <p:tavLst>
                                        <p:tav tm="0">
                                          <p:val>
                                            <p:fltVal val="-1"/>
                                          </p:val>
                                        </p:tav>
                                        <p:tav tm="50000">
                                          <p:val>
                                            <p:fltVal val="0.95"/>
                                          </p:val>
                                        </p:tav>
                                        <p:tav tm="100000">
                                          <p:val>
                                            <p:strVal val="#ppt_x"/>
                                          </p:val>
                                        </p:tav>
                                      </p:tavLst>
                                    </p:anim>
                                    <p:anim calcmode="lin" valueType="num">
                                      <p:cBhvr>
                                        <p:cTn id="17" dur="2000" fill="hold"/>
                                        <p:tgtEl>
                                          <p:spTgt spid="8">
                                            <p:txEl>
                                              <p:pRg st="1" end="1"/>
                                            </p:txEl>
                                          </p:spTgt>
                                        </p:tgtEl>
                                        <p:attrNameLst>
                                          <p:attrName>ppt_y</p:attrName>
                                        </p:attrNameLst>
                                      </p:cBhvr>
                                      <p:tavLst>
                                        <p:tav tm="0">
                                          <p:val>
                                            <p:strVal val="#ppt_y"/>
                                          </p:val>
                                        </p:tav>
                                        <p:tav tm="100000">
                                          <p:val>
                                            <p:strVal val="#ppt_y"/>
                                          </p:val>
                                        </p:tav>
                                      </p:tavLst>
                                    </p:anim>
                                    <p:animEffect transition="in" filter="fade">
                                      <p:cBhvr>
                                        <p:cTn id="18" dur="2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lstStyle/>
          <a:p>
            <a:r>
              <a:rPr lang="en-NZ" b="1" dirty="0" smtClean="0">
                <a:solidFill>
                  <a:schemeClr val="bg1"/>
                </a:solidFill>
              </a:rPr>
              <a:t>SETTING</a:t>
            </a:r>
            <a:endParaRPr lang="en-NZ" b="1" dirty="0">
              <a:solidFill>
                <a:schemeClr val="bg1"/>
              </a:solidFill>
            </a:endParaRPr>
          </a:p>
        </p:txBody>
      </p:sp>
      <p:pic>
        <p:nvPicPr>
          <p:cNvPr id="5" name="Content Placeholder 4" descr="vlcsnap-2011-09-05-17h56m00s126.png"/>
          <p:cNvPicPr>
            <a:picLocks noGrp="1" noChangeAspect="1"/>
          </p:cNvPicPr>
          <p:nvPr>
            <p:ph sz="half" idx="1"/>
          </p:nvPr>
        </p:nvPicPr>
        <p:blipFill>
          <a:blip r:embed="rId2" cstate="print"/>
          <a:srcRect t="14392" b="16228"/>
          <a:stretch>
            <a:fillRect/>
          </a:stretch>
        </p:blipFill>
        <p:spPr>
          <a:xfrm>
            <a:off x="467544" y="1484784"/>
            <a:ext cx="4059238" cy="1584176"/>
          </a:xfrm>
        </p:spPr>
      </p:pic>
      <p:pic>
        <p:nvPicPr>
          <p:cNvPr id="10" name="Content Placeholder 7" descr="vlcsnap-2011-09-05-18h36m28s66.png"/>
          <p:cNvPicPr>
            <a:picLocks noChangeAspect="1"/>
          </p:cNvPicPr>
          <p:nvPr/>
        </p:nvPicPr>
        <p:blipFill>
          <a:blip r:embed="rId3" cstate="print"/>
          <a:srcRect t="15768" b="18005"/>
          <a:stretch>
            <a:fillRect/>
          </a:stretch>
        </p:blipFill>
        <p:spPr>
          <a:xfrm>
            <a:off x="467544" y="3140968"/>
            <a:ext cx="4059238" cy="1728192"/>
          </a:xfrm>
          <a:prstGeom prst="rect">
            <a:avLst/>
          </a:prstGeom>
        </p:spPr>
      </p:pic>
      <p:sp>
        <p:nvSpPr>
          <p:cNvPr id="14" name="Content Placeholder 13"/>
          <p:cNvSpPr>
            <a:spLocks noGrp="1"/>
          </p:cNvSpPr>
          <p:nvPr>
            <p:ph sz="half" idx="2"/>
          </p:nvPr>
        </p:nvSpPr>
        <p:spPr>
          <a:xfrm>
            <a:off x="4648200" y="1524000"/>
            <a:ext cx="4059936" cy="5073352"/>
          </a:xfrm>
        </p:spPr>
        <p:txBody>
          <a:bodyPr>
            <a:normAutofit fontScale="85000" lnSpcReduction="20000"/>
          </a:bodyPr>
          <a:lstStyle/>
          <a:p>
            <a:r>
              <a:rPr lang="en-NZ" dirty="0" smtClean="0"/>
              <a:t>The setting of the </a:t>
            </a:r>
            <a:r>
              <a:rPr lang="en-NZ" dirty="0" err="1" smtClean="0"/>
              <a:t>treehouse</a:t>
            </a:r>
            <a:r>
              <a:rPr lang="en-NZ" dirty="0" smtClean="0"/>
              <a:t> is important in conveying the loss of innocence in Ellie’s character. It is where she used to go as a child with her friend Corrie and is a place of comfort and fond memories. As Corrie and Ellie stare out from the </a:t>
            </a:r>
            <a:r>
              <a:rPr lang="en-NZ" dirty="0" err="1" smtClean="0"/>
              <a:t>treehouse</a:t>
            </a:r>
            <a:r>
              <a:rPr lang="en-NZ" dirty="0" smtClean="0"/>
              <a:t> they see an Australian plane set upon and destroyed my enemies fighter jets. The </a:t>
            </a:r>
            <a:r>
              <a:rPr lang="en-NZ" dirty="0" err="1" smtClean="0"/>
              <a:t>treehouse</a:t>
            </a:r>
            <a:r>
              <a:rPr lang="en-NZ" dirty="0" smtClean="0"/>
              <a:t> can no longer provide the safety and comfort it gave Ellie as a child. Leaving the </a:t>
            </a:r>
            <a:r>
              <a:rPr lang="en-NZ" dirty="0" err="1" smtClean="0"/>
              <a:t>treehouse</a:t>
            </a:r>
            <a:r>
              <a:rPr lang="en-NZ" dirty="0" smtClean="0"/>
              <a:t> is symbolic of Ellie leaving her childhood behind and becoming an adult.</a:t>
            </a:r>
            <a:endParaRPr lang="en-NZ" dirty="0"/>
          </a:p>
        </p:txBody>
      </p:sp>
      <p:pic>
        <p:nvPicPr>
          <p:cNvPr id="15" name="Content Placeholder 12" descr="vlcsnap-2011-09-05-18h36m44s233.png"/>
          <p:cNvPicPr>
            <a:picLocks noChangeAspect="1"/>
          </p:cNvPicPr>
          <p:nvPr/>
        </p:nvPicPr>
        <p:blipFill>
          <a:blip r:embed="rId4" cstate="print"/>
          <a:srcRect t="12615" b="14851"/>
          <a:stretch>
            <a:fillRect/>
          </a:stretch>
        </p:blipFill>
        <p:spPr>
          <a:xfrm>
            <a:off x="467544" y="4941168"/>
            <a:ext cx="4059238" cy="1656184"/>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checkerboard(across)">
                                      <p:cBhvr>
                                        <p:cTn id="7" dur="10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NZ" dirty="0" smtClean="0"/>
              <a:t>Watch the ending scene. </a:t>
            </a:r>
          </a:p>
          <a:p>
            <a:endParaRPr lang="en-NZ" dirty="0" smtClean="0"/>
          </a:p>
          <a:p>
            <a:r>
              <a:rPr lang="en-NZ" dirty="0" smtClean="0"/>
              <a:t>How has Ellie developed as a character?</a:t>
            </a:r>
          </a:p>
          <a:p>
            <a:endParaRPr lang="en-NZ" dirty="0" smtClean="0"/>
          </a:p>
          <a:p>
            <a:r>
              <a:rPr lang="en-NZ" dirty="0" smtClean="0"/>
              <a:t>Explain how visual and aural film techniques help show this development.</a:t>
            </a:r>
            <a:endParaRPr lang="en-NZ" dirty="0"/>
          </a:p>
        </p:txBody>
      </p:sp>
      <p:sp>
        <p:nvSpPr>
          <p:cNvPr id="5" name="Title 4"/>
          <p:cNvSpPr>
            <a:spLocks noGrp="1"/>
          </p:cNvSpPr>
          <p:nvPr>
            <p:ph type="title"/>
          </p:nvPr>
        </p:nvSpPr>
        <p:spPr>
          <a:solidFill>
            <a:srgbClr val="FF0000"/>
          </a:solidFill>
        </p:spPr>
        <p:txBody>
          <a:bodyPr/>
          <a:lstStyle/>
          <a:p>
            <a:r>
              <a:rPr lang="en-NZ" b="1" dirty="0" smtClean="0">
                <a:solidFill>
                  <a:schemeClr val="bg1"/>
                </a:solidFill>
              </a:rPr>
              <a:t>CHARACTER CHANGE:</a:t>
            </a:r>
            <a:endParaRPr lang="en-NZ" b="1" dirty="0">
              <a:solidFill>
                <a:schemeClr val="bg1"/>
              </a:solidFill>
            </a:endParaRPr>
          </a:p>
        </p:txBody>
      </p:sp>
    </p:spTree>
  </p:cSld>
  <p:clrMapOvr>
    <a:masterClrMapping/>
  </p:clrMapOvr>
  <p:transition>
    <p:random/>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lstStyle/>
          <a:p>
            <a:r>
              <a:rPr lang="en-NZ" b="1" dirty="0" smtClean="0">
                <a:solidFill>
                  <a:schemeClr val="bg1"/>
                </a:solidFill>
              </a:rPr>
              <a:t>COSTUME:</a:t>
            </a:r>
            <a:endParaRPr lang="en-NZ" b="1" dirty="0">
              <a:solidFill>
                <a:schemeClr val="bg1"/>
              </a:solidFill>
            </a:endParaRPr>
          </a:p>
        </p:txBody>
      </p:sp>
      <p:sp>
        <p:nvSpPr>
          <p:cNvPr id="3" name="Content Placeholder 2"/>
          <p:cNvSpPr>
            <a:spLocks noGrp="1"/>
          </p:cNvSpPr>
          <p:nvPr>
            <p:ph sz="half" idx="1"/>
          </p:nvPr>
        </p:nvSpPr>
        <p:spPr/>
        <p:txBody>
          <a:bodyPr/>
          <a:lstStyle/>
          <a:p>
            <a:endParaRPr lang="en-NZ"/>
          </a:p>
        </p:txBody>
      </p:sp>
      <p:pic>
        <p:nvPicPr>
          <p:cNvPr id="5" name="Picture 4" descr="vlcsnap-2011-09-05-19h15m36s238.png"/>
          <p:cNvPicPr/>
          <p:nvPr/>
        </p:nvPicPr>
        <p:blipFill>
          <a:blip r:embed="rId2" cstate="print"/>
          <a:srcRect l="34526" t="23823" r="38880" b="24653"/>
          <a:stretch>
            <a:fillRect/>
          </a:stretch>
        </p:blipFill>
        <p:spPr>
          <a:xfrm>
            <a:off x="467544" y="1556792"/>
            <a:ext cx="4032448" cy="4536504"/>
          </a:xfrm>
          <a:prstGeom prst="rect">
            <a:avLst/>
          </a:prstGeom>
        </p:spPr>
      </p:pic>
      <p:pic>
        <p:nvPicPr>
          <p:cNvPr id="6" name="Content Placeholder 5" descr="vlcsnap-2011-09-05-19h03m13s255.png"/>
          <p:cNvPicPr>
            <a:picLocks noGrp="1"/>
          </p:cNvPicPr>
          <p:nvPr>
            <p:ph sz="half" idx="2"/>
          </p:nvPr>
        </p:nvPicPr>
        <p:blipFill>
          <a:blip r:embed="rId3" cstate="print"/>
          <a:srcRect l="34215" t="17728" r="39191" b="30748"/>
          <a:stretch>
            <a:fillRect/>
          </a:stretch>
        </p:blipFill>
        <p:spPr>
          <a:xfrm>
            <a:off x="4788024" y="1556792"/>
            <a:ext cx="3888432" cy="4536504"/>
          </a:xfrm>
          <a:prstGeom prst="rect">
            <a:avLst/>
          </a:prstGeom>
        </p:spPr>
      </p:pic>
    </p:spTree>
  </p:cSld>
  <p:clrMapOvr>
    <a:masterClrMapping/>
  </p:clrMapOvr>
  <p:transition>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lstStyle/>
          <a:p>
            <a:r>
              <a:rPr lang="en-NZ" b="1" dirty="0" smtClean="0">
                <a:solidFill>
                  <a:schemeClr val="bg1"/>
                </a:solidFill>
              </a:rPr>
              <a:t>DIALOGUE:</a:t>
            </a:r>
            <a:endParaRPr lang="en-NZ" b="1" dirty="0">
              <a:solidFill>
                <a:schemeClr val="bg1"/>
              </a:solidFill>
            </a:endParaRPr>
          </a:p>
        </p:txBody>
      </p:sp>
      <p:sp>
        <p:nvSpPr>
          <p:cNvPr id="3" name="Content Placeholder 2"/>
          <p:cNvSpPr>
            <a:spLocks noGrp="1"/>
          </p:cNvSpPr>
          <p:nvPr>
            <p:ph sz="half" idx="1"/>
          </p:nvPr>
        </p:nvSpPr>
        <p:spPr/>
        <p:txBody>
          <a:bodyPr/>
          <a:lstStyle/>
          <a:p>
            <a:r>
              <a:rPr lang="en-NZ" dirty="0" smtClean="0"/>
              <a:t>“Ok, um…alright, give me your shirt. Quick!”</a:t>
            </a:r>
          </a:p>
          <a:p>
            <a:endParaRPr lang="en-NZ" dirty="0" smtClean="0"/>
          </a:p>
          <a:p>
            <a:r>
              <a:rPr lang="en-NZ" dirty="0" smtClean="0"/>
              <a:t> “It’s not your fault”</a:t>
            </a:r>
          </a:p>
          <a:p>
            <a:pPr>
              <a:buNone/>
            </a:pPr>
            <a:endParaRPr lang="en-NZ" dirty="0" smtClean="0"/>
          </a:p>
          <a:p>
            <a:r>
              <a:rPr lang="en-NZ" dirty="0" smtClean="0"/>
              <a:t>“She wasn’t much older than I was and she looked just as scared…I’ll never forget her”</a:t>
            </a:r>
          </a:p>
          <a:p>
            <a:endParaRPr lang="en-NZ" dirty="0" smtClean="0"/>
          </a:p>
        </p:txBody>
      </p:sp>
      <p:sp>
        <p:nvSpPr>
          <p:cNvPr id="4" name="Content Placeholder 3"/>
          <p:cNvSpPr>
            <a:spLocks noGrp="1"/>
          </p:cNvSpPr>
          <p:nvPr>
            <p:ph sz="half" idx="2"/>
          </p:nvPr>
        </p:nvSpPr>
        <p:spPr/>
        <p:txBody>
          <a:bodyPr/>
          <a:lstStyle/>
          <a:p>
            <a:r>
              <a:rPr lang="en-NZ" dirty="0" smtClean="0"/>
              <a:t>“That was </a:t>
            </a:r>
            <a:r>
              <a:rPr lang="en-NZ" dirty="0" err="1" smtClean="0"/>
              <a:t>soo</a:t>
            </a:r>
            <a:r>
              <a:rPr lang="en-NZ" dirty="0" smtClean="0"/>
              <a:t> much bigger than I expected”</a:t>
            </a:r>
          </a:p>
          <a:p>
            <a:endParaRPr lang="en-NZ" dirty="0" smtClean="0"/>
          </a:p>
          <a:p>
            <a:r>
              <a:rPr lang="en-NZ" dirty="0" smtClean="0"/>
              <a:t>“A month ago we were just an average bunch of teenagers…now we’re soldiers trapped behind enemy lines and fighting to survive”</a:t>
            </a:r>
          </a:p>
          <a:p>
            <a:r>
              <a:rPr lang="en-NZ" dirty="0" smtClean="0"/>
              <a:t> </a:t>
            </a:r>
            <a:endParaRPr lang="en-NZ" dirty="0"/>
          </a:p>
        </p:txBody>
      </p:sp>
    </p:spTree>
  </p:cSld>
  <p:clrMapOvr>
    <a:masterClrMapping/>
  </p:clrMapOvr>
  <p:transition>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lstStyle/>
          <a:p>
            <a:r>
              <a:rPr lang="en-NZ" b="1" dirty="0" smtClean="0">
                <a:solidFill>
                  <a:schemeClr val="bg1"/>
                </a:solidFill>
                <a:effectLst>
                  <a:outerShdw blurRad="38100" dist="38100" dir="2700000" algn="tl">
                    <a:srgbClr val="000000">
                      <a:alpha val="43137"/>
                    </a:srgbClr>
                  </a:outerShdw>
                </a:effectLst>
              </a:rPr>
              <a:t>CLOSE-UPS:</a:t>
            </a:r>
            <a:endParaRPr lang="en-NZ" b="1" dirty="0">
              <a:solidFill>
                <a:schemeClr val="bg1"/>
              </a:solidFill>
              <a:effectLst>
                <a:outerShdw blurRad="38100" dist="38100" dir="2700000" algn="tl">
                  <a:srgbClr val="000000">
                    <a:alpha val="43137"/>
                  </a:srgbClr>
                </a:outerShdw>
              </a:effectLst>
            </a:endParaRPr>
          </a:p>
        </p:txBody>
      </p:sp>
      <p:pic>
        <p:nvPicPr>
          <p:cNvPr id="5" name="Content Placeholder 4" descr="vlcsnap-2011-09-05-09h34m14s88.png"/>
          <p:cNvPicPr>
            <a:picLocks noGrp="1"/>
          </p:cNvPicPr>
          <p:nvPr>
            <p:ph sz="half" idx="1"/>
          </p:nvPr>
        </p:nvPicPr>
        <p:blipFill>
          <a:blip r:embed="rId2" cstate="print"/>
          <a:srcRect t="12615" r="57512" b="14852"/>
          <a:stretch>
            <a:fillRect/>
          </a:stretch>
        </p:blipFill>
        <p:spPr>
          <a:xfrm>
            <a:off x="457200" y="1861024"/>
            <a:ext cx="4059238" cy="3897951"/>
          </a:xfrm>
          <a:prstGeom prst="rect">
            <a:avLst/>
          </a:prstGeom>
        </p:spPr>
      </p:pic>
      <p:pic>
        <p:nvPicPr>
          <p:cNvPr id="6" name="Content Placeholder 5" descr="vlcsnap-2011-09-05-18h56m09s108.png"/>
          <p:cNvPicPr>
            <a:picLocks noGrp="1"/>
          </p:cNvPicPr>
          <p:nvPr>
            <p:ph sz="half" idx="2"/>
          </p:nvPr>
        </p:nvPicPr>
        <p:blipFill>
          <a:blip r:embed="rId3" cstate="print"/>
          <a:srcRect l="28927" t="13850" r="32037" b="13850"/>
          <a:stretch>
            <a:fillRect/>
          </a:stretch>
        </p:blipFill>
        <p:spPr>
          <a:xfrm>
            <a:off x="4774111" y="1826666"/>
            <a:ext cx="3807415" cy="3966667"/>
          </a:xfrm>
          <a:prstGeom prst="rect">
            <a:avLst/>
          </a:prstGeom>
        </p:spPr>
      </p:pic>
    </p:spTree>
  </p:cSld>
  <p:clrMapOvr>
    <a:masterClrMapping/>
  </p:clrMapOvr>
  <p:transition>
    <p:random/>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lstStyle/>
          <a:p>
            <a:r>
              <a:rPr lang="en-NZ" b="1" dirty="0" smtClean="0">
                <a:solidFill>
                  <a:schemeClr val="bg1"/>
                </a:solidFill>
              </a:rPr>
              <a:t>ACTIONS</a:t>
            </a:r>
            <a:r>
              <a:rPr lang="en-NZ" dirty="0" smtClean="0"/>
              <a:t>:</a:t>
            </a:r>
            <a:endParaRPr lang="en-NZ" dirty="0"/>
          </a:p>
        </p:txBody>
      </p:sp>
      <p:sp>
        <p:nvSpPr>
          <p:cNvPr id="3" name="Content Placeholder 2"/>
          <p:cNvSpPr>
            <a:spLocks noGrp="1"/>
          </p:cNvSpPr>
          <p:nvPr>
            <p:ph sz="half" idx="1"/>
          </p:nvPr>
        </p:nvSpPr>
        <p:spPr/>
        <p:txBody>
          <a:bodyPr/>
          <a:lstStyle/>
          <a:p>
            <a:endParaRPr lang="en-NZ" dirty="0"/>
          </a:p>
        </p:txBody>
      </p:sp>
      <p:sp>
        <p:nvSpPr>
          <p:cNvPr id="4" name="Content Placeholder 3"/>
          <p:cNvSpPr>
            <a:spLocks noGrp="1"/>
          </p:cNvSpPr>
          <p:nvPr>
            <p:ph sz="half" idx="2"/>
          </p:nvPr>
        </p:nvSpPr>
        <p:spPr/>
        <p:txBody>
          <a:bodyPr/>
          <a:lstStyle/>
          <a:p>
            <a:endParaRPr lang="en-NZ" dirty="0"/>
          </a:p>
        </p:txBody>
      </p:sp>
      <p:pic>
        <p:nvPicPr>
          <p:cNvPr id="5" name="Picture 4" descr="vlcsnap-2011-08-30-13h10m00s7.png"/>
          <p:cNvPicPr/>
          <p:nvPr/>
        </p:nvPicPr>
        <p:blipFill>
          <a:blip r:embed="rId2" cstate="print"/>
          <a:srcRect l="33809" t="15789" r="23588" b="30720"/>
          <a:stretch>
            <a:fillRect/>
          </a:stretch>
        </p:blipFill>
        <p:spPr>
          <a:xfrm>
            <a:off x="467544" y="1556792"/>
            <a:ext cx="4032448" cy="2376264"/>
          </a:xfrm>
          <a:prstGeom prst="rect">
            <a:avLst/>
          </a:prstGeom>
        </p:spPr>
      </p:pic>
      <p:pic>
        <p:nvPicPr>
          <p:cNvPr id="6" name="Picture 5" descr="vlcsnap-2011-09-05-19h09m03s170.png"/>
          <p:cNvPicPr/>
          <p:nvPr/>
        </p:nvPicPr>
        <p:blipFill>
          <a:blip r:embed="rId3" cstate="print"/>
          <a:srcRect l="35936" t="25842" r="20511" b="18257"/>
          <a:stretch>
            <a:fillRect/>
          </a:stretch>
        </p:blipFill>
        <p:spPr>
          <a:xfrm>
            <a:off x="4644008" y="1556792"/>
            <a:ext cx="4104456" cy="2376264"/>
          </a:xfrm>
          <a:prstGeom prst="rect">
            <a:avLst/>
          </a:prstGeom>
        </p:spPr>
      </p:pic>
      <p:pic>
        <p:nvPicPr>
          <p:cNvPr id="7" name="Picture 6" descr="vlcsnap-2011-09-05-19h46m32s135.png"/>
          <p:cNvPicPr/>
          <p:nvPr/>
        </p:nvPicPr>
        <p:blipFill>
          <a:blip r:embed="rId4" cstate="print"/>
          <a:srcRect l="18574" t="22438" r="33409" b="16311"/>
          <a:stretch>
            <a:fillRect/>
          </a:stretch>
        </p:blipFill>
        <p:spPr>
          <a:xfrm>
            <a:off x="467544" y="4005064"/>
            <a:ext cx="4032448" cy="2376264"/>
          </a:xfrm>
          <a:prstGeom prst="rect">
            <a:avLst/>
          </a:prstGeom>
        </p:spPr>
      </p:pic>
      <p:pic>
        <p:nvPicPr>
          <p:cNvPr id="8" name="Picture 7" descr="vlcsnap-2011-09-05-18h57m32s183.png"/>
          <p:cNvPicPr/>
          <p:nvPr/>
        </p:nvPicPr>
        <p:blipFill>
          <a:blip r:embed="rId5" cstate="print"/>
          <a:srcRect l="20912" t="15235" r="24106" b="13573"/>
          <a:stretch>
            <a:fillRect/>
          </a:stretch>
        </p:blipFill>
        <p:spPr>
          <a:xfrm>
            <a:off x="4644008" y="4005064"/>
            <a:ext cx="4104456" cy="2376264"/>
          </a:xfrm>
          <a:prstGeom prst="rect">
            <a:avLst/>
          </a:prstGeom>
        </p:spPr>
      </p:pic>
    </p:spTree>
  </p:cSld>
  <p:clrMapOvr>
    <a:masterClrMapping/>
  </p:clrMapOvr>
  <p:transition>
    <p:random/>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4713312"/>
          </a:xfrm>
        </p:spPr>
        <p:txBody>
          <a:bodyPr>
            <a:normAutofit fontScale="85000" lnSpcReduction="20000"/>
          </a:bodyPr>
          <a:lstStyle/>
          <a:p>
            <a:r>
              <a:rPr lang="en-NZ" dirty="0" smtClean="0"/>
              <a:t>Ellie has changed significantly over the course of the film. In the opening scenes Ellie was clearly your normal teenager concerned with school, friends and boys. She feels terrified after learning that </a:t>
            </a:r>
            <a:r>
              <a:rPr lang="en-NZ" dirty="0" err="1" smtClean="0"/>
              <a:t>Wirrawee</a:t>
            </a:r>
            <a:r>
              <a:rPr lang="en-NZ" dirty="0" smtClean="0"/>
              <a:t> has been invaded and is traumatised after killing an enemy soldier.</a:t>
            </a:r>
          </a:p>
          <a:p>
            <a:endParaRPr lang="en-NZ" dirty="0" smtClean="0"/>
          </a:p>
          <a:p>
            <a:r>
              <a:rPr lang="en-NZ" dirty="0" smtClean="0"/>
              <a:t>At the end of the film Ellie is now confident and self-assured. She no longer has the same difficulty in rationalising the killing of the enemy. It has simply become what she must do to survive. She has moved from making impulsive decisions to organised mass attacks on the invaders which she almost seems to enjoy. Despite her loss of innocence Ellie still retains some of her childlike qualities, as shown when she “</a:t>
            </a:r>
            <a:r>
              <a:rPr lang="en-NZ" dirty="0" err="1" smtClean="0"/>
              <a:t>pinky</a:t>
            </a:r>
            <a:r>
              <a:rPr lang="en-NZ" dirty="0" smtClean="0"/>
              <a:t>-swears” to Corrie that she will come for her. Ellie has become a hardened soldier but still has the fears of a teenager.</a:t>
            </a:r>
            <a:endParaRPr lang="en-NZ" dirty="0"/>
          </a:p>
        </p:txBody>
      </p:sp>
      <p:sp>
        <p:nvSpPr>
          <p:cNvPr id="3" name="Title 2"/>
          <p:cNvSpPr>
            <a:spLocks noGrp="1"/>
          </p:cNvSpPr>
          <p:nvPr>
            <p:ph type="title"/>
          </p:nvPr>
        </p:nvSpPr>
        <p:spPr>
          <a:solidFill>
            <a:srgbClr val="FF0000"/>
          </a:solidFill>
        </p:spPr>
        <p:txBody>
          <a:bodyPr/>
          <a:lstStyle/>
          <a:p>
            <a:r>
              <a:rPr lang="en-NZ" b="1" dirty="0" smtClean="0">
                <a:solidFill>
                  <a:schemeClr val="bg1"/>
                </a:solidFill>
              </a:rPr>
              <a:t>SUMMARY:</a:t>
            </a:r>
            <a:endParaRPr lang="en-NZ" b="1" dirty="0">
              <a:solidFill>
                <a:schemeClr val="bg1"/>
              </a:solidFill>
            </a:endParaRPr>
          </a:p>
        </p:txBody>
      </p:sp>
    </p:spTree>
  </p:cSld>
  <p:clrMapOvr>
    <a:masterClrMapping/>
  </p:clrMapOvr>
  <p:transition>
    <p:rand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rgbClr val="FF0000"/>
          </a:solidFill>
        </p:spPr>
        <p:txBody>
          <a:bodyPr/>
          <a:lstStyle/>
          <a:p>
            <a:r>
              <a:rPr lang="en-NZ" b="1" dirty="0" smtClean="0">
                <a:solidFill>
                  <a:schemeClr val="bg1"/>
                </a:solidFill>
              </a:rPr>
              <a:t>CHARACTER: Ellie Linton</a:t>
            </a:r>
            <a:endParaRPr lang="en-NZ" b="1" dirty="0">
              <a:solidFill>
                <a:schemeClr val="bg1"/>
              </a:solidFill>
            </a:endParaRPr>
          </a:p>
        </p:txBody>
      </p:sp>
      <p:sp>
        <p:nvSpPr>
          <p:cNvPr id="4" name="Content Placeholder 3"/>
          <p:cNvSpPr>
            <a:spLocks noGrp="1"/>
          </p:cNvSpPr>
          <p:nvPr>
            <p:ph sz="half" idx="1"/>
          </p:nvPr>
        </p:nvSpPr>
        <p:spPr>
          <a:xfrm>
            <a:off x="457200" y="1524000"/>
            <a:ext cx="4690864" cy="4572000"/>
          </a:xfrm>
        </p:spPr>
        <p:txBody>
          <a:bodyPr/>
          <a:lstStyle/>
          <a:p>
            <a:pPr>
              <a:buNone/>
            </a:pPr>
            <a:r>
              <a:rPr lang="en-NZ" dirty="0" smtClean="0"/>
              <a:t>An important character in the </a:t>
            </a:r>
          </a:p>
          <a:p>
            <a:pPr>
              <a:buNone/>
            </a:pPr>
            <a:r>
              <a:rPr lang="en-NZ" dirty="0" smtClean="0"/>
              <a:t>film is Ellie Linton. Ellie comes </a:t>
            </a:r>
          </a:p>
          <a:p>
            <a:pPr>
              <a:buNone/>
            </a:pPr>
            <a:r>
              <a:rPr lang="en-NZ" dirty="0" smtClean="0"/>
              <a:t>from a rural background. She is </a:t>
            </a:r>
          </a:p>
          <a:p>
            <a:pPr>
              <a:buNone/>
            </a:pPr>
            <a:r>
              <a:rPr lang="en-NZ" dirty="0" smtClean="0"/>
              <a:t>a leader  and the narrator </a:t>
            </a:r>
            <a:r>
              <a:rPr lang="en-NZ" smtClean="0"/>
              <a:t>for </a:t>
            </a:r>
          </a:p>
          <a:p>
            <a:pPr>
              <a:buNone/>
            </a:pPr>
            <a:r>
              <a:rPr lang="en-NZ" smtClean="0"/>
              <a:t>much </a:t>
            </a:r>
            <a:r>
              <a:rPr lang="en-NZ" dirty="0" smtClean="0"/>
              <a:t>of </a:t>
            </a:r>
            <a:r>
              <a:rPr lang="en-NZ" smtClean="0"/>
              <a:t>the film.</a:t>
            </a:r>
            <a:endParaRPr lang="en-NZ" dirty="0"/>
          </a:p>
        </p:txBody>
      </p:sp>
      <p:pic>
        <p:nvPicPr>
          <p:cNvPr id="6" name="Content Placeholder 5" descr="ellie.bmp"/>
          <p:cNvPicPr>
            <a:picLocks noGrp="1" noChangeAspect="1"/>
          </p:cNvPicPr>
          <p:nvPr>
            <p:ph sz="half" idx="2"/>
          </p:nvPr>
        </p:nvPicPr>
        <p:blipFill>
          <a:blip r:embed="rId2" cstate="print"/>
          <a:stretch>
            <a:fillRect/>
          </a:stretch>
        </p:blipFill>
        <p:spPr>
          <a:xfrm>
            <a:off x="5368294" y="2204864"/>
            <a:ext cx="3274485" cy="3096343"/>
          </a:xfrm>
        </p:spPr>
      </p:pic>
    </p:spTree>
  </p:cSld>
  <p:clrMapOvr>
    <a:masterClrMapping/>
  </p:clrMapOvr>
  <p:transition>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363272" cy="5073352"/>
          </a:xfrm>
        </p:spPr>
        <p:txBody>
          <a:bodyPr>
            <a:normAutofit lnSpcReduction="10000"/>
          </a:bodyPr>
          <a:lstStyle/>
          <a:p>
            <a:r>
              <a:rPr lang="en-NZ" dirty="0" smtClean="0"/>
              <a:t>An important scene in this film is when Ellie kills a young soldier with a makeshift bomb. </a:t>
            </a:r>
          </a:p>
          <a:p>
            <a:endParaRPr lang="en-NZ" dirty="0" smtClean="0"/>
          </a:p>
          <a:p>
            <a:r>
              <a:rPr lang="en-NZ" dirty="0" smtClean="0"/>
              <a:t>While out on a scouting mission, Ellie’s group is discovered after seeing her father and the rest of the town imprisoned in the fairground. Ellie, Corrie and Kevin are chased by enemy soldiers and in order to escape, use the fuel tank of a ride-on lawnmower to create an improvised explosive. Ellie’s plan is successful and kills four of the young soldiers chasing them. Ellie goes into shock after noticing the youth of one of the dead soldiers and has to be forced by Kevin to flee the scene.</a:t>
            </a:r>
            <a:endParaRPr lang="en-NZ" dirty="0"/>
          </a:p>
        </p:txBody>
      </p:sp>
      <p:sp>
        <p:nvSpPr>
          <p:cNvPr id="3" name="Title 2"/>
          <p:cNvSpPr>
            <a:spLocks noGrp="1"/>
          </p:cNvSpPr>
          <p:nvPr>
            <p:ph type="title"/>
          </p:nvPr>
        </p:nvSpPr>
        <p:spPr>
          <a:solidFill>
            <a:srgbClr val="FF0000"/>
          </a:solidFill>
        </p:spPr>
        <p:txBody>
          <a:bodyPr/>
          <a:lstStyle/>
          <a:p>
            <a:r>
              <a:rPr lang="en-NZ" b="1" dirty="0" smtClean="0">
                <a:solidFill>
                  <a:schemeClr val="bg1"/>
                </a:solidFill>
              </a:rPr>
              <a:t>Important Scene:</a:t>
            </a:r>
            <a:endParaRPr lang="en-NZ" b="1" dirty="0">
              <a:solidFill>
                <a:schemeClr val="bg1"/>
              </a:solidFill>
            </a:endParaRPr>
          </a:p>
        </p:txBody>
      </p:sp>
    </p:spTree>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None/>
            </a:pPr>
            <a:r>
              <a:rPr lang="en-NZ" dirty="0" smtClean="0"/>
              <a:t>Ellie is shocked by the youth of the dead enemy soldier. </a:t>
            </a:r>
          </a:p>
          <a:p>
            <a:pPr>
              <a:buNone/>
            </a:pPr>
            <a:r>
              <a:rPr lang="en-NZ" dirty="0" smtClean="0"/>
              <a:t>She is largely concerned by the fact that she is also </a:t>
            </a:r>
          </a:p>
          <a:p>
            <a:pPr>
              <a:buNone/>
            </a:pPr>
            <a:r>
              <a:rPr lang="en-NZ" dirty="0" smtClean="0"/>
              <a:t>a young woman and could be the same age as she is. It is </a:t>
            </a:r>
          </a:p>
          <a:p>
            <a:pPr>
              <a:buNone/>
            </a:pPr>
            <a:r>
              <a:rPr lang="en-NZ" dirty="0" smtClean="0"/>
              <a:t>at this point in the film where Ellie starts to lose her </a:t>
            </a:r>
          </a:p>
          <a:p>
            <a:pPr>
              <a:buNone/>
            </a:pPr>
            <a:r>
              <a:rPr lang="en-NZ" dirty="0" smtClean="0"/>
              <a:t>innocence. </a:t>
            </a:r>
          </a:p>
        </p:txBody>
      </p:sp>
      <p:sp>
        <p:nvSpPr>
          <p:cNvPr id="3" name="Title 2"/>
          <p:cNvSpPr>
            <a:spLocks noGrp="1"/>
          </p:cNvSpPr>
          <p:nvPr>
            <p:ph type="title"/>
          </p:nvPr>
        </p:nvSpPr>
        <p:spPr>
          <a:solidFill>
            <a:srgbClr val="FF0000"/>
          </a:solidFill>
        </p:spPr>
        <p:txBody>
          <a:bodyPr>
            <a:normAutofit/>
          </a:bodyPr>
          <a:lstStyle/>
          <a:p>
            <a:r>
              <a:rPr lang="en-NZ" sz="3200" b="1" dirty="0" smtClean="0">
                <a:solidFill>
                  <a:schemeClr val="bg1"/>
                </a:solidFill>
              </a:rPr>
              <a:t>Describe Ellie’s reaction to the young soldier’s death. Why is this significant?</a:t>
            </a:r>
            <a:endParaRPr lang="en-NZ" sz="3200" b="1" dirty="0">
              <a:solidFill>
                <a:schemeClr val="bg1"/>
              </a:solidFill>
            </a:endParaRPr>
          </a:p>
        </p:txBody>
      </p:sp>
    </p:spTree>
  </p:cSld>
  <p:clrMapOvr>
    <a:masterClrMapping/>
  </p:clrMapOvr>
  <p:transition>
    <p:random/>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a:solidFill>
            <a:srgbClr val="FF0000"/>
          </a:solidFill>
        </p:spPr>
        <p:txBody>
          <a:bodyPr/>
          <a:lstStyle/>
          <a:p>
            <a:r>
              <a:rPr lang="en-NZ" b="1" dirty="0" smtClean="0">
                <a:solidFill>
                  <a:schemeClr val="bg1"/>
                </a:solidFill>
              </a:rPr>
              <a:t>TECHNIQUES:</a:t>
            </a:r>
            <a:endParaRPr lang="en-NZ" b="1" dirty="0">
              <a:solidFill>
                <a:schemeClr val="bg1"/>
              </a:solidFill>
            </a:endParaRPr>
          </a:p>
        </p:txBody>
      </p:sp>
      <p:sp>
        <p:nvSpPr>
          <p:cNvPr id="10" name="Content Placeholder 9"/>
          <p:cNvSpPr>
            <a:spLocks noGrp="1"/>
          </p:cNvSpPr>
          <p:nvPr>
            <p:ph idx="1"/>
          </p:nvPr>
        </p:nvSpPr>
        <p:spPr/>
        <p:txBody>
          <a:bodyPr/>
          <a:lstStyle/>
          <a:p>
            <a:r>
              <a:rPr lang="en-NZ" dirty="0" smtClean="0"/>
              <a:t>Analyse how the following techniques help show the loss of innocence in Ellie’s character  in this scene.,</a:t>
            </a:r>
          </a:p>
          <a:p>
            <a:endParaRPr lang="en-NZ" dirty="0" smtClean="0"/>
          </a:p>
          <a:p>
            <a:r>
              <a:rPr lang="en-NZ" dirty="0" smtClean="0"/>
              <a:t>Close-ups</a:t>
            </a:r>
          </a:p>
          <a:p>
            <a:r>
              <a:rPr lang="en-NZ" dirty="0" smtClean="0"/>
              <a:t> Panning / Point of view shot</a:t>
            </a:r>
          </a:p>
          <a:p>
            <a:r>
              <a:rPr lang="en-NZ" dirty="0" smtClean="0"/>
              <a:t>Dialogue / Voiceover narration</a:t>
            </a:r>
          </a:p>
          <a:p>
            <a:r>
              <a:rPr lang="en-NZ" dirty="0" smtClean="0"/>
              <a:t>Lighting</a:t>
            </a:r>
          </a:p>
          <a:p>
            <a:r>
              <a:rPr lang="en-NZ" dirty="0" smtClean="0"/>
              <a:t>Music</a:t>
            </a:r>
          </a:p>
          <a:p>
            <a:r>
              <a:rPr lang="en-NZ" dirty="0" smtClean="0"/>
              <a:t>Setting / Props</a:t>
            </a:r>
            <a:endParaRPr lang="en-NZ" dirty="0"/>
          </a:p>
        </p:txBody>
      </p:sp>
    </p:spTree>
  </p:cSld>
  <p:clrMapOvr>
    <a:masterClrMapping/>
  </p:clrMapOvr>
  <p:transition>
    <p:random/>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rgbClr val="FF0000"/>
          </a:solidFill>
        </p:spPr>
        <p:txBody>
          <a:bodyPr/>
          <a:lstStyle/>
          <a:p>
            <a:r>
              <a:rPr lang="en-NZ" b="1" dirty="0" smtClean="0">
                <a:solidFill>
                  <a:schemeClr val="bg1"/>
                </a:solidFill>
              </a:rPr>
              <a:t>Close-up / Point of View shot</a:t>
            </a:r>
            <a:endParaRPr lang="en-NZ" b="1" dirty="0">
              <a:solidFill>
                <a:schemeClr val="bg1"/>
              </a:solidFill>
            </a:endParaRPr>
          </a:p>
        </p:txBody>
      </p:sp>
      <p:pic>
        <p:nvPicPr>
          <p:cNvPr id="6" name="Content Placeholder 5" descr="vlcsnap-2011-09-05-09h37m07s36.png"/>
          <p:cNvPicPr>
            <a:picLocks noGrp="1" noChangeAspect="1"/>
          </p:cNvPicPr>
          <p:nvPr>
            <p:ph sz="half" idx="1"/>
          </p:nvPr>
        </p:nvPicPr>
        <p:blipFill>
          <a:blip r:embed="rId2" cstate="print"/>
          <a:srcRect t="14392" b="13074"/>
          <a:stretch>
            <a:fillRect/>
          </a:stretch>
        </p:blipFill>
        <p:spPr>
          <a:xfrm>
            <a:off x="323528" y="1412776"/>
            <a:ext cx="4059238" cy="1656184"/>
          </a:xfrm>
        </p:spPr>
      </p:pic>
      <p:pic>
        <p:nvPicPr>
          <p:cNvPr id="8" name="Picture 7" descr="vlcsnap-2011-09-05-17h33m33s224.png"/>
          <p:cNvPicPr>
            <a:picLocks noChangeAspect="1"/>
          </p:cNvPicPr>
          <p:nvPr/>
        </p:nvPicPr>
        <p:blipFill>
          <a:blip r:embed="rId3" cstate="print"/>
          <a:srcRect t="13601" b="13600"/>
          <a:stretch>
            <a:fillRect/>
          </a:stretch>
        </p:blipFill>
        <p:spPr>
          <a:xfrm>
            <a:off x="323528" y="4941168"/>
            <a:ext cx="4044462" cy="1656184"/>
          </a:xfrm>
          <a:prstGeom prst="rect">
            <a:avLst/>
          </a:prstGeom>
        </p:spPr>
      </p:pic>
      <p:sp>
        <p:nvSpPr>
          <p:cNvPr id="9" name="Content Placeholder 8"/>
          <p:cNvSpPr>
            <a:spLocks noGrp="1"/>
          </p:cNvSpPr>
          <p:nvPr>
            <p:ph sz="half" idx="2"/>
          </p:nvPr>
        </p:nvSpPr>
        <p:spPr>
          <a:xfrm>
            <a:off x="4648200" y="1524000"/>
            <a:ext cx="4244280" cy="4572000"/>
          </a:xfrm>
        </p:spPr>
        <p:txBody>
          <a:bodyPr>
            <a:normAutofit fontScale="85000" lnSpcReduction="20000"/>
          </a:bodyPr>
          <a:lstStyle/>
          <a:p>
            <a:pPr marL="514350" indent="-514350">
              <a:buFont typeface="+mj-lt"/>
              <a:buAutoNum type="arabicPeriod"/>
            </a:pPr>
            <a:r>
              <a:rPr lang="en-NZ" dirty="0" smtClean="0"/>
              <a:t>Shows Ellie’s horror and obvious distress at having killed someone. Especially someone her age.</a:t>
            </a:r>
          </a:p>
          <a:p>
            <a:pPr marL="514350" indent="-514350">
              <a:buFont typeface="+mj-lt"/>
              <a:buAutoNum type="arabicPeriod"/>
            </a:pPr>
            <a:endParaRPr lang="en-NZ" dirty="0" smtClean="0"/>
          </a:p>
          <a:p>
            <a:pPr marL="514350" indent="-514350">
              <a:buFont typeface="+mj-lt"/>
              <a:buAutoNum type="arabicPeriod"/>
            </a:pPr>
            <a:r>
              <a:rPr lang="en-NZ" dirty="0" smtClean="0"/>
              <a:t>Focuses the audience on the youth of the young soldier and the fact that Ellie is traumatised by this detail. </a:t>
            </a:r>
          </a:p>
          <a:p>
            <a:pPr marL="514350" indent="-514350">
              <a:buFont typeface="+mj-lt"/>
              <a:buAutoNum type="arabicPeriod"/>
            </a:pPr>
            <a:endParaRPr lang="en-NZ" dirty="0" smtClean="0"/>
          </a:p>
          <a:p>
            <a:pPr marL="514350" indent="-514350">
              <a:buFont typeface="+mj-lt"/>
              <a:buAutoNum type="arabicPeriod"/>
            </a:pPr>
            <a:r>
              <a:rPr lang="en-NZ" dirty="0" smtClean="0"/>
              <a:t>The panning shot from Ellie’s point of view gives an overall picture of the destruction she has caused. Ellie is shocked by what she is capable of.</a:t>
            </a:r>
            <a:endParaRPr lang="en-NZ" dirty="0"/>
          </a:p>
        </p:txBody>
      </p:sp>
      <p:pic>
        <p:nvPicPr>
          <p:cNvPr id="10" name="Content Placeholder 6" descr="vlcsnap-2011-09-05-09h36m01s142.png"/>
          <p:cNvPicPr>
            <a:picLocks noChangeAspect="1"/>
          </p:cNvPicPr>
          <p:nvPr/>
        </p:nvPicPr>
        <p:blipFill>
          <a:blip r:embed="rId4" cstate="print"/>
          <a:srcRect t="12615" b="14851"/>
          <a:stretch>
            <a:fillRect/>
          </a:stretch>
        </p:blipFill>
        <p:spPr>
          <a:xfrm>
            <a:off x="323528" y="3212976"/>
            <a:ext cx="4059238" cy="1656184"/>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1000" fill="hold"/>
                                        <p:tgtEl>
                                          <p:spTgt spid="9">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8" dur="1000" fill="hold"/>
                                        <p:tgtEl>
                                          <p:spTgt spid="9">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9" dur="1000" fill="hold"/>
                                        <p:tgtEl>
                                          <p:spTgt spid="9">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0" dur="1000" fill="hold"/>
                                        <p:tgtEl>
                                          <p:spTgt spid="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39" presetClass="entr" presetSubtype="0" accel="100000" fill="hold" nodeType="click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 calcmode="lin" valueType="num">
                                      <p:cBhvr>
                                        <p:cTn id="15" dur="1000" fill="hold"/>
                                        <p:tgtEl>
                                          <p:spTgt spid="9">
                                            <p:txEl>
                                              <p:pRg st="2" end="2"/>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6" dur="1000" fill="hold"/>
                                        <p:tgtEl>
                                          <p:spTgt spid="9">
                                            <p:txEl>
                                              <p:pRg st="2" end="2"/>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7" dur="1000" fill="hold"/>
                                        <p:tgtEl>
                                          <p:spTgt spid="9">
                                            <p:txEl>
                                              <p:pRg st="2" end="2"/>
                                            </p:txEl>
                                          </p:spTgt>
                                        </p:tgtEl>
                                        <p:attrNameLst>
                                          <p:attrName>ppt_x</p:attrName>
                                        </p:attrNameLst>
                                      </p:cBhvr>
                                      <p:tavLst>
                                        <p:tav tm="0">
                                          <p:val>
                                            <p:strVal val="#ppt_x-.3"/>
                                          </p:val>
                                        </p:tav>
                                        <p:tav tm="50000">
                                          <p:val>
                                            <p:strVal val="#ppt_x"/>
                                          </p:val>
                                        </p:tav>
                                        <p:tav tm="100000">
                                          <p:val>
                                            <p:strVal val="#ppt_x"/>
                                          </p:val>
                                        </p:tav>
                                      </p:tavLst>
                                    </p:anim>
                                    <p:anim calcmode="lin" valueType="num">
                                      <p:cBhvr>
                                        <p:cTn id="18" dur="1000" fill="hold"/>
                                        <p:tgtEl>
                                          <p:spTgt spid="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39" presetClass="entr" presetSubtype="0" accel="100000" fill="hold" nodeType="click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 calcmode="lin" valueType="num">
                                      <p:cBhvr>
                                        <p:cTn id="23" dur="1000" fill="hold"/>
                                        <p:tgtEl>
                                          <p:spTgt spid="9">
                                            <p:txEl>
                                              <p:pRg st="4" end="4"/>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24" dur="1000" fill="hold"/>
                                        <p:tgtEl>
                                          <p:spTgt spid="9">
                                            <p:txEl>
                                              <p:pRg st="4" end="4"/>
                                            </p:txEl>
                                          </p:spTgt>
                                        </p:tgtEl>
                                        <p:attrNameLst>
                                          <p:attrName>ppt_w</p:attrName>
                                        </p:attrNameLst>
                                      </p:cBhvr>
                                      <p:tavLst>
                                        <p:tav tm="0">
                                          <p:val>
                                            <p:strVal val="#ppt_w+.3"/>
                                          </p:val>
                                        </p:tav>
                                        <p:tav tm="50000">
                                          <p:val>
                                            <p:strVal val="#ppt_w+.3"/>
                                          </p:val>
                                        </p:tav>
                                        <p:tav tm="100000">
                                          <p:val>
                                            <p:strVal val="#ppt_w"/>
                                          </p:val>
                                        </p:tav>
                                      </p:tavLst>
                                    </p:anim>
                                    <p:anim calcmode="lin" valueType="num">
                                      <p:cBhvr>
                                        <p:cTn id="25" dur="1000" fill="hold"/>
                                        <p:tgtEl>
                                          <p:spTgt spid="9">
                                            <p:txEl>
                                              <p:pRg st="4" end="4"/>
                                            </p:txEl>
                                          </p:spTgt>
                                        </p:tgtEl>
                                        <p:attrNameLst>
                                          <p:attrName>ppt_x</p:attrName>
                                        </p:attrNameLst>
                                      </p:cBhvr>
                                      <p:tavLst>
                                        <p:tav tm="0">
                                          <p:val>
                                            <p:strVal val="#ppt_x-.3"/>
                                          </p:val>
                                        </p:tav>
                                        <p:tav tm="50000">
                                          <p:val>
                                            <p:strVal val="#ppt_x"/>
                                          </p:val>
                                        </p:tav>
                                        <p:tav tm="100000">
                                          <p:val>
                                            <p:strVal val="#ppt_x"/>
                                          </p:val>
                                        </p:tav>
                                      </p:tavLst>
                                    </p:anim>
                                    <p:anim calcmode="lin" valueType="num">
                                      <p:cBhvr>
                                        <p:cTn id="26" dur="1000" fill="hold"/>
                                        <p:tgtEl>
                                          <p:spTgt spid="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lstStyle/>
          <a:p>
            <a:r>
              <a:rPr lang="en-NZ" b="1" dirty="0" smtClean="0">
                <a:solidFill>
                  <a:schemeClr val="bg1"/>
                </a:solidFill>
              </a:rPr>
              <a:t>LOW ANGLE</a:t>
            </a:r>
            <a:endParaRPr lang="en-NZ" b="1" dirty="0">
              <a:solidFill>
                <a:schemeClr val="bg1"/>
              </a:solidFill>
            </a:endParaRPr>
          </a:p>
        </p:txBody>
      </p:sp>
      <p:pic>
        <p:nvPicPr>
          <p:cNvPr id="5" name="Content Placeholder 4" descr="vlcsnap-2011-09-05-17h33m11s219.png"/>
          <p:cNvPicPr>
            <a:picLocks noGrp="1" noChangeAspect="1"/>
          </p:cNvPicPr>
          <p:nvPr>
            <p:ph sz="half" idx="1"/>
          </p:nvPr>
        </p:nvPicPr>
        <p:blipFill>
          <a:blip r:embed="rId2" cstate="print"/>
          <a:srcRect l="21542" t="11238" r="9275" b="16228"/>
          <a:stretch>
            <a:fillRect/>
          </a:stretch>
        </p:blipFill>
        <p:spPr>
          <a:xfrm>
            <a:off x="467544" y="2708920"/>
            <a:ext cx="4029317" cy="2376264"/>
          </a:xfrm>
        </p:spPr>
      </p:pic>
      <p:sp>
        <p:nvSpPr>
          <p:cNvPr id="4" name="Content Placeholder 3"/>
          <p:cNvSpPr>
            <a:spLocks noGrp="1"/>
          </p:cNvSpPr>
          <p:nvPr>
            <p:ph sz="half" idx="2"/>
          </p:nvPr>
        </p:nvSpPr>
        <p:spPr/>
        <p:txBody>
          <a:bodyPr>
            <a:normAutofit lnSpcReduction="10000"/>
          </a:bodyPr>
          <a:lstStyle/>
          <a:p>
            <a:r>
              <a:rPr lang="en-NZ" dirty="0" smtClean="0"/>
              <a:t>Despite the fact that she has just killed someone and feels scared and vulnerable Ellie is often shown using low angle shots.</a:t>
            </a:r>
          </a:p>
          <a:p>
            <a:endParaRPr lang="en-NZ" dirty="0" smtClean="0"/>
          </a:p>
          <a:p>
            <a:r>
              <a:rPr lang="en-NZ" dirty="0" smtClean="0"/>
              <a:t>This portrays her as being someone who has strength of character and as being determined to survive.</a:t>
            </a:r>
            <a:endParaRPr lang="en-NZ" dirty="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80">
                                          <p:stCondLst>
                                            <p:cond delay="0"/>
                                          </p:stCondLst>
                                        </p:cTn>
                                        <p:tgtEl>
                                          <p:spTgt spid="4">
                                            <p:txEl>
                                              <p:pRg st="0" end="0"/>
                                            </p:txEl>
                                          </p:spTgt>
                                        </p:tgtEl>
                                      </p:cBhvr>
                                    </p:animEffect>
                                    <p:anim calcmode="lin" valueType="num">
                                      <p:cBhvr>
                                        <p:cTn id="8" dur="1822" tmFilter="0,0; 0.14,0.36; 0.43,0.73; 0.71,0.91; 1.0,1.0">
                                          <p:stCondLst>
                                            <p:cond delay="0"/>
                                          </p:stCondLst>
                                        </p:cTn>
                                        <p:tgtEl>
                                          <p:spTgt spid="4">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xEl>
                                              <p:pRg st="0" end="0"/>
                                            </p:txEl>
                                          </p:spTgt>
                                        </p:tgtEl>
                                      </p:cBhvr>
                                      <p:to x="100000" y="60000"/>
                                    </p:animScale>
                                    <p:animScale>
                                      <p:cBhvr>
                                        <p:cTn id="14" dur="166" decel="50000">
                                          <p:stCondLst>
                                            <p:cond delay="676"/>
                                          </p:stCondLst>
                                        </p:cTn>
                                        <p:tgtEl>
                                          <p:spTgt spid="4">
                                            <p:txEl>
                                              <p:pRg st="0" end="0"/>
                                            </p:txEl>
                                          </p:spTgt>
                                        </p:tgtEl>
                                      </p:cBhvr>
                                      <p:to x="100000" y="100000"/>
                                    </p:animScale>
                                    <p:animScale>
                                      <p:cBhvr>
                                        <p:cTn id="15" dur="26">
                                          <p:stCondLst>
                                            <p:cond delay="1312"/>
                                          </p:stCondLst>
                                        </p:cTn>
                                        <p:tgtEl>
                                          <p:spTgt spid="4">
                                            <p:txEl>
                                              <p:pRg st="0" end="0"/>
                                            </p:txEl>
                                          </p:spTgt>
                                        </p:tgtEl>
                                      </p:cBhvr>
                                      <p:to x="100000" y="80000"/>
                                    </p:animScale>
                                    <p:animScale>
                                      <p:cBhvr>
                                        <p:cTn id="16" dur="166" decel="50000">
                                          <p:stCondLst>
                                            <p:cond delay="1338"/>
                                          </p:stCondLst>
                                        </p:cTn>
                                        <p:tgtEl>
                                          <p:spTgt spid="4">
                                            <p:txEl>
                                              <p:pRg st="0" end="0"/>
                                            </p:txEl>
                                          </p:spTgt>
                                        </p:tgtEl>
                                      </p:cBhvr>
                                      <p:to x="100000" y="100000"/>
                                    </p:animScale>
                                    <p:animScale>
                                      <p:cBhvr>
                                        <p:cTn id="17" dur="26">
                                          <p:stCondLst>
                                            <p:cond delay="1642"/>
                                          </p:stCondLst>
                                        </p:cTn>
                                        <p:tgtEl>
                                          <p:spTgt spid="4">
                                            <p:txEl>
                                              <p:pRg st="0" end="0"/>
                                            </p:txEl>
                                          </p:spTgt>
                                        </p:tgtEl>
                                      </p:cBhvr>
                                      <p:to x="100000" y="90000"/>
                                    </p:animScale>
                                    <p:animScale>
                                      <p:cBhvr>
                                        <p:cTn id="18" dur="166" decel="50000">
                                          <p:stCondLst>
                                            <p:cond delay="1668"/>
                                          </p:stCondLst>
                                        </p:cTn>
                                        <p:tgtEl>
                                          <p:spTgt spid="4">
                                            <p:txEl>
                                              <p:pRg st="0" end="0"/>
                                            </p:txEl>
                                          </p:spTgt>
                                        </p:tgtEl>
                                      </p:cBhvr>
                                      <p:to x="100000" y="100000"/>
                                    </p:animScale>
                                    <p:animScale>
                                      <p:cBhvr>
                                        <p:cTn id="19" dur="26">
                                          <p:stCondLst>
                                            <p:cond delay="1808"/>
                                          </p:stCondLst>
                                        </p:cTn>
                                        <p:tgtEl>
                                          <p:spTgt spid="4">
                                            <p:txEl>
                                              <p:pRg st="0" end="0"/>
                                            </p:txEl>
                                          </p:spTgt>
                                        </p:tgtEl>
                                      </p:cBhvr>
                                      <p:to x="100000" y="95000"/>
                                    </p:animScale>
                                    <p:animScale>
                                      <p:cBhvr>
                                        <p:cTn id="20" dur="166" decel="50000">
                                          <p:stCondLst>
                                            <p:cond delay="1834"/>
                                          </p:stCondLst>
                                        </p:cTn>
                                        <p:tgtEl>
                                          <p:spTgt spid="4">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Effect transition="in" filter="wipe(down)">
                                      <p:cBhvr>
                                        <p:cTn id="25" dur="580">
                                          <p:stCondLst>
                                            <p:cond delay="0"/>
                                          </p:stCondLst>
                                        </p:cTn>
                                        <p:tgtEl>
                                          <p:spTgt spid="4">
                                            <p:txEl>
                                              <p:pRg st="2" end="2"/>
                                            </p:txEl>
                                          </p:spTgt>
                                        </p:tgtEl>
                                      </p:cBhvr>
                                    </p:animEffect>
                                    <p:anim calcmode="lin" valueType="num">
                                      <p:cBhvr>
                                        <p:cTn id="26" dur="1822" tmFilter="0,0; 0.14,0.36; 0.43,0.73; 0.71,0.91; 1.0,1.0">
                                          <p:stCondLst>
                                            <p:cond delay="0"/>
                                          </p:stCondLst>
                                        </p:cTn>
                                        <p:tgtEl>
                                          <p:spTgt spid="4">
                                            <p:txEl>
                                              <p:pRg st="2" end="2"/>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4">
                                            <p:txEl>
                                              <p:pRg st="2" end="2"/>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4">
                                            <p:txEl>
                                              <p:pRg st="2" end="2"/>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4">
                                            <p:txEl>
                                              <p:pRg st="2" end="2"/>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4">
                                            <p:txEl>
                                              <p:pRg st="2" end="2"/>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4">
                                            <p:txEl>
                                              <p:pRg st="2" end="2"/>
                                            </p:txEl>
                                          </p:spTgt>
                                        </p:tgtEl>
                                      </p:cBhvr>
                                      <p:to x="100000" y="60000"/>
                                    </p:animScale>
                                    <p:animScale>
                                      <p:cBhvr>
                                        <p:cTn id="32" dur="166" decel="50000">
                                          <p:stCondLst>
                                            <p:cond delay="676"/>
                                          </p:stCondLst>
                                        </p:cTn>
                                        <p:tgtEl>
                                          <p:spTgt spid="4">
                                            <p:txEl>
                                              <p:pRg st="2" end="2"/>
                                            </p:txEl>
                                          </p:spTgt>
                                        </p:tgtEl>
                                      </p:cBhvr>
                                      <p:to x="100000" y="100000"/>
                                    </p:animScale>
                                    <p:animScale>
                                      <p:cBhvr>
                                        <p:cTn id="33" dur="26">
                                          <p:stCondLst>
                                            <p:cond delay="1312"/>
                                          </p:stCondLst>
                                        </p:cTn>
                                        <p:tgtEl>
                                          <p:spTgt spid="4">
                                            <p:txEl>
                                              <p:pRg st="2" end="2"/>
                                            </p:txEl>
                                          </p:spTgt>
                                        </p:tgtEl>
                                      </p:cBhvr>
                                      <p:to x="100000" y="80000"/>
                                    </p:animScale>
                                    <p:animScale>
                                      <p:cBhvr>
                                        <p:cTn id="34" dur="166" decel="50000">
                                          <p:stCondLst>
                                            <p:cond delay="1338"/>
                                          </p:stCondLst>
                                        </p:cTn>
                                        <p:tgtEl>
                                          <p:spTgt spid="4">
                                            <p:txEl>
                                              <p:pRg st="2" end="2"/>
                                            </p:txEl>
                                          </p:spTgt>
                                        </p:tgtEl>
                                      </p:cBhvr>
                                      <p:to x="100000" y="100000"/>
                                    </p:animScale>
                                    <p:animScale>
                                      <p:cBhvr>
                                        <p:cTn id="35" dur="26">
                                          <p:stCondLst>
                                            <p:cond delay="1642"/>
                                          </p:stCondLst>
                                        </p:cTn>
                                        <p:tgtEl>
                                          <p:spTgt spid="4">
                                            <p:txEl>
                                              <p:pRg st="2" end="2"/>
                                            </p:txEl>
                                          </p:spTgt>
                                        </p:tgtEl>
                                      </p:cBhvr>
                                      <p:to x="100000" y="90000"/>
                                    </p:animScale>
                                    <p:animScale>
                                      <p:cBhvr>
                                        <p:cTn id="36" dur="166" decel="50000">
                                          <p:stCondLst>
                                            <p:cond delay="1668"/>
                                          </p:stCondLst>
                                        </p:cTn>
                                        <p:tgtEl>
                                          <p:spTgt spid="4">
                                            <p:txEl>
                                              <p:pRg st="2" end="2"/>
                                            </p:txEl>
                                          </p:spTgt>
                                        </p:tgtEl>
                                      </p:cBhvr>
                                      <p:to x="100000" y="100000"/>
                                    </p:animScale>
                                    <p:animScale>
                                      <p:cBhvr>
                                        <p:cTn id="37" dur="26">
                                          <p:stCondLst>
                                            <p:cond delay="1808"/>
                                          </p:stCondLst>
                                        </p:cTn>
                                        <p:tgtEl>
                                          <p:spTgt spid="4">
                                            <p:txEl>
                                              <p:pRg st="2" end="2"/>
                                            </p:txEl>
                                          </p:spTgt>
                                        </p:tgtEl>
                                      </p:cBhvr>
                                      <p:to x="100000" y="95000"/>
                                    </p:animScale>
                                    <p:animScale>
                                      <p:cBhvr>
                                        <p:cTn id="38" dur="166" decel="50000">
                                          <p:stCondLst>
                                            <p:cond delay="1834"/>
                                          </p:stCondLst>
                                        </p:cTn>
                                        <p:tgtEl>
                                          <p:spTgt spid="4">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lstStyle/>
          <a:p>
            <a:r>
              <a:rPr lang="en-NZ" b="1" dirty="0" smtClean="0">
                <a:solidFill>
                  <a:schemeClr val="bg1"/>
                </a:solidFill>
              </a:rPr>
              <a:t>MUSIC</a:t>
            </a:r>
            <a:endParaRPr lang="en-NZ" b="1" dirty="0">
              <a:solidFill>
                <a:schemeClr val="bg1"/>
              </a:solidFill>
            </a:endParaRPr>
          </a:p>
        </p:txBody>
      </p:sp>
      <p:pic>
        <p:nvPicPr>
          <p:cNvPr id="5" name="Content Placeholder 4" descr="vlcsnap-2011-09-05-09h34m14s88.png"/>
          <p:cNvPicPr>
            <a:picLocks noGrp="1" noChangeAspect="1"/>
          </p:cNvPicPr>
          <p:nvPr>
            <p:ph sz="half" idx="1"/>
          </p:nvPr>
        </p:nvPicPr>
        <p:blipFill>
          <a:blip r:embed="rId2" cstate="print"/>
          <a:srcRect t="12615" b="14852"/>
          <a:stretch>
            <a:fillRect/>
          </a:stretch>
        </p:blipFill>
        <p:spPr>
          <a:xfrm>
            <a:off x="467544" y="1484784"/>
            <a:ext cx="4059238" cy="1656184"/>
          </a:xfrm>
        </p:spPr>
      </p:pic>
      <p:sp>
        <p:nvSpPr>
          <p:cNvPr id="4" name="Content Placeholder 3"/>
          <p:cNvSpPr>
            <a:spLocks noGrp="1"/>
          </p:cNvSpPr>
          <p:nvPr>
            <p:ph sz="half" idx="2"/>
          </p:nvPr>
        </p:nvSpPr>
        <p:spPr/>
        <p:txBody>
          <a:bodyPr>
            <a:normAutofit fontScale="92500"/>
          </a:bodyPr>
          <a:lstStyle/>
          <a:p>
            <a:r>
              <a:rPr lang="en-NZ" dirty="0" smtClean="0"/>
              <a:t>In this scene the music is slow paced, low key and sounds very melodramatic. You can hear violins playing quietly in the background. This use of music reflects Ellie’s emotions. She feels sadness at the senseless  death of a young female soldier who she sees as being just as young and scared as she is.</a:t>
            </a:r>
            <a:endParaRPr lang="en-NZ" dirty="0"/>
          </a:p>
        </p:txBody>
      </p:sp>
      <p:pic>
        <p:nvPicPr>
          <p:cNvPr id="6" name="Picture 5" descr="vlcsnap-2011-09-05-17h31m54s226.png"/>
          <p:cNvPicPr>
            <a:picLocks noChangeAspect="1"/>
          </p:cNvPicPr>
          <p:nvPr/>
        </p:nvPicPr>
        <p:blipFill>
          <a:blip r:embed="rId3" cstate="print"/>
          <a:srcRect t="12698" r="1754" b="14286"/>
          <a:stretch>
            <a:fillRect/>
          </a:stretch>
        </p:blipFill>
        <p:spPr>
          <a:xfrm>
            <a:off x="467544" y="4941168"/>
            <a:ext cx="4032448" cy="1627128"/>
          </a:xfrm>
          <a:prstGeom prst="rect">
            <a:avLst/>
          </a:prstGeom>
        </p:spPr>
      </p:pic>
      <p:pic>
        <p:nvPicPr>
          <p:cNvPr id="7" name="Picture 6" descr="vlcsnap-2011-09-05-09h35m54s87.png"/>
          <p:cNvPicPr>
            <a:picLocks noChangeAspect="1"/>
          </p:cNvPicPr>
          <p:nvPr/>
        </p:nvPicPr>
        <p:blipFill>
          <a:blip r:embed="rId4" cstate="print"/>
          <a:srcRect t="13810" b="13688"/>
          <a:stretch>
            <a:fillRect/>
          </a:stretch>
        </p:blipFill>
        <p:spPr>
          <a:xfrm>
            <a:off x="467544" y="3212976"/>
            <a:ext cx="4061039" cy="1656184"/>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lstStyle/>
          <a:p>
            <a:r>
              <a:rPr lang="en-NZ" b="1" dirty="0" smtClean="0">
                <a:solidFill>
                  <a:schemeClr val="bg1"/>
                </a:solidFill>
              </a:rPr>
              <a:t>Dialogue / Voiceover</a:t>
            </a:r>
            <a:endParaRPr lang="en-NZ" b="1" dirty="0">
              <a:solidFill>
                <a:schemeClr val="bg1"/>
              </a:solidFill>
            </a:endParaRPr>
          </a:p>
        </p:txBody>
      </p:sp>
      <p:sp>
        <p:nvSpPr>
          <p:cNvPr id="3" name="Content Placeholder 2"/>
          <p:cNvSpPr>
            <a:spLocks noGrp="1"/>
          </p:cNvSpPr>
          <p:nvPr>
            <p:ph sz="half" idx="1"/>
          </p:nvPr>
        </p:nvSpPr>
        <p:spPr>
          <a:xfrm>
            <a:off x="251520" y="1524000"/>
            <a:ext cx="4464496" cy="4572000"/>
          </a:xfrm>
        </p:spPr>
        <p:txBody>
          <a:bodyPr>
            <a:normAutofit fontScale="85000" lnSpcReduction="20000"/>
          </a:bodyPr>
          <a:lstStyle/>
          <a:p>
            <a:r>
              <a:rPr lang="en-NZ" dirty="0" smtClean="0"/>
              <a:t>“She wasn’t much older than I was and she looked just as scared…I’ll never forget her”</a:t>
            </a:r>
          </a:p>
          <a:p>
            <a:pPr>
              <a:buNone/>
            </a:pPr>
            <a:endParaRPr lang="en-NZ" dirty="0" smtClean="0"/>
          </a:p>
          <a:p>
            <a:r>
              <a:rPr lang="en-NZ" dirty="0" smtClean="0"/>
              <a:t>“It’s not your fault”</a:t>
            </a:r>
          </a:p>
          <a:p>
            <a:endParaRPr lang="en-NZ" dirty="0" smtClean="0"/>
          </a:p>
          <a:p>
            <a:r>
              <a:rPr lang="en-NZ" dirty="0" smtClean="0"/>
              <a:t>“We were so innocent back then. I feel like we were innocent right up until yesterday. We didn’t believe in Santa Claus or anything like that . No we believed in other fantasies. We believed we were safe”</a:t>
            </a:r>
            <a:endParaRPr lang="en-NZ" dirty="0"/>
          </a:p>
        </p:txBody>
      </p:sp>
      <p:sp>
        <p:nvSpPr>
          <p:cNvPr id="6" name="Content Placeholder 5"/>
          <p:cNvSpPr>
            <a:spLocks noGrp="1"/>
          </p:cNvSpPr>
          <p:nvPr>
            <p:ph sz="half" idx="2"/>
          </p:nvPr>
        </p:nvSpPr>
        <p:spPr/>
        <p:txBody>
          <a:bodyPr>
            <a:normAutofit fontScale="85000" lnSpcReduction="20000"/>
          </a:bodyPr>
          <a:lstStyle/>
          <a:p>
            <a:endParaRPr lang="en-NZ" dirty="0" smtClean="0"/>
          </a:p>
          <a:p>
            <a:endParaRPr lang="en-NZ" dirty="0" smtClean="0"/>
          </a:p>
          <a:p>
            <a:r>
              <a:rPr lang="en-NZ" dirty="0" smtClean="0"/>
              <a:t>These dialogue examples convey the shock and fear Ellie feels after being forced to kill someone in order to survive. It also reflects her realisation that perhaps the world isn’t the safe sheltered place she believed it to be. Like Santa Claus her childish illusions are being destroyed. She is forced to face the terrifying reality that her and her friends are no longer safe in their own country.</a:t>
            </a:r>
            <a:endParaRPr lang="en-NZ" dirty="0"/>
          </a:p>
        </p:txBody>
      </p:sp>
      <p:pic>
        <p:nvPicPr>
          <p:cNvPr id="8" name="Picture 7" descr="vlcsnap-2011-09-05-19h56m04s234.png"/>
          <p:cNvPicPr>
            <a:picLocks noChangeAspect="1"/>
          </p:cNvPicPr>
          <p:nvPr/>
        </p:nvPicPr>
        <p:blipFill>
          <a:blip r:embed="rId2" cstate="print"/>
          <a:srcRect l="16138" t="13601" r="15350" b="15000"/>
          <a:stretch>
            <a:fillRect/>
          </a:stretch>
        </p:blipFill>
        <p:spPr>
          <a:xfrm>
            <a:off x="5652120" y="0"/>
            <a:ext cx="3491880" cy="2046964"/>
          </a:xfrm>
          <a:prstGeom prst="rect">
            <a:avLst/>
          </a:prstGeom>
          <a:ln w="28575">
            <a:solidFill>
              <a:schemeClr val="bg2"/>
            </a:solidFill>
          </a:ln>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animEffect transition="in" filter="fade">
                                      <p:cBhvr>
                                        <p:cTn id="7" dur="2000"/>
                                        <p:tgtEl>
                                          <p:spTgt spid="6">
                                            <p:txEl>
                                              <p:pRg st="2" end="2"/>
                                            </p:txEl>
                                          </p:spTgt>
                                        </p:tgtEl>
                                      </p:cBhvr>
                                    </p:animEffect>
                                    <p:anim calcmode="lin" valueType="num">
                                      <p:cBhvr>
                                        <p:cTn id="8" dur="2000" fill="hold"/>
                                        <p:tgtEl>
                                          <p:spTgt spid="6">
                                            <p:txEl>
                                              <p:pRg st="2" end="2"/>
                                            </p:txEl>
                                          </p:spTgt>
                                        </p:tgtEl>
                                        <p:attrNameLst>
                                          <p:attrName>style.rotation</p:attrName>
                                        </p:attrNameLst>
                                      </p:cBhvr>
                                      <p:tavLst>
                                        <p:tav tm="0">
                                          <p:val>
                                            <p:fltVal val="720"/>
                                          </p:val>
                                        </p:tav>
                                        <p:tav tm="100000">
                                          <p:val>
                                            <p:fltVal val="0"/>
                                          </p:val>
                                        </p:tav>
                                      </p:tavLst>
                                    </p:anim>
                                    <p:anim calcmode="lin" valueType="num">
                                      <p:cBhvr>
                                        <p:cTn id="9" dur="2000" fill="hold"/>
                                        <p:tgtEl>
                                          <p:spTgt spid="6">
                                            <p:txEl>
                                              <p:pRg st="2" end="2"/>
                                            </p:txEl>
                                          </p:spTgt>
                                        </p:tgtEl>
                                        <p:attrNameLst>
                                          <p:attrName>ppt_h</p:attrName>
                                        </p:attrNameLst>
                                      </p:cBhvr>
                                      <p:tavLst>
                                        <p:tav tm="0">
                                          <p:val>
                                            <p:fltVal val="0"/>
                                          </p:val>
                                        </p:tav>
                                        <p:tav tm="100000">
                                          <p:val>
                                            <p:strVal val="#ppt_h"/>
                                          </p:val>
                                        </p:tav>
                                      </p:tavLst>
                                    </p:anim>
                                    <p:anim calcmode="lin" valueType="num">
                                      <p:cBhvr>
                                        <p:cTn id="10" dur="2000" fill="hold"/>
                                        <p:tgtEl>
                                          <p:spTgt spid="6">
                                            <p:txEl>
                                              <p:pRg st="2" end="2"/>
                                            </p:txEl>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357</TotalTime>
  <Words>1081</Words>
  <Application>Microsoft Office PowerPoint</Application>
  <PresentationFormat>On-screen Show (4:3)</PresentationFormat>
  <Paragraphs>78</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Paper</vt:lpstr>
      <vt:lpstr>CHARACTER DEVELOPMENT</vt:lpstr>
      <vt:lpstr>CHARACTER: Ellie Linton</vt:lpstr>
      <vt:lpstr>Important Scene:</vt:lpstr>
      <vt:lpstr>Describe Ellie’s reaction to the young soldier’s death. Why is this significant?</vt:lpstr>
      <vt:lpstr>TECHNIQUES:</vt:lpstr>
      <vt:lpstr>Close-up / Point of View shot</vt:lpstr>
      <vt:lpstr>LOW ANGLE</vt:lpstr>
      <vt:lpstr>MUSIC</vt:lpstr>
      <vt:lpstr>Dialogue / Voiceover</vt:lpstr>
      <vt:lpstr>LIGHTING</vt:lpstr>
      <vt:lpstr>Close-ups / Props</vt:lpstr>
      <vt:lpstr>SETTING</vt:lpstr>
      <vt:lpstr>CHARACTER CHANGE:</vt:lpstr>
      <vt:lpstr>COSTUME:</vt:lpstr>
      <vt:lpstr>DIALOGUE:</vt:lpstr>
      <vt:lpstr>CLOSE-UPS:</vt:lpstr>
      <vt:lpstr>ACTIONS:</vt:lpstr>
      <vt:lpstr>SUMMARY:</vt:lpstr>
    </vt:vector>
  </TitlesOfParts>
  <Company>Westlake Girls High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jgillaly</dc:creator>
  <cp:lastModifiedBy>jgillaly</cp:lastModifiedBy>
  <cp:revision>13</cp:revision>
  <dcterms:created xsi:type="dcterms:W3CDTF">2011-08-29T10:01:45Z</dcterms:created>
  <dcterms:modified xsi:type="dcterms:W3CDTF">2011-09-06T00:11:47Z</dcterms:modified>
</cp:coreProperties>
</file>