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5D6AAF1-BA7C-420B-92AF-F81B0C7BBB1F}" type="datetimeFigureOut">
              <a:rPr lang="en-NZ" smtClean="0"/>
              <a:t>30/06/2011</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3F821BB1-87F5-47C2-96B9-52D268A479AA}"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D6AAF1-BA7C-420B-92AF-F81B0C7BBB1F}" type="datetimeFigureOut">
              <a:rPr lang="en-NZ" smtClean="0"/>
              <a:t>30/06/2011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F821BB1-87F5-47C2-96B9-52D268A479AA}" type="slidenum">
              <a:rPr lang="en-NZ" smtClean="0"/>
              <a:t>‹#›</a:t>
            </a:fld>
            <a:endParaRPr lang="en-NZ"/>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D6AAF1-BA7C-420B-92AF-F81B0C7BBB1F}" type="datetimeFigureOut">
              <a:rPr lang="en-NZ" smtClean="0"/>
              <a:t>30/06/2011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F821BB1-87F5-47C2-96B9-52D268A479AA}" type="slidenum">
              <a:rPr lang="en-NZ" smtClean="0"/>
              <a:t>‹#›</a:t>
            </a:fld>
            <a:endParaRPr lang="en-NZ"/>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D6AAF1-BA7C-420B-92AF-F81B0C7BBB1F}" type="datetimeFigureOut">
              <a:rPr lang="en-NZ" smtClean="0"/>
              <a:t>30/06/2011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F821BB1-87F5-47C2-96B9-52D268A479AA}" type="slidenum">
              <a:rPr lang="en-NZ" smtClean="0"/>
              <a:t>‹#›</a:t>
            </a:fld>
            <a:endParaRPr lang="en-NZ"/>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5D6AAF1-BA7C-420B-92AF-F81B0C7BBB1F}" type="datetimeFigureOut">
              <a:rPr lang="en-NZ" smtClean="0"/>
              <a:t>30/06/2011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F821BB1-87F5-47C2-96B9-52D268A479AA}"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5D6AAF1-BA7C-420B-92AF-F81B0C7BBB1F}" type="datetimeFigureOut">
              <a:rPr lang="en-NZ" smtClean="0"/>
              <a:t>30/06/2011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F821BB1-87F5-47C2-96B9-52D268A479AA}" type="slidenum">
              <a:rPr lang="en-NZ" smtClean="0"/>
              <a:t>‹#›</a:t>
            </a:fld>
            <a:endParaRPr lang="en-NZ"/>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5D6AAF1-BA7C-420B-92AF-F81B0C7BBB1F}" type="datetimeFigureOut">
              <a:rPr lang="en-NZ" smtClean="0"/>
              <a:t>30/06/2011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F821BB1-87F5-47C2-96B9-52D268A479AA}" type="slidenum">
              <a:rPr lang="en-NZ" smtClean="0"/>
              <a:t>‹#›</a:t>
            </a:fld>
            <a:endParaRPr lang="en-NZ"/>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5D6AAF1-BA7C-420B-92AF-F81B0C7BBB1F}" type="datetimeFigureOut">
              <a:rPr lang="en-NZ" smtClean="0"/>
              <a:t>30/06/2011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F821BB1-87F5-47C2-96B9-52D268A479AA}" type="slidenum">
              <a:rPr lang="en-NZ" smtClean="0"/>
              <a:t>‹#›</a:t>
            </a:fld>
            <a:endParaRPr lang="en-NZ"/>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6AAF1-BA7C-420B-92AF-F81B0C7BBB1F}" type="datetimeFigureOut">
              <a:rPr lang="en-NZ" smtClean="0"/>
              <a:t>30/06/2011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F821BB1-87F5-47C2-96B9-52D268A479AA}" type="slidenum">
              <a:rPr lang="en-NZ" smtClean="0"/>
              <a:t>‹#›</a:t>
            </a:fld>
            <a:endParaRPr lang="en-NZ"/>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5D6AAF1-BA7C-420B-92AF-F81B0C7BBB1F}" type="datetimeFigureOut">
              <a:rPr lang="en-NZ" smtClean="0"/>
              <a:t>30/06/2011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F821BB1-87F5-47C2-96B9-52D268A479AA}" type="slidenum">
              <a:rPr lang="en-NZ" smtClean="0"/>
              <a:t>‹#›</a:t>
            </a:fld>
            <a:endParaRPr lang="en-NZ"/>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5D6AAF1-BA7C-420B-92AF-F81B0C7BBB1F}" type="datetimeFigureOut">
              <a:rPr lang="en-NZ" smtClean="0"/>
              <a:t>30/06/2011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3F821BB1-87F5-47C2-96B9-52D268A479AA}" type="slidenum">
              <a:rPr lang="en-NZ" smtClean="0"/>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5D6AAF1-BA7C-420B-92AF-F81B0C7BBB1F}" type="datetimeFigureOut">
              <a:rPr lang="en-NZ" smtClean="0"/>
              <a:t>30/06/2011</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F821BB1-87F5-47C2-96B9-52D268A479AA}" type="slidenum">
              <a:rPr lang="en-NZ" smtClean="0"/>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2.wikia.nocookie.net/__cb20100726221940/jamescameronsavatar/images/e/e0/Jake_and_Quaritch_-_discussion.jpg"/>
          <p:cNvPicPr>
            <a:picLocks noChangeAspect="1" noChangeArrowheads="1"/>
          </p:cNvPicPr>
          <p:nvPr/>
        </p:nvPicPr>
        <p:blipFill>
          <a:blip r:embed="rId2" cstate="print"/>
          <a:srcRect/>
          <a:stretch>
            <a:fillRect/>
          </a:stretch>
        </p:blipFill>
        <p:spPr bwMode="auto">
          <a:xfrm>
            <a:off x="1403648" y="1772816"/>
            <a:ext cx="6336704" cy="3823146"/>
          </a:xfrm>
          <a:prstGeom prst="rect">
            <a:avLst/>
          </a:prstGeom>
          <a:noFill/>
        </p:spPr>
      </p:pic>
      <p:sp>
        <p:nvSpPr>
          <p:cNvPr id="2" name="Title 1"/>
          <p:cNvSpPr>
            <a:spLocks noGrp="1"/>
          </p:cNvSpPr>
          <p:nvPr>
            <p:ph type="ctrTitle"/>
          </p:nvPr>
        </p:nvSpPr>
        <p:spPr>
          <a:xfrm>
            <a:off x="755576" y="260648"/>
            <a:ext cx="7772400" cy="1470025"/>
          </a:xfrm>
          <a:effectLst>
            <a:glow rad="228600">
              <a:schemeClr val="accent1">
                <a:satMod val="175000"/>
                <a:alpha val="40000"/>
              </a:schemeClr>
            </a:glow>
          </a:effectLst>
        </p:spPr>
        <p:txBody>
          <a:bodyPr>
            <a:normAutofit fontScale="90000"/>
          </a:bodyPr>
          <a:lstStyle/>
          <a:p>
            <a:r>
              <a:rPr lang="en-US" dirty="0" smtClean="0">
                <a:solidFill>
                  <a:schemeClr val="tx2">
                    <a:lumMod val="60000"/>
                    <a:lumOff val="40000"/>
                  </a:schemeClr>
                </a:solidFill>
                <a:effectLst>
                  <a:outerShdw blurRad="38100" dist="38100" dir="2700000" algn="tl">
                    <a:srgbClr val="000000">
                      <a:alpha val="43137"/>
                    </a:srgbClr>
                  </a:outerShdw>
                </a:effectLst>
              </a:rPr>
              <a:t>Conflict between Quaritch and Jake</a:t>
            </a:r>
            <a:endParaRPr lang="en-NZ" dirty="0">
              <a:solidFill>
                <a:schemeClr val="tx2">
                  <a:lumMod val="60000"/>
                  <a:lumOff val="40000"/>
                </a:schemeClr>
              </a:solidFill>
              <a:effectLst>
                <a:outerShdw blurRad="38100" dist="38100" dir="2700000" algn="tl">
                  <a:srgbClr val="000000">
                    <a:alpha val="43137"/>
                  </a:srgbClr>
                </a:outerShdw>
              </a:effectLst>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71400"/>
            <a:ext cx="8229600" cy="1143000"/>
          </a:xfrm>
        </p:spPr>
        <p:txBody>
          <a:bodyPr/>
          <a:lstStyle/>
          <a:p>
            <a:r>
              <a:rPr lang="en-US" dirty="0" smtClean="0"/>
              <a:t>First Meeting</a:t>
            </a:r>
            <a:endParaRPr lang="en-NZ" dirty="0"/>
          </a:p>
        </p:txBody>
      </p:sp>
      <p:sp>
        <p:nvSpPr>
          <p:cNvPr id="3" name="Content Placeholder 2"/>
          <p:cNvSpPr>
            <a:spLocks noGrp="1"/>
          </p:cNvSpPr>
          <p:nvPr>
            <p:ph idx="1"/>
          </p:nvPr>
        </p:nvSpPr>
        <p:spPr>
          <a:xfrm>
            <a:off x="611560" y="836712"/>
            <a:ext cx="8229600" cy="4525963"/>
          </a:xfrm>
        </p:spPr>
        <p:txBody>
          <a:bodyPr>
            <a:normAutofit lnSpcReduction="10000"/>
          </a:bodyPr>
          <a:lstStyle/>
          <a:p>
            <a:pPr>
              <a:buNone/>
            </a:pPr>
            <a:r>
              <a:rPr lang="en-US" sz="2800" dirty="0" smtClean="0"/>
              <a:t>Quaritch and Jake have an instant bond as they have both come from a military  background.</a:t>
            </a:r>
          </a:p>
          <a:p>
            <a:pPr>
              <a:buNone/>
            </a:pPr>
            <a:r>
              <a:rPr lang="en-NZ" sz="2800" dirty="0" smtClean="0"/>
              <a:t>Quaritch impressed Jake deeply and made Jake a deal that in return for information on the Na'vi, he would talk to the RDA corporate executives and get approval for Jake to receive the expensive treatment for his spinal injury, which would return the use of his legs.</a:t>
            </a:r>
          </a:p>
          <a:p>
            <a:pPr>
              <a:buNone/>
            </a:pPr>
            <a:r>
              <a:rPr lang="en-US" sz="2800" dirty="0" smtClean="0"/>
              <a:t>Quaritch calls Jake ‘son’ and gives Jake a sense of belonging and security by calling him this.</a:t>
            </a:r>
            <a:endParaRPr lang="en-NZ" sz="2800" dirty="0"/>
          </a:p>
        </p:txBody>
      </p:sp>
      <p:sp>
        <p:nvSpPr>
          <p:cNvPr id="4" name="TextBox 3"/>
          <p:cNvSpPr txBox="1"/>
          <p:nvPr/>
        </p:nvSpPr>
        <p:spPr>
          <a:xfrm>
            <a:off x="1259632" y="5085184"/>
            <a:ext cx="6696744" cy="707886"/>
          </a:xfrm>
          <a:prstGeom prst="rect">
            <a:avLst/>
          </a:prstGeom>
          <a:noFill/>
        </p:spPr>
        <p:txBody>
          <a:bodyPr wrap="square" rtlCol="0">
            <a:spAutoFit/>
          </a:bodyPr>
          <a:lstStyle/>
          <a:p>
            <a:r>
              <a:rPr lang="en-US" sz="2000" dirty="0" smtClean="0">
                <a:solidFill>
                  <a:srgbClr val="FF0000"/>
                </a:solidFill>
              </a:rPr>
              <a:t>“You get me what I need and I’ll make sure you get you legs back when you rotate back home. Your </a:t>
            </a:r>
            <a:r>
              <a:rPr lang="en-US" sz="2000" b="1" dirty="0" smtClean="0">
                <a:solidFill>
                  <a:srgbClr val="FF0000"/>
                </a:solidFill>
              </a:rPr>
              <a:t>real</a:t>
            </a:r>
            <a:r>
              <a:rPr lang="en-US" sz="2000" dirty="0" smtClean="0">
                <a:solidFill>
                  <a:srgbClr val="FF0000"/>
                </a:solidFill>
              </a:rPr>
              <a:t> legs.”</a:t>
            </a:r>
            <a:endParaRPr lang="en-NZ" sz="2000" dirty="0">
              <a:solidFill>
                <a:srgbClr val="FF0000"/>
              </a:solidFill>
            </a:endParaRPr>
          </a:p>
        </p:txBody>
      </p:sp>
      <p:sp>
        <p:nvSpPr>
          <p:cNvPr id="5" name="TextBox 4"/>
          <p:cNvSpPr txBox="1"/>
          <p:nvPr/>
        </p:nvSpPr>
        <p:spPr>
          <a:xfrm>
            <a:off x="1259632" y="5949280"/>
            <a:ext cx="6696744" cy="400110"/>
          </a:xfrm>
          <a:prstGeom prst="rect">
            <a:avLst/>
          </a:prstGeom>
          <a:noFill/>
        </p:spPr>
        <p:txBody>
          <a:bodyPr wrap="square" rtlCol="0">
            <a:spAutoFit/>
          </a:bodyPr>
          <a:lstStyle/>
          <a:p>
            <a:r>
              <a:rPr lang="en-US" sz="2000" dirty="0" smtClean="0">
                <a:solidFill>
                  <a:srgbClr val="FF0000"/>
                </a:solidFill>
              </a:rPr>
              <a:t>“Can you do that for me </a:t>
            </a:r>
            <a:r>
              <a:rPr lang="en-US" sz="2000" b="1" dirty="0" smtClean="0">
                <a:solidFill>
                  <a:srgbClr val="FF0000"/>
                </a:solidFill>
              </a:rPr>
              <a:t>son</a:t>
            </a:r>
            <a:r>
              <a:rPr lang="en-US" sz="2000" dirty="0" smtClean="0">
                <a:solidFill>
                  <a:srgbClr val="FF0000"/>
                </a:solidFill>
              </a:rPr>
              <a:t>?”</a:t>
            </a:r>
            <a:endParaRPr lang="en-NZ" sz="2000"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Camera Angles/Shots</a:t>
            </a:r>
            <a:endParaRPr lang="en-NZ" dirty="0"/>
          </a:p>
        </p:txBody>
      </p:sp>
      <p:sp>
        <p:nvSpPr>
          <p:cNvPr id="3" name="Content Placeholder 2"/>
          <p:cNvSpPr>
            <a:spLocks noGrp="1"/>
          </p:cNvSpPr>
          <p:nvPr>
            <p:ph idx="1"/>
          </p:nvPr>
        </p:nvSpPr>
        <p:spPr/>
        <p:txBody>
          <a:bodyPr/>
          <a:lstStyle/>
          <a:p>
            <a:pPr>
              <a:buNone/>
            </a:pPr>
            <a:r>
              <a:rPr lang="en-US" dirty="0" smtClean="0"/>
              <a:t>When Quaritch gets in his machine, he is much taller and looks more powerful than Jake. Jake later gets lifted up to the same level as Quaritch. This is a medium shot and shows equality and that they are part of the same team.</a:t>
            </a:r>
            <a:endParaRPr lang="en-NZ" dirty="0"/>
          </a:p>
        </p:txBody>
      </p:sp>
      <p:pic>
        <p:nvPicPr>
          <p:cNvPr id="14338" name="Picture 2" descr="http://images2.wikia.nocookie.net/__cb20101123031433/jamescameronsavatar/images/thumb/8/8f/00.22.43_Quaritch_in_AMP_suit.png/230px-00.22.43_Quaritch_in_AMP_suit.png"/>
          <p:cNvPicPr>
            <a:picLocks noChangeAspect="1" noChangeArrowheads="1"/>
          </p:cNvPicPr>
          <p:nvPr/>
        </p:nvPicPr>
        <p:blipFill>
          <a:blip r:embed="rId2" cstate="print"/>
          <a:srcRect/>
          <a:stretch>
            <a:fillRect/>
          </a:stretch>
        </p:blipFill>
        <p:spPr bwMode="auto">
          <a:xfrm>
            <a:off x="2843808" y="4365104"/>
            <a:ext cx="3600400" cy="2019356"/>
          </a:xfrm>
          <a:prstGeom prst="rect">
            <a:avLst/>
          </a:prstGeom>
          <a:noFill/>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US" dirty="0" smtClean="0"/>
              <a:t>Indecision</a:t>
            </a:r>
            <a:endParaRPr lang="en-NZ" dirty="0"/>
          </a:p>
        </p:txBody>
      </p:sp>
      <p:sp>
        <p:nvSpPr>
          <p:cNvPr id="3" name="Content Placeholder 2"/>
          <p:cNvSpPr>
            <a:spLocks noGrp="1"/>
          </p:cNvSpPr>
          <p:nvPr>
            <p:ph idx="1"/>
          </p:nvPr>
        </p:nvSpPr>
        <p:spPr>
          <a:xfrm>
            <a:off x="539552" y="1124744"/>
            <a:ext cx="8229600" cy="4525963"/>
          </a:xfrm>
        </p:spPr>
        <p:txBody>
          <a:bodyPr/>
          <a:lstStyle/>
          <a:p>
            <a:pPr>
              <a:buNone/>
            </a:pPr>
            <a:r>
              <a:rPr lang="en-US" dirty="0" smtClean="0"/>
              <a:t>After Jake stops reporting to Quaritch for 2weeks, Quaritch decides to go and see Jake.</a:t>
            </a:r>
          </a:p>
          <a:p>
            <a:pPr>
              <a:buNone/>
            </a:pPr>
            <a:r>
              <a:rPr lang="en-US" dirty="0" smtClean="0"/>
              <a:t>By this time Jake has been welcomed and almost become one of the </a:t>
            </a:r>
            <a:r>
              <a:rPr lang="en-US" dirty="0" err="1" smtClean="0"/>
              <a:t>Na’vi</a:t>
            </a:r>
            <a:r>
              <a:rPr lang="en-US" dirty="0" smtClean="0"/>
              <a:t>. He tells Quaritch he has to finish the ceremony in becoming one of The People. At this point Quaritch is starting to doubt Jake and the conflict  between the two characters begin to show.</a:t>
            </a:r>
            <a:endParaRPr lang="en-NZ" dirty="0"/>
          </a:p>
        </p:txBody>
      </p:sp>
      <p:sp>
        <p:nvSpPr>
          <p:cNvPr id="4" name="TextBox 3"/>
          <p:cNvSpPr txBox="1"/>
          <p:nvPr/>
        </p:nvSpPr>
        <p:spPr>
          <a:xfrm>
            <a:off x="1043608" y="5445224"/>
            <a:ext cx="6696744" cy="707886"/>
          </a:xfrm>
          <a:prstGeom prst="rect">
            <a:avLst/>
          </a:prstGeom>
          <a:noFill/>
        </p:spPr>
        <p:txBody>
          <a:bodyPr wrap="square" rtlCol="0">
            <a:spAutoFit/>
          </a:bodyPr>
          <a:lstStyle/>
          <a:p>
            <a:r>
              <a:rPr lang="en-US" sz="2000" dirty="0" smtClean="0">
                <a:solidFill>
                  <a:srgbClr val="FF0000"/>
                </a:solidFill>
              </a:rPr>
              <a:t>“Your last report was over two weeks ago. I’m starting to doubt you resolve…it’s time to terminate the mission.”</a:t>
            </a:r>
            <a:endParaRPr lang="en-NZ" sz="2000"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Camera Angles/Shots</a:t>
            </a:r>
            <a:endParaRPr lang="en-NZ" dirty="0"/>
          </a:p>
        </p:txBody>
      </p:sp>
      <p:sp>
        <p:nvSpPr>
          <p:cNvPr id="3" name="Content Placeholder 2"/>
          <p:cNvSpPr>
            <a:spLocks noGrp="1"/>
          </p:cNvSpPr>
          <p:nvPr>
            <p:ph idx="1"/>
          </p:nvPr>
        </p:nvSpPr>
        <p:spPr/>
        <p:txBody>
          <a:bodyPr/>
          <a:lstStyle/>
          <a:p>
            <a:pPr>
              <a:buNone/>
            </a:pPr>
            <a:r>
              <a:rPr lang="en-US" dirty="0" smtClean="0"/>
              <a:t>After this talk between the two, and when Quaritch starts to doubt Jake, a low angle is later used on Quaritch to show his dominance and that he is still much more powerful than Jake.</a:t>
            </a:r>
            <a:endParaRPr lang="en-NZ" dirty="0"/>
          </a:p>
        </p:txBody>
      </p:sp>
      <p:pic>
        <p:nvPicPr>
          <p:cNvPr id="16386" name="Picture 2" descr="http://images2.wikia.nocookie.net/__cb20100726221940/jamescameronsavatar/images/e/e0/Jake_and_Quaritch_-_discussion.jpg"/>
          <p:cNvPicPr>
            <a:picLocks noChangeAspect="1" noChangeArrowheads="1"/>
          </p:cNvPicPr>
          <p:nvPr/>
        </p:nvPicPr>
        <p:blipFill>
          <a:blip r:embed="rId2" cstate="print"/>
          <a:srcRect/>
          <a:stretch>
            <a:fillRect/>
          </a:stretch>
        </p:blipFill>
        <p:spPr bwMode="auto">
          <a:xfrm>
            <a:off x="2195736" y="3933056"/>
            <a:ext cx="4202832" cy="2535709"/>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dirty="0" smtClean="0"/>
              <a:t>Conflict</a:t>
            </a:r>
            <a:endParaRPr lang="en-NZ" dirty="0"/>
          </a:p>
        </p:txBody>
      </p:sp>
      <p:sp>
        <p:nvSpPr>
          <p:cNvPr id="3" name="Content Placeholder 2"/>
          <p:cNvSpPr>
            <a:spLocks noGrp="1"/>
          </p:cNvSpPr>
          <p:nvPr>
            <p:ph idx="1"/>
          </p:nvPr>
        </p:nvSpPr>
        <p:spPr>
          <a:xfrm>
            <a:off x="467544" y="1052736"/>
            <a:ext cx="8229600" cy="4525963"/>
          </a:xfrm>
        </p:spPr>
        <p:txBody>
          <a:bodyPr/>
          <a:lstStyle/>
          <a:p>
            <a:pPr>
              <a:buNone/>
            </a:pPr>
            <a:r>
              <a:rPr lang="en-US" dirty="0" smtClean="0"/>
              <a:t>Later in the film, when the bulldozer is about to attack the Tree of Souls, Jake starts breaking the camera. He is caught by Quaritch, and Quaritch quits Jake’s link with the Avatar after seeing this. The way that Quaritch speaks to Jake is completely different to his language towards Jake at the beginning. This clearly shows the conflict between the two characters.</a:t>
            </a:r>
            <a:endParaRPr lang="en-NZ" dirty="0"/>
          </a:p>
        </p:txBody>
      </p:sp>
      <p:sp>
        <p:nvSpPr>
          <p:cNvPr id="4" name="TextBox 3"/>
          <p:cNvSpPr txBox="1"/>
          <p:nvPr/>
        </p:nvSpPr>
        <p:spPr>
          <a:xfrm>
            <a:off x="1043608" y="5661248"/>
            <a:ext cx="6696744" cy="707886"/>
          </a:xfrm>
          <a:prstGeom prst="rect">
            <a:avLst/>
          </a:prstGeom>
          <a:noFill/>
        </p:spPr>
        <p:txBody>
          <a:bodyPr wrap="square" rtlCol="0">
            <a:spAutoFit/>
          </a:bodyPr>
          <a:lstStyle/>
          <a:p>
            <a:r>
              <a:rPr lang="en-US" sz="2000" dirty="0" smtClean="0">
                <a:solidFill>
                  <a:srgbClr val="FF0000"/>
                </a:solidFill>
              </a:rPr>
              <a:t>“You let me down son. What. You find some local tail and you just completely forget what team you’re playing for?”</a:t>
            </a:r>
            <a:endParaRPr lang="en-NZ" sz="2000"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dirty="0" smtClean="0"/>
              <a:t>Camera Angles/Shots</a:t>
            </a:r>
            <a:endParaRPr lang="en-NZ" dirty="0"/>
          </a:p>
        </p:txBody>
      </p:sp>
      <p:sp>
        <p:nvSpPr>
          <p:cNvPr id="3" name="Content Placeholder 2"/>
          <p:cNvSpPr>
            <a:spLocks noGrp="1"/>
          </p:cNvSpPr>
          <p:nvPr>
            <p:ph idx="1"/>
          </p:nvPr>
        </p:nvSpPr>
        <p:spPr>
          <a:xfrm>
            <a:off x="467544" y="908720"/>
            <a:ext cx="8229600" cy="4525963"/>
          </a:xfrm>
        </p:spPr>
        <p:txBody>
          <a:bodyPr/>
          <a:lstStyle/>
          <a:p>
            <a:pPr>
              <a:buNone/>
            </a:pPr>
            <a:r>
              <a:rPr lang="en-US" dirty="0" smtClean="0"/>
              <a:t>At this point of the film, Quaritch and Jake are almost basically enemies. There are close up shots on Jake to show his deep angry emotions. Low angle are constantly being used on Quaritch to show his dominance over Jake. In the photo below, it is a medium shot, but Quaritch is still a head taller than Jake.</a:t>
            </a:r>
            <a:endParaRPr lang="en-NZ" dirty="0"/>
          </a:p>
        </p:txBody>
      </p:sp>
      <p:pic>
        <p:nvPicPr>
          <p:cNvPr id="18434" name="Picture 2" descr="http://idigitalcitizen.files.wordpress.com/2010/04/2560x1600miles-quaritch-jake-sully.jpg?w=2560"/>
          <p:cNvPicPr>
            <a:picLocks noChangeAspect="1" noChangeArrowheads="1"/>
          </p:cNvPicPr>
          <p:nvPr/>
        </p:nvPicPr>
        <p:blipFill>
          <a:blip r:embed="rId2" cstate="print"/>
          <a:srcRect/>
          <a:stretch>
            <a:fillRect/>
          </a:stretch>
        </p:blipFill>
        <p:spPr bwMode="auto">
          <a:xfrm>
            <a:off x="2627784" y="4581128"/>
            <a:ext cx="3004617" cy="1877350"/>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dirty="0" smtClean="0"/>
              <a:t>Final Conflict</a:t>
            </a:r>
            <a:endParaRPr lang="en-NZ" dirty="0"/>
          </a:p>
        </p:txBody>
      </p:sp>
      <p:sp>
        <p:nvSpPr>
          <p:cNvPr id="3" name="Content Placeholder 2"/>
          <p:cNvSpPr>
            <a:spLocks noGrp="1"/>
          </p:cNvSpPr>
          <p:nvPr>
            <p:ph idx="1"/>
          </p:nvPr>
        </p:nvSpPr>
        <p:spPr>
          <a:xfrm>
            <a:off x="467544" y="1268760"/>
            <a:ext cx="8229600" cy="4525963"/>
          </a:xfrm>
        </p:spPr>
        <p:txBody>
          <a:bodyPr/>
          <a:lstStyle/>
          <a:p>
            <a:pPr>
              <a:buNone/>
            </a:pPr>
            <a:r>
              <a:rPr lang="en-US" dirty="0" smtClean="0"/>
              <a:t>By the end, Quaritch and Jake are enemies. It is clearly shown by the language. Quaritch no longer calls Jake son, but calls him by his last name which enemies usually do. Later when all of </a:t>
            </a:r>
            <a:r>
              <a:rPr lang="en-US" dirty="0" err="1" smtClean="0"/>
              <a:t>Quaritch’s</a:t>
            </a:r>
            <a:r>
              <a:rPr lang="en-US" dirty="0" smtClean="0"/>
              <a:t> team are almost dead, Quaritch gets into a machine and decides to kill Jake for himself. He quits Jake’s link with the avatar and afterwards his killed by Neytiri. Jake is also saved by Neytiri.</a:t>
            </a:r>
            <a:endParaRPr lang="en-NZ" dirty="0"/>
          </a:p>
        </p:txBody>
      </p:sp>
      <p:sp>
        <p:nvSpPr>
          <p:cNvPr id="4" name="TextBox 3"/>
          <p:cNvSpPr txBox="1"/>
          <p:nvPr/>
        </p:nvSpPr>
        <p:spPr>
          <a:xfrm>
            <a:off x="1115616" y="6021288"/>
            <a:ext cx="6696744" cy="400110"/>
          </a:xfrm>
          <a:prstGeom prst="rect">
            <a:avLst/>
          </a:prstGeom>
          <a:noFill/>
        </p:spPr>
        <p:txBody>
          <a:bodyPr wrap="square" rtlCol="0">
            <a:spAutoFit/>
          </a:bodyPr>
          <a:lstStyle/>
          <a:p>
            <a:r>
              <a:rPr lang="en-US" sz="2000" dirty="0" smtClean="0">
                <a:solidFill>
                  <a:srgbClr val="FF0000"/>
                </a:solidFill>
              </a:rPr>
              <a:t>“Hey Sully, how’s it fell to betray your own race?”</a:t>
            </a:r>
            <a:endParaRPr lang="en-NZ" sz="2000"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29600" cy="1143000"/>
          </a:xfrm>
        </p:spPr>
        <p:txBody>
          <a:bodyPr/>
          <a:lstStyle/>
          <a:p>
            <a:r>
              <a:rPr lang="en-US" dirty="0" smtClean="0"/>
              <a:t>Camera Angles/Shots</a:t>
            </a:r>
            <a:endParaRPr lang="en-NZ" dirty="0"/>
          </a:p>
        </p:txBody>
      </p:sp>
      <p:sp>
        <p:nvSpPr>
          <p:cNvPr id="3" name="Content Placeholder 2"/>
          <p:cNvSpPr>
            <a:spLocks noGrp="1"/>
          </p:cNvSpPr>
          <p:nvPr>
            <p:ph idx="1"/>
          </p:nvPr>
        </p:nvSpPr>
        <p:spPr>
          <a:xfrm>
            <a:off x="467544" y="1052736"/>
            <a:ext cx="8229600" cy="4525963"/>
          </a:xfrm>
        </p:spPr>
        <p:txBody>
          <a:bodyPr/>
          <a:lstStyle/>
          <a:p>
            <a:pPr>
              <a:buNone/>
            </a:pPr>
            <a:r>
              <a:rPr lang="en-US" dirty="0" smtClean="0"/>
              <a:t>In these parts when Quaritch is in the machine, no more high angles are used on him, unlike the beginning where there were many high angles. Instead, there are medium shots when Jake gets on the machine and tries to kill Quaritch, and is later shown by a low angle shot to show Jake’s dominance over Quaritch.</a:t>
            </a:r>
            <a:endParaRPr lang="en-NZ" dirty="0"/>
          </a:p>
        </p:txBody>
      </p:sp>
      <p:pic>
        <p:nvPicPr>
          <p:cNvPr id="21506" name="Picture 2" descr="http://a1.typepad.com/6a0120a7b35ec6970b0128773d4389970c-500pi"/>
          <p:cNvPicPr>
            <a:picLocks noChangeAspect="1" noChangeArrowheads="1"/>
          </p:cNvPicPr>
          <p:nvPr/>
        </p:nvPicPr>
        <p:blipFill>
          <a:blip r:embed="rId2" cstate="print"/>
          <a:srcRect/>
          <a:stretch>
            <a:fillRect/>
          </a:stretch>
        </p:blipFill>
        <p:spPr bwMode="auto">
          <a:xfrm>
            <a:off x="2555776" y="4581128"/>
            <a:ext cx="3466356" cy="1948092"/>
          </a:xfrm>
          <a:prstGeom prst="rect">
            <a:avLst/>
          </a:prstGeom>
          <a:noFill/>
        </p:spPr>
      </p:pic>
    </p:spTree>
  </p:cSld>
  <p:clrMapOvr>
    <a:masterClrMapping/>
  </p:clrMapOvr>
  <p:transition>
    <p:dissolv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TotalTime>
  <Words>634</Words>
  <Application>Microsoft Office PowerPoint</Application>
  <PresentationFormat>On-screen Show (4:3)</PresentationFormat>
  <Paragraphs>25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Conflict between Quaritch and Jake</vt:lpstr>
      <vt:lpstr>First Meeting</vt:lpstr>
      <vt:lpstr>Camera Angles/Shots</vt:lpstr>
      <vt:lpstr>Indecision</vt:lpstr>
      <vt:lpstr>Camera Angles/Shots</vt:lpstr>
      <vt:lpstr>Conflict</vt:lpstr>
      <vt:lpstr>Camera Angles/Shots</vt:lpstr>
      <vt:lpstr>Final Conflict</vt:lpstr>
      <vt:lpstr>Camera Angles/Shots</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 between Quaritch and Jake</dc:title>
  <dc:creator>11779</dc:creator>
  <cp:lastModifiedBy>11779</cp:lastModifiedBy>
  <cp:revision>6</cp:revision>
  <dcterms:created xsi:type="dcterms:W3CDTF">2011-06-30T01:21:58Z</dcterms:created>
  <dcterms:modified xsi:type="dcterms:W3CDTF">2011-06-30T02:03:37Z</dcterms:modified>
</cp:coreProperties>
</file>