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6" r:id="rId5"/>
    <p:sldId id="267" r:id="rId6"/>
    <p:sldId id="262" r:id="rId7"/>
    <p:sldId id="265" r:id="rId8"/>
    <p:sldId id="263" r:id="rId9"/>
    <p:sldId id="258" r:id="rId10"/>
    <p:sldId id="260" r:id="rId11"/>
    <p:sldId id="261" r:id="rId12"/>
    <p:sldId id="268" r:id="rId13"/>
    <p:sldId id="269" r:id="rId14"/>
    <p:sldId id="271" r:id="rId15"/>
    <p:sldId id="270" r:id="rId16"/>
    <p:sldId id="272" r:id="rId17"/>
    <p:sldId id="273" r:id="rId18"/>
    <p:sldId id="274" r:id="rId19"/>
    <p:sldId id="275" r:id="rId20"/>
    <p:sldId id="276" r:id="rId21"/>
    <p:sldId id="278" r:id="rId22"/>
    <p:sldId id="277" r:id="rId23"/>
    <p:sldId id="279" r:id="rId24"/>
    <p:sldId id="280" r:id="rId25"/>
    <p:sldId id="287" r:id="rId26"/>
    <p:sldId id="281" r:id="rId27"/>
    <p:sldId id="282" r:id="rId28"/>
    <p:sldId id="283" r:id="rId29"/>
    <p:sldId id="288" r:id="rId30"/>
    <p:sldId id="284" r:id="rId31"/>
    <p:sldId id="285" r:id="rId32"/>
    <p:sldId id="286" r:id="rId3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416"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352426" y="2895600"/>
            <a:ext cx="4572000" cy="1368798"/>
          </a:xfrm>
        </p:spPr>
        <p:txBody>
          <a:bodyPr>
            <a:normAutofit/>
          </a:bodyPr>
          <a:lstStyle>
            <a:lvl1pPr marL="0" indent="0" algn="l">
              <a:buNone/>
              <a:defRPr sz="2000" b="0" i="1" cap="none" spc="12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5" name="Rectangle 14"/>
          <p:cNvSpPr/>
          <p:nvPr/>
        </p:nvSpPr>
        <p:spPr>
          <a:xfrm>
            <a:off x="0" y="4743451"/>
            <a:ext cx="9144000" cy="21145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6" name="Straight Connector 15"/>
          <p:cNvCxnSpPr/>
          <p:nvPr/>
        </p:nvCxnSpPr>
        <p:spPr>
          <a:xfrm>
            <a:off x="0" y="4714875"/>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2" name="Date Placeholder 21"/>
          <p:cNvSpPr>
            <a:spLocks noGrp="1"/>
          </p:cNvSpPr>
          <p:nvPr>
            <p:ph type="dt" sz="half" idx="10"/>
          </p:nvPr>
        </p:nvSpPr>
        <p:spPr/>
        <p:txBody>
          <a:bodyPr/>
          <a:lstStyle/>
          <a:p>
            <a:fld id="{70CB36DE-0B89-4467-AE9F-189B4BF4165E}" type="datetimeFigureOut">
              <a:rPr lang="en-NZ" smtClean="0"/>
              <a:t>23/02/2013</a:t>
            </a:fld>
            <a:endParaRPr lang="en-NZ"/>
          </a:p>
        </p:txBody>
      </p:sp>
      <p:sp>
        <p:nvSpPr>
          <p:cNvPr id="23" name="Slide Number Placeholder 22"/>
          <p:cNvSpPr>
            <a:spLocks noGrp="1"/>
          </p:cNvSpPr>
          <p:nvPr>
            <p:ph type="sldNum" sz="quarter" idx="11"/>
          </p:nvPr>
        </p:nvSpPr>
        <p:spPr/>
        <p:txBody>
          <a:bodyPr/>
          <a:lstStyle/>
          <a:p>
            <a:fld id="{1788D5E8-5736-4C34-A5DF-187238A91688}" type="slidenum">
              <a:rPr lang="en-NZ" smtClean="0"/>
              <a:t>‹#›</a:t>
            </a:fld>
            <a:endParaRPr lang="en-NZ"/>
          </a:p>
        </p:txBody>
      </p:sp>
      <p:sp>
        <p:nvSpPr>
          <p:cNvPr id="24" name="Footer Placeholder 23"/>
          <p:cNvSpPr>
            <a:spLocks noGrp="1"/>
          </p:cNvSpPr>
          <p:nvPr>
            <p:ph type="ftr" sz="quarter" idx="12"/>
          </p:nvPr>
        </p:nvSpPr>
        <p:spPr/>
        <p:txBody>
          <a:bodyPr/>
          <a:lstStyle/>
          <a:p>
            <a:endParaRPr lang="en-NZ"/>
          </a:p>
        </p:txBody>
      </p:sp>
      <p:sp>
        <p:nvSpPr>
          <p:cNvPr id="12" name="Title 11"/>
          <p:cNvSpPr>
            <a:spLocks noGrp="1"/>
          </p:cNvSpPr>
          <p:nvPr>
            <p:ph type="title"/>
          </p:nvPr>
        </p:nvSpPr>
        <p:spPr>
          <a:xfrm>
            <a:off x="352426" y="457200"/>
            <a:ext cx="7680960" cy="2438399"/>
          </a:xfrm>
        </p:spPr>
        <p:txBody>
          <a:bodyPr>
            <a:normAutofit/>
          </a:bodyPr>
          <a:lstStyle>
            <a:lvl1pPr>
              <a:spcBef>
                <a:spcPts val="0"/>
              </a:spcBef>
              <a:defRPr kumimoji="0" lang="en-US" sz="6000" b="1" i="0" u="none" strike="noStrike" kern="1200" cap="none" spc="0" normalizeH="0" baseline="0" noProof="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r>
              <a:rPr lang="en-US" smtClean="0"/>
              <a:t>Click to edit Master 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CB36DE-0B89-4467-AE9F-189B4BF4165E}" type="datetimeFigureOut">
              <a:rPr lang="en-NZ" smtClean="0"/>
              <a:t>23/02/2013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788D5E8-5736-4C34-A5DF-187238A91688}" type="slidenum">
              <a:rPr lang="en-NZ" smtClean="0"/>
              <a:t>‹#›</a:t>
            </a:fld>
            <a:endParaRPr lang="en-NZ"/>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0CB36DE-0B89-4467-AE9F-189B4BF4165E}" type="datetimeFigureOut">
              <a:rPr lang="en-NZ" smtClean="0"/>
              <a:t>23/02/2013</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1788D5E8-5736-4C34-A5DF-187238A91688}" type="slidenum">
              <a:rPr lang="en-NZ" smtClean="0"/>
              <a:t>‹#›</a:t>
            </a:fld>
            <a:endParaRPr lang="en-NZ"/>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Content Placeholder 30"/>
          <p:cNvSpPr>
            <a:spLocks noGrp="1"/>
          </p:cNvSpPr>
          <p:nvPr>
            <p:ph sz="quarter" idx="13"/>
          </p:nvPr>
        </p:nvSpPr>
        <p:spPr>
          <a:xfrm>
            <a:off x="352426" y="1463040"/>
            <a:ext cx="7680960" cy="4724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2" name="Date Placeholder 11"/>
          <p:cNvSpPr>
            <a:spLocks noGrp="1"/>
          </p:cNvSpPr>
          <p:nvPr>
            <p:ph type="dt" sz="half" idx="14"/>
          </p:nvPr>
        </p:nvSpPr>
        <p:spPr/>
        <p:txBody>
          <a:bodyPr/>
          <a:lstStyle/>
          <a:p>
            <a:fld id="{70CB36DE-0B89-4467-AE9F-189B4BF4165E}" type="datetimeFigureOut">
              <a:rPr lang="en-NZ" smtClean="0"/>
              <a:t>23/02/2013</a:t>
            </a:fld>
            <a:endParaRPr lang="en-NZ"/>
          </a:p>
        </p:txBody>
      </p:sp>
      <p:sp>
        <p:nvSpPr>
          <p:cNvPr id="19" name="Slide Number Placeholder 18"/>
          <p:cNvSpPr>
            <a:spLocks noGrp="1"/>
          </p:cNvSpPr>
          <p:nvPr>
            <p:ph type="sldNum" sz="quarter" idx="15"/>
          </p:nvPr>
        </p:nvSpPr>
        <p:spPr/>
        <p:txBody>
          <a:bodyPr/>
          <a:lstStyle/>
          <a:p>
            <a:fld id="{1788D5E8-5736-4C34-A5DF-187238A91688}" type="slidenum">
              <a:rPr lang="en-NZ" smtClean="0"/>
              <a:t>‹#›</a:t>
            </a:fld>
            <a:endParaRPr lang="en-NZ"/>
          </a:p>
        </p:txBody>
      </p:sp>
      <p:sp>
        <p:nvSpPr>
          <p:cNvPr id="21" name="Footer Placeholder 20"/>
          <p:cNvSpPr>
            <a:spLocks noGrp="1"/>
          </p:cNvSpPr>
          <p:nvPr>
            <p:ph type="ftr" sz="quarter" idx="16"/>
          </p:nvPr>
        </p:nvSpPr>
        <p:spPr/>
        <p:txBody>
          <a:bodyPr/>
          <a:lstStyle/>
          <a:p>
            <a:endParaRPr lang="en-NZ"/>
          </a:p>
        </p:txBody>
      </p:sp>
      <p:sp>
        <p:nvSpPr>
          <p:cNvPr id="8" name="Title 7"/>
          <p:cNvSpPr>
            <a:spLocks noGrp="1"/>
          </p:cNvSpPr>
          <p:nvPr>
            <p:ph type="title"/>
          </p:nvPr>
        </p:nvSpPr>
        <p:spPr/>
        <p:txBody>
          <a:bodyPr/>
          <a:lstStyle/>
          <a:p>
            <a:r>
              <a:rPr lang="en-US" smtClean="0"/>
              <a:t>Click to edit Master 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ubtitle 2"/>
          <p:cNvSpPr>
            <a:spLocks noGrp="1"/>
          </p:cNvSpPr>
          <p:nvPr>
            <p:ph type="subTitle" idx="1"/>
          </p:nvPr>
        </p:nvSpPr>
        <p:spPr>
          <a:xfrm>
            <a:off x="352426" y="4003302"/>
            <a:ext cx="4572000" cy="1178298"/>
          </a:xfrm>
        </p:spPr>
        <p:txBody>
          <a:bodyPr>
            <a:normAutofit/>
          </a:bodyPr>
          <a:lstStyle>
            <a:lvl1pPr marL="0" indent="0" algn="l">
              <a:buNone/>
              <a:defRPr sz="2000" b="0" i="1" cap="none" spc="120" baseline="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6" name="Date Placeholder 15"/>
          <p:cNvSpPr>
            <a:spLocks noGrp="1"/>
          </p:cNvSpPr>
          <p:nvPr>
            <p:ph type="dt" sz="half" idx="10"/>
          </p:nvPr>
        </p:nvSpPr>
        <p:spPr/>
        <p:txBody>
          <a:bodyPr/>
          <a:lstStyle/>
          <a:p>
            <a:fld id="{70CB36DE-0B89-4467-AE9F-189B4BF4165E}" type="datetimeFigureOut">
              <a:rPr lang="en-NZ" smtClean="0"/>
              <a:t>23/02/2013</a:t>
            </a:fld>
            <a:endParaRPr lang="en-NZ"/>
          </a:p>
        </p:txBody>
      </p:sp>
      <p:sp>
        <p:nvSpPr>
          <p:cNvPr id="20" name="Slide Number Placeholder 19"/>
          <p:cNvSpPr>
            <a:spLocks noGrp="1"/>
          </p:cNvSpPr>
          <p:nvPr>
            <p:ph type="sldNum" sz="quarter" idx="11"/>
          </p:nvPr>
        </p:nvSpPr>
        <p:spPr/>
        <p:txBody>
          <a:bodyPr/>
          <a:lstStyle/>
          <a:p>
            <a:fld id="{1788D5E8-5736-4C34-A5DF-187238A91688}" type="slidenum">
              <a:rPr lang="en-NZ" smtClean="0"/>
              <a:t>‹#›</a:t>
            </a:fld>
            <a:endParaRPr lang="en-NZ"/>
          </a:p>
        </p:txBody>
      </p:sp>
      <p:sp>
        <p:nvSpPr>
          <p:cNvPr id="21" name="Footer Placeholder 20"/>
          <p:cNvSpPr>
            <a:spLocks noGrp="1"/>
          </p:cNvSpPr>
          <p:nvPr>
            <p:ph type="ftr" sz="quarter" idx="12"/>
          </p:nvPr>
        </p:nvSpPr>
        <p:spPr/>
        <p:txBody>
          <a:bodyPr/>
          <a:lstStyle/>
          <a:p>
            <a:endParaRPr lang="en-NZ"/>
          </a:p>
        </p:txBody>
      </p:sp>
      <p:sp>
        <p:nvSpPr>
          <p:cNvPr id="13" name="Rectangle 12"/>
          <p:cNvSpPr/>
          <p:nvPr/>
        </p:nvSpPr>
        <p:spPr>
          <a:xfrm>
            <a:off x="0" y="0"/>
            <a:ext cx="9144000" cy="182880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4439" y="182880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4" name="Title 13"/>
          <p:cNvSpPr>
            <a:spLocks noGrp="1"/>
          </p:cNvSpPr>
          <p:nvPr>
            <p:ph type="title"/>
          </p:nvPr>
        </p:nvSpPr>
        <p:spPr>
          <a:xfrm>
            <a:off x="354366" y="1990078"/>
            <a:ext cx="8439912" cy="1984248"/>
          </a:xfrm>
        </p:spPr>
        <p:txBody>
          <a:bodyPr>
            <a:noAutofit/>
          </a:bodyPr>
          <a:lstStyle>
            <a:lvl1pPr>
              <a:defRPr kumimoji="0" lang="en-US" sz="6000" b="1" i="0" u="none" strike="noStrike" kern="1200" cap="none" spc="0" normalizeH="0" baseline="0" noProof="0" dirty="0" smtClean="0">
                <a:ln>
                  <a:noFill/>
                </a:ln>
                <a:gradFill>
                  <a:gsLst>
                    <a:gs pos="0">
                      <a:schemeClr val="tx1">
                        <a:alpha val="92000"/>
                      </a:schemeClr>
                    </a:gs>
                    <a:gs pos="45000">
                      <a:schemeClr val="tx1">
                        <a:alpha val="51000"/>
                      </a:schemeClr>
                    </a:gs>
                    <a:gs pos="100000">
                      <a:schemeClr val="tx1"/>
                    </a:gs>
                  </a:gsLst>
                  <a:lin ang="3600000" scaled="0"/>
                </a:gradFill>
                <a:effectLst/>
                <a:uLnTx/>
                <a:uFillTx/>
                <a:latin typeface="+mj-lt"/>
                <a:ea typeface="+mj-ea"/>
                <a:cs typeface="Tunga" pitchFamily="2"/>
              </a:defRPr>
            </a:lvl1pPr>
          </a:lstStyle>
          <a:p>
            <a:pPr marL="0" marR="0" lvl="0" indent="0" algn="l" defTabSz="914400" rtl="0" eaLnBrk="1" fontAlgn="auto" latinLnBrk="0" hangingPunct="1">
              <a:lnSpc>
                <a:spcPct val="100000"/>
              </a:lnSpc>
              <a:spcBef>
                <a:spcPts val="400"/>
              </a:spcBef>
              <a:spcAft>
                <a:spcPts val="0"/>
              </a:spcAft>
              <a:buClrTx/>
              <a:buSzTx/>
              <a:buFontTx/>
              <a:buNone/>
              <a:tabLst/>
              <a:defRPr/>
            </a:pPr>
            <a:r>
              <a:rPr lang="en-US" smtClean="0"/>
              <a:t>Click to edit Master 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ontent Placeholder 11"/>
          <p:cNvSpPr>
            <a:spLocks noGrp="1"/>
          </p:cNvSpPr>
          <p:nvPr>
            <p:ph sz="quarter" idx="14"/>
          </p:nvPr>
        </p:nvSpPr>
        <p:spPr>
          <a:xfrm>
            <a:off x="4901184" y="1463040"/>
            <a:ext cx="3886200" cy="428853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8" name="Content Placeholder 30"/>
          <p:cNvSpPr>
            <a:spLocks noGrp="1"/>
          </p:cNvSpPr>
          <p:nvPr>
            <p:ph sz="quarter" idx="13"/>
          </p:nvPr>
        </p:nvSpPr>
        <p:spPr>
          <a:xfrm>
            <a:off x="352426" y="1463040"/>
            <a:ext cx="3886200" cy="428853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7" name="Title 26"/>
          <p:cNvSpPr>
            <a:spLocks noGrp="1"/>
          </p:cNvSpPr>
          <p:nvPr>
            <p:ph type="title"/>
          </p:nvPr>
        </p:nvSpPr>
        <p:spPr/>
        <p:txBody>
          <a:bodyPr/>
          <a:lstStyle/>
          <a:p>
            <a:r>
              <a:rPr lang="en-US" smtClean="0"/>
              <a:t>Click to edit Master title style</a:t>
            </a:r>
            <a:endParaRPr lang="en-US" dirty="0"/>
          </a:p>
        </p:txBody>
      </p:sp>
      <p:sp>
        <p:nvSpPr>
          <p:cNvPr id="20" name="Date Placeholder 19"/>
          <p:cNvSpPr>
            <a:spLocks noGrp="1"/>
          </p:cNvSpPr>
          <p:nvPr>
            <p:ph type="dt" sz="half" idx="15"/>
          </p:nvPr>
        </p:nvSpPr>
        <p:spPr/>
        <p:txBody>
          <a:bodyPr/>
          <a:lstStyle/>
          <a:p>
            <a:fld id="{70CB36DE-0B89-4467-AE9F-189B4BF4165E}" type="datetimeFigureOut">
              <a:rPr lang="en-NZ" smtClean="0"/>
              <a:t>23/02/2013</a:t>
            </a:fld>
            <a:endParaRPr lang="en-NZ"/>
          </a:p>
        </p:txBody>
      </p:sp>
      <p:sp>
        <p:nvSpPr>
          <p:cNvPr id="25" name="Slide Number Placeholder 24"/>
          <p:cNvSpPr>
            <a:spLocks noGrp="1"/>
          </p:cNvSpPr>
          <p:nvPr>
            <p:ph type="sldNum" sz="quarter" idx="16"/>
          </p:nvPr>
        </p:nvSpPr>
        <p:spPr/>
        <p:txBody>
          <a:bodyPr/>
          <a:lstStyle/>
          <a:p>
            <a:fld id="{1788D5E8-5736-4C34-A5DF-187238A91688}" type="slidenum">
              <a:rPr lang="en-NZ" smtClean="0"/>
              <a:t>‹#›</a:t>
            </a:fld>
            <a:endParaRPr lang="en-NZ"/>
          </a:p>
        </p:txBody>
      </p:sp>
      <p:sp>
        <p:nvSpPr>
          <p:cNvPr id="26" name="Footer Placeholder 25"/>
          <p:cNvSpPr>
            <a:spLocks noGrp="1"/>
          </p:cNvSpPr>
          <p:nvPr>
            <p:ph type="ftr" sz="quarter" idx="17"/>
          </p:nvPr>
        </p:nvSpPr>
        <p:spPr/>
        <p:txBody>
          <a:bodyPr/>
          <a:lstStyle/>
          <a:p>
            <a:endParaRPr lang="en-NZ"/>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3" name="Rectangle 12"/>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 Placeholder 3"/>
          <p:cNvSpPr>
            <a:spLocks noGrp="1"/>
          </p:cNvSpPr>
          <p:nvPr>
            <p:ph type="body" sz="half" idx="2"/>
          </p:nvPr>
        </p:nvSpPr>
        <p:spPr>
          <a:xfrm>
            <a:off x="352426" y="1463040"/>
            <a:ext cx="3886200" cy="509587"/>
          </a:xfrm>
        </p:spPr>
        <p:txBody>
          <a:bodyPr>
            <a:normAutofit/>
          </a:bodyPr>
          <a:lstStyle>
            <a:lvl1pPr marL="0" indent="0">
              <a:buNone/>
              <a:defRPr sz="2000" b="0" i="1" spc="0" baseline="0">
                <a:solidFill>
                  <a:schemeClr val="tx1"/>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9" name="Text Placeholder 3"/>
          <p:cNvSpPr>
            <a:spLocks noGrp="1"/>
          </p:cNvSpPr>
          <p:nvPr>
            <p:ph type="body" sz="half" idx="15"/>
          </p:nvPr>
        </p:nvSpPr>
        <p:spPr>
          <a:xfrm>
            <a:off x="4900613" y="1463040"/>
            <a:ext cx="3886200" cy="509587"/>
          </a:xfrm>
        </p:spPr>
        <p:txBody>
          <a:bodyPr>
            <a:normAutofit/>
          </a:bodyPr>
          <a:lstStyle>
            <a:lvl1pPr marL="0" indent="0">
              <a:buNone/>
              <a:defRPr sz="2000" b="0" i="1" spc="0" baseline="0">
                <a:solidFill>
                  <a:schemeClr val="tx1"/>
                </a:solidFill>
                <a:latin typeface="+mj-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22" name="Content Placeholder 11"/>
          <p:cNvSpPr>
            <a:spLocks noGrp="1"/>
          </p:cNvSpPr>
          <p:nvPr>
            <p:ph sz="quarter" idx="14"/>
          </p:nvPr>
        </p:nvSpPr>
        <p:spPr>
          <a:xfrm>
            <a:off x="4900613" y="2011680"/>
            <a:ext cx="3886200" cy="3736848"/>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8" name="Content Placeholder 30"/>
          <p:cNvSpPr>
            <a:spLocks noGrp="1"/>
          </p:cNvSpPr>
          <p:nvPr>
            <p:ph sz="quarter" idx="13"/>
          </p:nvPr>
        </p:nvSpPr>
        <p:spPr>
          <a:xfrm>
            <a:off x="352426" y="2011680"/>
            <a:ext cx="3886200" cy="3736848"/>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0" name="Title 29"/>
          <p:cNvSpPr>
            <a:spLocks noGrp="1"/>
          </p:cNvSpPr>
          <p:nvPr>
            <p:ph type="title"/>
          </p:nvPr>
        </p:nvSpPr>
        <p:spPr/>
        <p:txBody>
          <a:bodyPr/>
          <a:lstStyle/>
          <a:p>
            <a:r>
              <a:rPr lang="en-US" smtClean="0"/>
              <a:t>Click to edit Master title style</a:t>
            </a:r>
            <a:endParaRPr lang="en-US"/>
          </a:p>
        </p:txBody>
      </p:sp>
      <p:sp>
        <p:nvSpPr>
          <p:cNvPr id="20" name="Date Placeholder 19"/>
          <p:cNvSpPr>
            <a:spLocks noGrp="1"/>
          </p:cNvSpPr>
          <p:nvPr>
            <p:ph type="dt" sz="half" idx="16"/>
          </p:nvPr>
        </p:nvSpPr>
        <p:spPr/>
        <p:txBody>
          <a:bodyPr/>
          <a:lstStyle/>
          <a:p>
            <a:fld id="{70CB36DE-0B89-4467-AE9F-189B4BF4165E}" type="datetimeFigureOut">
              <a:rPr lang="en-NZ" smtClean="0"/>
              <a:t>23/02/2013</a:t>
            </a:fld>
            <a:endParaRPr lang="en-NZ"/>
          </a:p>
        </p:txBody>
      </p:sp>
      <p:sp>
        <p:nvSpPr>
          <p:cNvPr id="24" name="Slide Number Placeholder 23"/>
          <p:cNvSpPr>
            <a:spLocks noGrp="1"/>
          </p:cNvSpPr>
          <p:nvPr>
            <p:ph type="sldNum" sz="quarter" idx="17"/>
          </p:nvPr>
        </p:nvSpPr>
        <p:spPr/>
        <p:txBody>
          <a:bodyPr/>
          <a:lstStyle/>
          <a:p>
            <a:fld id="{1788D5E8-5736-4C34-A5DF-187238A91688}" type="slidenum">
              <a:rPr lang="en-NZ" smtClean="0"/>
              <a:t>‹#›</a:t>
            </a:fld>
            <a:endParaRPr lang="en-NZ"/>
          </a:p>
        </p:txBody>
      </p:sp>
      <p:sp>
        <p:nvSpPr>
          <p:cNvPr id="29" name="Footer Placeholder 28"/>
          <p:cNvSpPr>
            <a:spLocks noGrp="1"/>
          </p:cNvSpPr>
          <p:nvPr>
            <p:ph type="ftr" sz="quarter" idx="18"/>
          </p:nvPr>
        </p:nvSpPr>
        <p:spPr/>
        <p:txBody>
          <a:bodyPr/>
          <a:lstStyle/>
          <a:p>
            <a:endParaRPr lang="en-NZ"/>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Date Placeholder 10"/>
          <p:cNvSpPr>
            <a:spLocks noGrp="1"/>
          </p:cNvSpPr>
          <p:nvPr>
            <p:ph type="dt" sz="half" idx="10"/>
          </p:nvPr>
        </p:nvSpPr>
        <p:spPr/>
        <p:txBody>
          <a:bodyPr/>
          <a:lstStyle/>
          <a:p>
            <a:fld id="{70CB36DE-0B89-4467-AE9F-189B4BF4165E}" type="datetimeFigureOut">
              <a:rPr lang="en-NZ" smtClean="0"/>
              <a:t>23/02/2013</a:t>
            </a:fld>
            <a:endParaRPr lang="en-NZ"/>
          </a:p>
        </p:txBody>
      </p:sp>
      <p:sp>
        <p:nvSpPr>
          <p:cNvPr id="14" name="Slide Number Placeholder 13"/>
          <p:cNvSpPr>
            <a:spLocks noGrp="1"/>
          </p:cNvSpPr>
          <p:nvPr>
            <p:ph type="sldNum" sz="quarter" idx="11"/>
          </p:nvPr>
        </p:nvSpPr>
        <p:spPr/>
        <p:txBody>
          <a:bodyPr/>
          <a:lstStyle/>
          <a:p>
            <a:fld id="{1788D5E8-5736-4C34-A5DF-187238A91688}" type="slidenum">
              <a:rPr lang="en-NZ" smtClean="0"/>
              <a:t>‹#›</a:t>
            </a:fld>
            <a:endParaRPr lang="en-NZ"/>
          </a:p>
        </p:txBody>
      </p:sp>
      <p:sp>
        <p:nvSpPr>
          <p:cNvPr id="18" name="Footer Placeholder 17"/>
          <p:cNvSpPr>
            <a:spLocks noGrp="1"/>
          </p:cNvSpPr>
          <p:nvPr>
            <p:ph type="ftr" sz="quarter" idx="12"/>
          </p:nvPr>
        </p:nvSpPr>
        <p:spPr/>
        <p:txBody>
          <a:bodyPr/>
          <a:lstStyle/>
          <a:p>
            <a:endParaRPr lang="en-NZ"/>
          </a:p>
        </p:txBody>
      </p:sp>
      <p:sp>
        <p:nvSpPr>
          <p:cNvPr id="15" name="Title 14"/>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Date Placeholder 6"/>
          <p:cNvSpPr>
            <a:spLocks noGrp="1"/>
          </p:cNvSpPr>
          <p:nvPr>
            <p:ph type="dt" sz="half" idx="10"/>
          </p:nvPr>
        </p:nvSpPr>
        <p:spPr/>
        <p:txBody>
          <a:bodyPr/>
          <a:lstStyle/>
          <a:p>
            <a:fld id="{70CB36DE-0B89-4467-AE9F-189B4BF4165E}" type="datetimeFigureOut">
              <a:rPr lang="en-NZ" smtClean="0"/>
              <a:t>23/02/2013</a:t>
            </a:fld>
            <a:endParaRPr lang="en-NZ"/>
          </a:p>
        </p:txBody>
      </p:sp>
      <p:sp>
        <p:nvSpPr>
          <p:cNvPr id="12" name="Slide Number Placeholder 11"/>
          <p:cNvSpPr>
            <a:spLocks noGrp="1"/>
          </p:cNvSpPr>
          <p:nvPr>
            <p:ph type="sldNum" sz="quarter" idx="11"/>
          </p:nvPr>
        </p:nvSpPr>
        <p:spPr/>
        <p:txBody>
          <a:bodyPr/>
          <a:lstStyle/>
          <a:p>
            <a:fld id="{1788D5E8-5736-4C34-A5DF-187238A91688}" type="slidenum">
              <a:rPr lang="en-NZ" smtClean="0"/>
              <a:t>‹#›</a:t>
            </a:fld>
            <a:endParaRPr lang="en-NZ"/>
          </a:p>
        </p:txBody>
      </p:sp>
      <p:sp>
        <p:nvSpPr>
          <p:cNvPr id="13" name="Footer Placeholder 12"/>
          <p:cNvSpPr>
            <a:spLocks noGrp="1"/>
          </p:cNvSpPr>
          <p:nvPr>
            <p:ph type="ftr" sz="quarter" idx="12"/>
          </p:nvPr>
        </p:nvSpPr>
        <p:spPr/>
        <p:txBody>
          <a:bodyPr/>
          <a:lstStyle/>
          <a:p>
            <a:endParaRPr lang="en-NZ"/>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12" name="Rectangle 11"/>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a:off x="0" y="5734050"/>
            <a:ext cx="9144000" cy="11239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2" name="Straight Connector 21"/>
          <p:cNvCxnSpPr/>
          <p:nvPr/>
        </p:nvCxnSpPr>
        <p:spPr>
          <a:xfrm>
            <a:off x="0" y="569595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4" name="Title 23"/>
          <p:cNvSpPr>
            <a:spLocks noGrp="1"/>
          </p:cNvSpPr>
          <p:nvPr>
            <p:ph type="title"/>
          </p:nvPr>
        </p:nvSpPr>
        <p:spPr/>
        <p:txBody>
          <a:bodyPr/>
          <a:lstStyle/>
          <a:p>
            <a:r>
              <a:rPr lang="en-US" smtClean="0"/>
              <a:t>Click to edit Master title style</a:t>
            </a:r>
            <a:endParaRPr lang="en-US"/>
          </a:p>
        </p:txBody>
      </p:sp>
      <p:sp>
        <p:nvSpPr>
          <p:cNvPr id="11" name="Text Placeholder 3"/>
          <p:cNvSpPr>
            <a:spLocks noGrp="1"/>
          </p:cNvSpPr>
          <p:nvPr>
            <p:ph type="body" sz="half" idx="2"/>
          </p:nvPr>
        </p:nvSpPr>
        <p:spPr>
          <a:xfrm>
            <a:off x="352426" y="1463040"/>
            <a:ext cx="3381375" cy="3967162"/>
          </a:xfrm>
        </p:spPr>
        <p:txBody>
          <a:bodyPr>
            <a:normAutofit/>
          </a:bodyPr>
          <a:lstStyle>
            <a:lvl1pPr marL="0" indent="0">
              <a:lnSpc>
                <a:spcPct val="150000"/>
              </a:lnSpc>
              <a:buNone/>
              <a:defRPr sz="1600" b="0" i="1" spc="0" baseline="0">
                <a:solidFill>
                  <a:schemeClr val="tx2"/>
                </a:solidFill>
                <a:latin typeface="+mn-lt"/>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6" name="Content Placeholder 11"/>
          <p:cNvSpPr>
            <a:spLocks noGrp="1"/>
          </p:cNvSpPr>
          <p:nvPr>
            <p:ph sz="quarter" idx="14"/>
          </p:nvPr>
        </p:nvSpPr>
        <p:spPr>
          <a:xfrm>
            <a:off x="4105275" y="1463040"/>
            <a:ext cx="4681538" cy="3968496"/>
          </a:xfrm>
        </p:spPr>
        <p:txBody>
          <a:bodyPr>
            <a:normAutofit/>
          </a:bodyPr>
          <a:lstStyle>
            <a:lvl1pPr>
              <a:defRPr sz="1600"/>
            </a:lvl1pPr>
            <a:lvl2pPr>
              <a:defRPr sz="1600"/>
            </a:lvl2pPr>
            <a:lvl3pPr>
              <a:defRPr sz="16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Date Placeholder 12"/>
          <p:cNvSpPr>
            <a:spLocks noGrp="1"/>
          </p:cNvSpPr>
          <p:nvPr>
            <p:ph type="dt" sz="half" idx="15"/>
          </p:nvPr>
        </p:nvSpPr>
        <p:spPr/>
        <p:txBody>
          <a:bodyPr/>
          <a:lstStyle/>
          <a:p>
            <a:fld id="{70CB36DE-0B89-4467-AE9F-189B4BF4165E}" type="datetimeFigureOut">
              <a:rPr lang="en-NZ" smtClean="0"/>
              <a:t>23/02/2013</a:t>
            </a:fld>
            <a:endParaRPr lang="en-NZ"/>
          </a:p>
        </p:txBody>
      </p:sp>
      <p:sp>
        <p:nvSpPr>
          <p:cNvPr id="18" name="Slide Number Placeholder 17"/>
          <p:cNvSpPr>
            <a:spLocks noGrp="1"/>
          </p:cNvSpPr>
          <p:nvPr>
            <p:ph type="sldNum" sz="quarter" idx="16"/>
          </p:nvPr>
        </p:nvSpPr>
        <p:spPr/>
        <p:txBody>
          <a:bodyPr/>
          <a:lstStyle/>
          <a:p>
            <a:fld id="{1788D5E8-5736-4C34-A5DF-187238A91688}" type="slidenum">
              <a:rPr lang="en-NZ" smtClean="0"/>
              <a:t>‹#›</a:t>
            </a:fld>
            <a:endParaRPr lang="en-NZ"/>
          </a:p>
        </p:txBody>
      </p:sp>
      <p:sp>
        <p:nvSpPr>
          <p:cNvPr id="20" name="Footer Placeholder 19"/>
          <p:cNvSpPr>
            <a:spLocks noGrp="1"/>
          </p:cNvSpPr>
          <p:nvPr>
            <p:ph type="ftr" sz="quarter" idx="17"/>
          </p:nvPr>
        </p:nvSpPr>
        <p:spPr/>
        <p:txBody>
          <a:bodyPr/>
          <a:lstStyle/>
          <a:p>
            <a:endParaRPr lang="en-NZ"/>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5229224" y="0"/>
            <a:ext cx="3914775" cy="5657850"/>
          </a:xfrm>
        </p:spPr>
        <p:txBody>
          <a:bodyPr anchor="ctr" anchorCtr="0"/>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25" name="Text Placeholder 24"/>
          <p:cNvSpPr>
            <a:spLocks noGrp="1"/>
          </p:cNvSpPr>
          <p:nvPr>
            <p:ph type="body" sz="quarter" idx="13"/>
          </p:nvPr>
        </p:nvSpPr>
        <p:spPr>
          <a:xfrm>
            <a:off x="352426" y="1600199"/>
            <a:ext cx="4572000" cy="3593237"/>
          </a:xfrm>
        </p:spPr>
        <p:txBody>
          <a:bodyPr>
            <a:normAutofit/>
          </a:bodyPr>
          <a:lstStyle>
            <a:lvl1pPr marL="0" indent="0">
              <a:lnSpc>
                <a:spcPct val="150000"/>
              </a:lnSpc>
              <a:spcBef>
                <a:spcPts val="0"/>
              </a:spcBef>
              <a:buNone/>
              <a:defRPr sz="1600" i="1">
                <a:solidFill>
                  <a:schemeClr val="tx1"/>
                </a:solidFill>
              </a:defRPr>
            </a:lvl1pPr>
            <a:lvl2pPr marL="171450" indent="1588">
              <a:buNone/>
              <a:defRPr>
                <a:solidFill>
                  <a:schemeClr val="bg2"/>
                </a:solidFill>
              </a:defRPr>
            </a:lvl2pPr>
            <a:lvl3pPr marL="344488" indent="6350">
              <a:buNone/>
              <a:defRPr>
                <a:solidFill>
                  <a:schemeClr val="bg2"/>
                </a:solidFill>
              </a:defRPr>
            </a:lvl3pPr>
            <a:lvl4pPr marL="515938" indent="3175">
              <a:buNone/>
              <a:defRPr>
                <a:solidFill>
                  <a:schemeClr val="bg2"/>
                </a:solidFill>
              </a:defRPr>
            </a:lvl4pPr>
            <a:lvl5pPr marL="688975" indent="-1588">
              <a:buNone/>
              <a:defRPr>
                <a:solidFill>
                  <a:schemeClr val="bg2"/>
                </a:solidFill>
              </a:defRPr>
            </a:lvl5pPr>
          </a:lstStyle>
          <a:p>
            <a:pPr lvl="0"/>
            <a:r>
              <a:rPr lang="en-US" smtClean="0"/>
              <a:t>Click to edit Master text styles</a:t>
            </a:r>
          </a:p>
        </p:txBody>
      </p:sp>
      <p:sp>
        <p:nvSpPr>
          <p:cNvPr id="11" name="Rectangle 10"/>
          <p:cNvSpPr/>
          <p:nvPr/>
        </p:nvSpPr>
        <p:spPr>
          <a:xfrm>
            <a:off x="0" y="5734050"/>
            <a:ext cx="9144000" cy="1123950"/>
          </a:xfrm>
          <a:prstGeom prst="rect">
            <a:avLst/>
          </a:prstGeom>
          <a:solidFill>
            <a:schemeClr val="accent5">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Straight Connector 11"/>
          <p:cNvCxnSpPr/>
          <p:nvPr/>
        </p:nvCxnSpPr>
        <p:spPr>
          <a:xfrm>
            <a:off x="0" y="5695950"/>
            <a:ext cx="9144000" cy="1588"/>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Title Placeholder 1"/>
          <p:cNvSpPr>
            <a:spLocks noGrp="1"/>
          </p:cNvSpPr>
          <p:nvPr>
            <p:ph type="title"/>
          </p:nvPr>
        </p:nvSpPr>
        <p:spPr>
          <a:xfrm>
            <a:off x="352425" y="275208"/>
            <a:ext cx="4572000" cy="1324992"/>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13" name="Date Placeholder 12"/>
          <p:cNvSpPr>
            <a:spLocks noGrp="1"/>
          </p:cNvSpPr>
          <p:nvPr>
            <p:ph type="dt" sz="half" idx="14"/>
          </p:nvPr>
        </p:nvSpPr>
        <p:spPr/>
        <p:txBody>
          <a:bodyPr/>
          <a:lstStyle/>
          <a:p>
            <a:fld id="{70CB36DE-0B89-4467-AE9F-189B4BF4165E}" type="datetimeFigureOut">
              <a:rPr lang="en-NZ" smtClean="0"/>
              <a:t>23/02/2013</a:t>
            </a:fld>
            <a:endParaRPr lang="en-NZ"/>
          </a:p>
        </p:txBody>
      </p:sp>
      <p:sp>
        <p:nvSpPr>
          <p:cNvPr id="20" name="Slide Number Placeholder 19"/>
          <p:cNvSpPr>
            <a:spLocks noGrp="1"/>
          </p:cNvSpPr>
          <p:nvPr>
            <p:ph type="sldNum" sz="quarter" idx="15"/>
          </p:nvPr>
        </p:nvSpPr>
        <p:spPr/>
        <p:txBody>
          <a:bodyPr/>
          <a:lstStyle/>
          <a:p>
            <a:fld id="{1788D5E8-5736-4C34-A5DF-187238A91688}" type="slidenum">
              <a:rPr lang="en-NZ" smtClean="0"/>
              <a:t>‹#›</a:t>
            </a:fld>
            <a:endParaRPr lang="en-NZ"/>
          </a:p>
        </p:txBody>
      </p:sp>
      <p:sp>
        <p:nvSpPr>
          <p:cNvPr id="21" name="Footer Placeholder 20"/>
          <p:cNvSpPr>
            <a:spLocks noGrp="1"/>
          </p:cNvSpPr>
          <p:nvPr>
            <p:ph type="ftr" sz="quarter" idx="16"/>
          </p:nvPr>
        </p:nvSpPr>
        <p:spPr/>
        <p:txBody>
          <a:bodyPr/>
          <a:lstStyle/>
          <a:p>
            <a:endParaRPr lang="en-NZ"/>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2426" y="228600"/>
            <a:ext cx="7680960" cy="1066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352426" y="1463040"/>
            <a:ext cx="7680960" cy="43434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52426" y="6543676"/>
            <a:ext cx="1466850" cy="247650"/>
          </a:xfrm>
          <a:prstGeom prst="rect">
            <a:avLst/>
          </a:prstGeom>
        </p:spPr>
        <p:txBody>
          <a:bodyPr vert="horz" lIns="91440" tIns="45720" rIns="91440" bIns="45720" rtlCol="0" anchor="ctr">
            <a:normAutofit/>
          </a:bodyPr>
          <a:lstStyle>
            <a:lvl1pPr algn="l">
              <a:defRPr sz="1000" b="1">
                <a:solidFill>
                  <a:schemeClr val="tx1">
                    <a:alpha val="65000"/>
                  </a:schemeClr>
                </a:solidFill>
              </a:defRPr>
            </a:lvl1pPr>
          </a:lstStyle>
          <a:p>
            <a:fld id="{70CB36DE-0B89-4467-AE9F-189B4BF4165E}" type="datetimeFigureOut">
              <a:rPr lang="en-NZ" smtClean="0"/>
              <a:t>23/02/2013</a:t>
            </a:fld>
            <a:endParaRPr lang="en-NZ"/>
          </a:p>
        </p:txBody>
      </p:sp>
      <p:sp>
        <p:nvSpPr>
          <p:cNvPr id="5" name="Footer Placeholder 4"/>
          <p:cNvSpPr>
            <a:spLocks noGrp="1"/>
          </p:cNvSpPr>
          <p:nvPr>
            <p:ph type="ftr" sz="quarter" idx="3"/>
          </p:nvPr>
        </p:nvSpPr>
        <p:spPr>
          <a:xfrm>
            <a:off x="1809749" y="6543676"/>
            <a:ext cx="4086225" cy="247650"/>
          </a:xfrm>
          <a:prstGeom prst="rect">
            <a:avLst/>
          </a:prstGeom>
        </p:spPr>
        <p:txBody>
          <a:bodyPr vert="horz" lIns="91440" tIns="45720" rIns="91440" bIns="45720" rtlCol="0" anchor="ctr">
            <a:normAutofit/>
          </a:bodyPr>
          <a:lstStyle>
            <a:lvl1pPr algn="l">
              <a:defRPr sz="1000" b="1" i="1">
                <a:solidFill>
                  <a:schemeClr val="tx1">
                    <a:alpha val="65000"/>
                  </a:schemeClr>
                </a:solidFill>
              </a:defRPr>
            </a:lvl1pPr>
          </a:lstStyle>
          <a:p>
            <a:endParaRPr lang="en-NZ"/>
          </a:p>
        </p:txBody>
      </p:sp>
      <p:sp>
        <p:nvSpPr>
          <p:cNvPr id="6" name="Slide Number Placeholder 5"/>
          <p:cNvSpPr>
            <a:spLocks noGrp="1"/>
          </p:cNvSpPr>
          <p:nvPr>
            <p:ph type="sldNum" sz="quarter" idx="4"/>
          </p:nvPr>
        </p:nvSpPr>
        <p:spPr>
          <a:xfrm>
            <a:off x="7886700" y="6543676"/>
            <a:ext cx="876300" cy="247650"/>
          </a:xfrm>
          <a:prstGeom prst="rect">
            <a:avLst/>
          </a:prstGeom>
        </p:spPr>
        <p:txBody>
          <a:bodyPr vert="horz" lIns="91440" tIns="45720" rIns="91440" bIns="45720" rtlCol="0" anchor="ctr">
            <a:normAutofit/>
          </a:bodyPr>
          <a:lstStyle>
            <a:lvl1pPr algn="r">
              <a:defRPr sz="1000" b="1">
                <a:solidFill>
                  <a:schemeClr val="tx1">
                    <a:alpha val="65000"/>
                  </a:schemeClr>
                </a:solidFill>
              </a:defRPr>
            </a:lvl1pPr>
          </a:lstStyle>
          <a:p>
            <a:fld id="{1788D5E8-5736-4C34-A5DF-187238A91688}" type="slidenum">
              <a:rPr lang="en-NZ" smtClean="0"/>
              <a:t>‹#›</a:t>
            </a:fld>
            <a:endParaRPr lang="en-NZ"/>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ts val="400"/>
        </a:spcBef>
        <a:buNone/>
        <a:defRPr sz="4000" b="0" kern="1200" cap="none" spc="0" baseline="0">
          <a:solidFill>
            <a:schemeClr val="tx1"/>
          </a:solidFill>
          <a:latin typeface="+mj-lt"/>
          <a:ea typeface="+mj-ea"/>
          <a:cs typeface="Tunga" pitchFamily="2"/>
        </a:defRPr>
      </a:lvl1pPr>
    </p:titleStyle>
    <p:bodyStyle>
      <a:lvl1pPr marL="0" indent="0" algn="l" defTabSz="914400" rtl="0" eaLnBrk="1" latinLnBrk="0" hangingPunct="1">
        <a:spcBef>
          <a:spcPts val="1200"/>
        </a:spcBef>
        <a:spcAft>
          <a:spcPts val="0"/>
        </a:spcAft>
        <a:buClr>
          <a:schemeClr val="accent5"/>
        </a:buClr>
        <a:buFont typeface="Arial" pitchFamily="34" charset="0"/>
        <a:buNone/>
        <a:defRPr sz="1800" b="0" i="0" kern="1200" cap="none" spc="30" baseline="0">
          <a:solidFill>
            <a:schemeClr val="tx1"/>
          </a:solidFill>
          <a:latin typeface="+mn-lt"/>
          <a:ea typeface="+mn-ea"/>
          <a:cs typeface="Tahoma" pitchFamily="34" charset="0"/>
        </a:defRPr>
      </a:lvl1pPr>
      <a:lvl2pPr marL="171450" indent="-17145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2pPr>
      <a:lvl3pPr marL="344488" indent="-165100"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3pPr>
      <a:lvl4pPr marL="517525" indent="-169863"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4pPr>
      <a:lvl5pPr marL="688975" indent="-173038"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Tahoma" pitchFamily="34" charset="0"/>
        </a:defRPr>
      </a:lvl5pPr>
      <a:lvl6pPr marL="868680"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6pPr>
      <a:lvl7pPr marL="1069848"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7pPr>
      <a:lvl8pPr marL="1243584"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8pPr>
      <a:lvl9pPr marL="1408176" indent="-173736" algn="l" defTabSz="914400" rtl="0" eaLnBrk="1" latinLnBrk="0" hangingPunct="1">
        <a:spcBef>
          <a:spcPts val="600"/>
        </a:spcBef>
        <a:buClr>
          <a:schemeClr val="accent1"/>
        </a:buClr>
        <a:buFont typeface="Arial" pitchFamily="34" charset="0"/>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4.xml"/><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image" Target="../media/image24.jpg"/><Relationship Id="rId1" Type="http://schemas.openxmlformats.org/officeDocument/2006/relationships/slideLayout" Target="../slideLayouts/slideLayout5.xml"/><Relationship Id="rId4" Type="http://schemas.openxmlformats.org/officeDocument/2006/relationships/image" Target="../media/image26.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3.jp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hyperlink" Target="http://www.detnovel.com/GermanExp.html"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en.wikipedia.org/wiki/Monster_movie" TargetMode="External"/><Relationship Id="rId7" Type="http://schemas.openxmlformats.org/officeDocument/2006/relationships/hyperlink" Target="http://en.wikipedia.org/wiki/Orson_Welles" TargetMode="External"/><Relationship Id="rId2" Type="http://schemas.openxmlformats.org/officeDocument/2006/relationships/hyperlink" Target="http://en.wikipedia.org/wiki/Dracula_(1931_film)" TargetMode="External"/><Relationship Id="rId1" Type="http://schemas.openxmlformats.org/officeDocument/2006/relationships/slideLayout" Target="../slideLayouts/slideLayout2.xml"/><Relationship Id="rId6" Type="http://schemas.openxmlformats.org/officeDocument/2006/relationships/hyperlink" Target="http://en.wikipedia.org/wiki/Alfred_Hitchcock" TargetMode="External"/><Relationship Id="rId5" Type="http://schemas.openxmlformats.org/officeDocument/2006/relationships/hyperlink" Target="http://en.wikipedia.org/wiki/Billy_Wilder" TargetMode="External"/><Relationship Id="rId4" Type="http://schemas.openxmlformats.org/officeDocument/2006/relationships/hyperlink" Target="http://en.wikipedia.org/wiki/Fritz_Lang"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000" b="-2000"/>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3648" y="5849888"/>
            <a:ext cx="6400800" cy="1008112"/>
          </a:xfrm>
          <a:solidFill>
            <a:schemeClr val="tx1"/>
          </a:solidFill>
        </p:spPr>
        <p:txBody>
          <a:bodyPr>
            <a:normAutofit/>
          </a:bodyPr>
          <a:lstStyle/>
          <a:p>
            <a:r>
              <a:rPr lang="en-NZ" dirty="0" smtClean="0">
                <a:solidFill>
                  <a:srgbClr val="FFFF00"/>
                </a:solidFill>
              </a:rPr>
              <a:t> Directed by Edgar G. </a:t>
            </a:r>
            <a:r>
              <a:rPr lang="en-NZ" dirty="0">
                <a:solidFill>
                  <a:srgbClr val="FFFF00"/>
                </a:solidFill>
              </a:rPr>
              <a:t>U</a:t>
            </a:r>
            <a:r>
              <a:rPr lang="en-NZ" dirty="0" smtClean="0">
                <a:solidFill>
                  <a:srgbClr val="FFFF00"/>
                </a:solidFill>
              </a:rPr>
              <a:t>lmer    1945</a:t>
            </a:r>
          </a:p>
          <a:p>
            <a:r>
              <a:rPr lang="en-NZ" dirty="0" smtClean="0">
                <a:solidFill>
                  <a:srgbClr val="FFFF00"/>
                </a:solidFill>
              </a:rPr>
              <a:t>Budget: $20,000 - $100,00</a:t>
            </a:r>
          </a:p>
          <a:p>
            <a:endParaRPr lang="en-NZ" dirty="0">
              <a:solidFill>
                <a:srgbClr val="FFFF00"/>
              </a:solidFill>
            </a:endParaRPr>
          </a:p>
        </p:txBody>
      </p:sp>
      <p:sp>
        <p:nvSpPr>
          <p:cNvPr id="2" name="Title 1"/>
          <p:cNvSpPr>
            <a:spLocks noGrp="1"/>
          </p:cNvSpPr>
          <p:nvPr>
            <p:ph type="title"/>
          </p:nvPr>
        </p:nvSpPr>
        <p:spPr/>
        <p:txBody>
          <a:bodyPr/>
          <a:lstStyle/>
          <a:p>
            <a:endParaRPr lang="en-NZ" dirty="0"/>
          </a:p>
        </p:txBody>
      </p:sp>
    </p:spTree>
    <p:extLst>
      <p:ext uri="{BB962C8B-B14F-4D97-AF65-F5344CB8AC3E}">
        <p14:creationId xmlns:p14="http://schemas.microsoft.com/office/powerpoint/2010/main" val="9676972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251520" y="1463040"/>
            <a:ext cx="4104456" cy="4990296"/>
          </a:xfrm>
        </p:spPr>
        <p:txBody>
          <a:bodyPr>
            <a:normAutofit/>
          </a:bodyPr>
          <a:lstStyle/>
          <a:p>
            <a:r>
              <a:rPr lang="en-NZ" dirty="0" smtClean="0"/>
              <a:t>Expressionistic lighting is used on Al’s face as he begins his interior monologue. The dark surrounding and spotlight on his eyes acts as a focal point for audiences as he reveals the source of his despair.</a:t>
            </a:r>
          </a:p>
          <a:p>
            <a:r>
              <a:rPr lang="en-NZ" dirty="0" smtClean="0"/>
              <a:t>It is a visual metaphor for his darkened, melancholy state of mind and reflects his woeful fate.</a:t>
            </a:r>
          </a:p>
          <a:p>
            <a:endParaRPr lang="en-NZ" dirty="0"/>
          </a:p>
          <a:p>
            <a:r>
              <a:rPr lang="en-NZ" dirty="0" smtClean="0"/>
              <a:t>Triangular shot composition is used in this scene. The cluttered </a:t>
            </a:r>
            <a:r>
              <a:rPr lang="en-NZ" dirty="0" err="1" smtClean="0"/>
              <a:t>mis</a:t>
            </a:r>
            <a:r>
              <a:rPr lang="en-NZ" dirty="0"/>
              <a:t>-</a:t>
            </a:r>
            <a:r>
              <a:rPr lang="en-NZ" dirty="0" smtClean="0"/>
              <a:t>en-scene of the diner is also a reflection of the entrapment Al feels</a:t>
            </a:r>
            <a:endParaRPr lang="en-NZ" dirty="0"/>
          </a:p>
        </p:txBody>
      </p:sp>
      <p:sp>
        <p:nvSpPr>
          <p:cNvPr id="7" name="Text Placeholder 6"/>
          <p:cNvSpPr>
            <a:spLocks noGrp="1"/>
          </p:cNvSpPr>
          <p:nvPr>
            <p:ph type="body" sz="half" idx="15"/>
          </p:nvPr>
        </p:nvSpPr>
        <p:spPr/>
        <p:txBody>
          <a:bodyPr/>
          <a:lstStyle/>
          <a:p>
            <a:endParaRPr lang="en-NZ"/>
          </a:p>
        </p:txBody>
      </p:sp>
      <p:pic>
        <p:nvPicPr>
          <p:cNvPr id="8" name="Content Placeholder 7"/>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32040" y="2636912"/>
            <a:ext cx="3886200" cy="2914650"/>
          </a:xfrm>
        </p:spPr>
      </p:pic>
      <p:pic>
        <p:nvPicPr>
          <p:cNvPr id="9" name="Content Placeholder 8"/>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4716016" y="260648"/>
            <a:ext cx="3886200" cy="2914650"/>
          </a:xfrm>
        </p:spPr>
      </p:pic>
      <p:sp>
        <p:nvSpPr>
          <p:cNvPr id="3" name="Title 2"/>
          <p:cNvSpPr>
            <a:spLocks noGrp="1"/>
          </p:cNvSpPr>
          <p:nvPr>
            <p:ph type="title"/>
          </p:nvPr>
        </p:nvSpPr>
        <p:spPr/>
        <p:txBody>
          <a:bodyPr/>
          <a:lstStyle/>
          <a:p>
            <a:r>
              <a:rPr lang="en-NZ" b="1" dirty="0" smtClean="0">
                <a:solidFill>
                  <a:srgbClr val="FFFF00"/>
                </a:solidFill>
              </a:rPr>
              <a:t>DINER SCENE:</a:t>
            </a:r>
            <a:endParaRPr lang="en-NZ" b="1" dirty="0">
              <a:solidFill>
                <a:srgbClr val="FFFF00"/>
              </a:solidFill>
            </a:endParaRPr>
          </a:p>
        </p:txBody>
      </p:sp>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5976" y="4005064"/>
            <a:ext cx="3573016" cy="2679762"/>
          </a:xfrm>
          <a:prstGeom prst="rect">
            <a:avLst/>
          </a:prstGeom>
        </p:spPr>
      </p:pic>
    </p:spTree>
    <p:extLst>
      <p:ext uri="{BB962C8B-B14F-4D97-AF65-F5344CB8AC3E}">
        <p14:creationId xmlns:p14="http://schemas.microsoft.com/office/powerpoint/2010/main" val="19935546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p:cTn id="15" dur="1000" fill="hold"/>
                                        <p:tgtEl>
                                          <p:spTgt spid="8"/>
                                        </p:tgtEl>
                                        <p:attrNameLst>
                                          <p:attrName>ppt_w</p:attrName>
                                        </p:attrNameLst>
                                      </p:cBhvr>
                                      <p:tavLst>
                                        <p:tav tm="0">
                                          <p:val>
                                            <p:fltVal val="0"/>
                                          </p:val>
                                        </p:tav>
                                        <p:tav tm="100000">
                                          <p:val>
                                            <p:strVal val="#ppt_w"/>
                                          </p:val>
                                        </p:tav>
                                      </p:tavLst>
                                    </p:anim>
                                    <p:anim calcmode="lin" valueType="num">
                                      <p:cBhvr>
                                        <p:cTn id="16" dur="1000" fill="hold"/>
                                        <p:tgtEl>
                                          <p:spTgt spid="8"/>
                                        </p:tgtEl>
                                        <p:attrNameLst>
                                          <p:attrName>ppt_h</p:attrName>
                                        </p:attrNameLst>
                                      </p:cBhvr>
                                      <p:tavLst>
                                        <p:tav tm="0">
                                          <p:val>
                                            <p:fltVal val="0"/>
                                          </p:val>
                                        </p:tav>
                                        <p:tav tm="100000">
                                          <p:val>
                                            <p:strVal val="#ppt_h"/>
                                          </p:val>
                                        </p:tav>
                                      </p:tavLst>
                                    </p:anim>
                                    <p:anim calcmode="lin" valueType="num">
                                      <p:cBhvr>
                                        <p:cTn id="17" dur="1000" fill="hold"/>
                                        <p:tgtEl>
                                          <p:spTgt spid="8"/>
                                        </p:tgtEl>
                                        <p:attrNameLst>
                                          <p:attrName>style.rotation</p:attrName>
                                        </p:attrNameLst>
                                      </p:cBhvr>
                                      <p:tavLst>
                                        <p:tav tm="0">
                                          <p:val>
                                            <p:fltVal val="90"/>
                                          </p:val>
                                        </p:tav>
                                        <p:tav tm="100000">
                                          <p:val>
                                            <p:fltVal val="0"/>
                                          </p:val>
                                        </p:tav>
                                      </p:tavLst>
                                    </p:anim>
                                    <p:animEffect transition="in" filter="fade">
                                      <p:cBhvr>
                                        <p:cTn id="18" dur="10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fltVal val="0"/>
                                          </p:val>
                                        </p:tav>
                                        <p:tav tm="100000">
                                          <p:val>
                                            <p:strVal val="#ppt_w"/>
                                          </p:val>
                                        </p:tav>
                                      </p:tavLst>
                                    </p:anim>
                                    <p:anim calcmode="lin" valueType="num">
                                      <p:cBhvr>
                                        <p:cTn id="24" dur="1000" fill="hold"/>
                                        <p:tgtEl>
                                          <p:spTgt spid="10"/>
                                        </p:tgtEl>
                                        <p:attrNameLst>
                                          <p:attrName>ppt_h</p:attrName>
                                        </p:attrNameLst>
                                      </p:cBhvr>
                                      <p:tavLst>
                                        <p:tav tm="0">
                                          <p:val>
                                            <p:fltVal val="0"/>
                                          </p:val>
                                        </p:tav>
                                        <p:tav tm="100000">
                                          <p:val>
                                            <p:strVal val="#ppt_h"/>
                                          </p:val>
                                        </p:tav>
                                      </p:tavLst>
                                    </p:anim>
                                    <p:anim calcmode="lin" valueType="num">
                                      <p:cBhvr>
                                        <p:cTn id="25" dur="1000" fill="hold"/>
                                        <p:tgtEl>
                                          <p:spTgt spid="10"/>
                                        </p:tgtEl>
                                        <p:attrNameLst>
                                          <p:attrName>style.rotation</p:attrName>
                                        </p:attrNameLst>
                                      </p:cBhvr>
                                      <p:tavLst>
                                        <p:tav tm="0">
                                          <p:val>
                                            <p:fltVal val="90"/>
                                          </p:val>
                                        </p:tav>
                                        <p:tav tm="100000">
                                          <p:val>
                                            <p:fltVal val="0"/>
                                          </p:val>
                                        </p:tav>
                                      </p:tavLst>
                                    </p:anim>
                                    <p:animEffect transition="in" filter="fade">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85024" y="1234302"/>
            <a:ext cx="3679244" cy="2626745"/>
          </a:xfrm>
        </p:spPr>
      </p:pic>
      <p:pic>
        <p:nvPicPr>
          <p:cNvPr id="7" name="Content Placeholder 6"/>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467544" y="1152906"/>
            <a:ext cx="3886200" cy="2708142"/>
          </a:xfrm>
        </p:spPr>
      </p:pic>
      <p:sp>
        <p:nvSpPr>
          <p:cNvPr id="3" name="Title 2"/>
          <p:cNvSpPr>
            <a:spLocks noGrp="1"/>
          </p:cNvSpPr>
          <p:nvPr>
            <p:ph type="title"/>
          </p:nvPr>
        </p:nvSpPr>
        <p:spPr>
          <a:xfrm>
            <a:off x="323528" y="188640"/>
            <a:ext cx="7680960" cy="1066800"/>
          </a:xfrm>
        </p:spPr>
        <p:txBody>
          <a:bodyPr/>
          <a:lstStyle/>
          <a:p>
            <a:r>
              <a:rPr lang="en-NZ" b="1" dirty="0" smtClean="0">
                <a:solidFill>
                  <a:srgbClr val="FFFF00"/>
                </a:solidFill>
              </a:rPr>
              <a:t>Vera’s murder scene:</a:t>
            </a:r>
            <a:endParaRPr lang="en-NZ" b="1" dirty="0">
              <a:solidFill>
                <a:srgbClr val="FFFF00"/>
              </a:solidFill>
            </a:endParaRPr>
          </a:p>
        </p:txBody>
      </p:sp>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4048" y="4028192"/>
            <a:ext cx="3744416" cy="2569159"/>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6322" y="4028193"/>
            <a:ext cx="3931662" cy="2569158"/>
          </a:xfrm>
          <a:prstGeom prst="rect">
            <a:avLst/>
          </a:prstGeom>
        </p:spPr>
      </p:pic>
    </p:spTree>
    <p:extLst>
      <p:ext uri="{BB962C8B-B14F-4D97-AF65-F5344CB8AC3E}">
        <p14:creationId xmlns:p14="http://schemas.microsoft.com/office/powerpoint/2010/main" val="29922116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1000" fill="hold"/>
                                        <p:tgtEl>
                                          <p:spTgt spid="9"/>
                                        </p:tgtEl>
                                        <p:attrNameLst>
                                          <p:attrName>ppt_w</p:attrName>
                                        </p:attrNameLst>
                                      </p:cBhvr>
                                      <p:tavLst>
                                        <p:tav tm="0">
                                          <p:val>
                                            <p:fltVal val="0"/>
                                          </p:val>
                                        </p:tav>
                                        <p:tav tm="100000">
                                          <p:val>
                                            <p:strVal val="#ppt_w"/>
                                          </p:val>
                                        </p:tav>
                                      </p:tavLst>
                                    </p:anim>
                                    <p:anim calcmode="lin" valueType="num">
                                      <p:cBhvr>
                                        <p:cTn id="32" dur="1000" fill="hold"/>
                                        <p:tgtEl>
                                          <p:spTgt spid="9"/>
                                        </p:tgtEl>
                                        <p:attrNameLst>
                                          <p:attrName>ppt_h</p:attrName>
                                        </p:attrNameLst>
                                      </p:cBhvr>
                                      <p:tavLst>
                                        <p:tav tm="0">
                                          <p:val>
                                            <p:fltVal val="0"/>
                                          </p:val>
                                        </p:tav>
                                        <p:tav tm="100000">
                                          <p:val>
                                            <p:strVal val="#ppt_h"/>
                                          </p:val>
                                        </p:tav>
                                      </p:tavLst>
                                    </p:anim>
                                    <p:anim calcmode="lin" valueType="num">
                                      <p:cBhvr>
                                        <p:cTn id="33" dur="1000" fill="hold"/>
                                        <p:tgtEl>
                                          <p:spTgt spid="9"/>
                                        </p:tgtEl>
                                        <p:attrNameLst>
                                          <p:attrName>style.rotation</p:attrName>
                                        </p:attrNameLst>
                                      </p:cBhvr>
                                      <p:tavLst>
                                        <p:tav tm="0">
                                          <p:val>
                                            <p:fltVal val="90"/>
                                          </p:val>
                                        </p:tav>
                                        <p:tav tm="100000">
                                          <p:val>
                                            <p:fltVal val="0"/>
                                          </p:val>
                                        </p:tav>
                                      </p:tavLst>
                                    </p:anim>
                                    <p:animEffect transition="in" filter="fade">
                                      <p:cBhvr>
                                        <p:cTn id="3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3"/>
          </p:nvPr>
        </p:nvSpPr>
        <p:spPr>
          <a:xfrm>
            <a:off x="352426" y="1463040"/>
            <a:ext cx="8180014" cy="5394960"/>
          </a:xfrm>
        </p:spPr>
        <p:txBody>
          <a:bodyPr>
            <a:normAutofit/>
          </a:bodyPr>
          <a:lstStyle/>
          <a:p>
            <a:pPr marL="285750" indent="-285750">
              <a:buFont typeface="Arial" pitchFamily="34" charset="0"/>
              <a:buChar char="•"/>
            </a:pPr>
            <a:r>
              <a:rPr lang="en-NZ" dirty="0" smtClean="0"/>
              <a:t>Like the Diner scene, the expressionistic cinematography and lighting is used to visual communicate Al’s confused and tortured state of mind. His accidental murder of Vera has destroyed all hope of a life with Sue. He is also now guilty of murder rather than simply identity theft and is distraught at this thought of the crime he has committed. </a:t>
            </a:r>
            <a:endParaRPr lang="en-NZ" dirty="0"/>
          </a:p>
          <a:p>
            <a:pPr marL="285750" indent="-285750">
              <a:buFont typeface="Arial" pitchFamily="34" charset="0"/>
              <a:buChar char="•"/>
            </a:pPr>
            <a:r>
              <a:rPr lang="en-NZ" dirty="0"/>
              <a:t>The low-key lighting also creates canted shadows on the walls of the apartment as Vera attempts to run into her bedroom. Further reflecting the impending danger and establishing a sense of unease in the viewer. These are also evident on the walls of the bedroom as we see Vera’s dead body</a:t>
            </a:r>
            <a:r>
              <a:rPr lang="en-NZ" dirty="0" smtClean="0"/>
              <a:t>.</a:t>
            </a:r>
          </a:p>
          <a:p>
            <a:pPr marL="285750" indent="-285750">
              <a:buFont typeface="Arial" pitchFamily="34" charset="0"/>
              <a:buChar char="•"/>
            </a:pPr>
            <a:r>
              <a:rPr lang="en-NZ" dirty="0" smtClean="0"/>
              <a:t>The shifts in focus as Al looks from Vera to her possessions (perfume, shoes) and eventually the telephone cord reflect the emotional turmoil he is experiencing.</a:t>
            </a:r>
          </a:p>
          <a:p>
            <a:pPr marL="285750" indent="-285750">
              <a:buFont typeface="Arial" pitchFamily="34" charset="0"/>
              <a:buChar char="•"/>
            </a:pPr>
            <a:r>
              <a:rPr lang="en-NZ" dirty="0" smtClean="0"/>
              <a:t>Deep shadows are shown on the face of Al as he flees the apartment reflecting his internal moral struggle.</a:t>
            </a:r>
            <a:endParaRPr lang="en-NZ" dirty="0"/>
          </a:p>
        </p:txBody>
      </p:sp>
      <p:sp>
        <p:nvSpPr>
          <p:cNvPr id="4" name="Title 3"/>
          <p:cNvSpPr>
            <a:spLocks noGrp="1"/>
          </p:cNvSpPr>
          <p:nvPr>
            <p:ph type="title"/>
          </p:nvPr>
        </p:nvSpPr>
        <p:spPr/>
        <p:txBody>
          <a:bodyPr/>
          <a:lstStyle/>
          <a:p>
            <a:r>
              <a:rPr lang="en-NZ" dirty="0" smtClean="0">
                <a:solidFill>
                  <a:srgbClr val="FFFF00"/>
                </a:solidFill>
              </a:rPr>
              <a:t>Vera’s Murder Scene</a:t>
            </a:r>
            <a:endParaRPr lang="en-NZ" dirty="0">
              <a:solidFill>
                <a:srgbClr val="FFFF00"/>
              </a:solidFill>
            </a:endParaRPr>
          </a:p>
        </p:txBody>
      </p:sp>
    </p:spTree>
    <p:extLst>
      <p:ext uri="{BB962C8B-B14F-4D97-AF65-F5344CB8AC3E}">
        <p14:creationId xmlns:p14="http://schemas.microsoft.com/office/powerpoint/2010/main" val="57117730"/>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p:txBody>
          <a:bodyPr/>
          <a:lstStyle/>
          <a:p>
            <a:endParaRPr lang="en-NZ"/>
          </a:p>
        </p:txBody>
      </p:sp>
      <p:sp>
        <p:nvSpPr>
          <p:cNvPr id="7" name="Text Placeholder 6"/>
          <p:cNvSpPr>
            <a:spLocks noGrp="1"/>
          </p:cNvSpPr>
          <p:nvPr>
            <p:ph type="body" sz="half" idx="15"/>
          </p:nvPr>
        </p:nvSpPr>
        <p:spPr/>
        <p:txBody>
          <a:bodyPr/>
          <a:lstStyle/>
          <a:p>
            <a:endParaRPr lang="en-NZ"/>
          </a:p>
        </p:txBody>
      </p:sp>
      <p:pic>
        <p:nvPicPr>
          <p:cNvPr id="8" name="Content Placeholder 7"/>
          <p:cNvPicPr>
            <a:picLocks noGrp="1" noChangeAspect="1"/>
          </p:cNvPicPr>
          <p:nvPr>
            <p:ph sz="quarter" idx="14"/>
          </p:nvPr>
        </p:nvPicPr>
        <p:blipFill rotWithShape="1">
          <a:blip r:embed="rId2">
            <a:extLst>
              <a:ext uri="{28A0092B-C50C-407E-A947-70E740481C1C}">
                <a14:useLocalDpi xmlns:a14="http://schemas.microsoft.com/office/drawing/2010/main" val="0"/>
              </a:ext>
            </a:extLst>
          </a:blip>
          <a:srcRect l="22545" r="17830"/>
          <a:stretch/>
        </p:blipFill>
        <p:spPr>
          <a:xfrm>
            <a:off x="4716016" y="1340768"/>
            <a:ext cx="4211960" cy="5298116"/>
          </a:xfrm>
          <a:prstGeom prst="rect">
            <a:avLst/>
          </a:prstGeom>
          <a:ln>
            <a:noFill/>
          </a:ln>
          <a:effectLst>
            <a:softEdge rad="112500"/>
          </a:effectLst>
        </p:spPr>
      </p:pic>
      <p:sp>
        <p:nvSpPr>
          <p:cNvPr id="2" name="Content Placeholder 1"/>
          <p:cNvSpPr>
            <a:spLocks noGrp="1"/>
          </p:cNvSpPr>
          <p:nvPr>
            <p:ph sz="quarter" idx="13"/>
          </p:nvPr>
        </p:nvSpPr>
        <p:spPr>
          <a:xfrm>
            <a:off x="323528" y="1628800"/>
            <a:ext cx="4248472" cy="4896544"/>
          </a:xfrm>
        </p:spPr>
        <p:txBody>
          <a:bodyPr>
            <a:normAutofit fontScale="92500"/>
          </a:bodyPr>
          <a:lstStyle/>
          <a:p>
            <a:pPr lvl="0"/>
            <a:r>
              <a:rPr lang="en-NZ" sz="2400" dirty="0"/>
              <a:t>At the least, the Noir protagonist is morally ambiguous / flawed : willing to commit crime (adultery &amp; murder) for their own gain</a:t>
            </a:r>
          </a:p>
          <a:p>
            <a:pPr lvl="0"/>
            <a:r>
              <a:rPr lang="en-NZ" sz="2400" dirty="0"/>
              <a:t>They were cynical, tarnished, obsessive (sexual or otherwise), brooding, menacing, sinister, sardonic, disillusioned, frightened and insecure loners (usually men), struggling to survive - and in the end, ultimately losing.</a:t>
            </a:r>
          </a:p>
          <a:p>
            <a:pPr lvl="0"/>
            <a:r>
              <a:rPr lang="en-NZ" sz="2400" dirty="0"/>
              <a:t>Often ‘haunted by the past’ – either explicitly stated or implied.</a:t>
            </a:r>
          </a:p>
          <a:p>
            <a:endParaRPr lang="en-NZ" dirty="0"/>
          </a:p>
        </p:txBody>
      </p:sp>
      <p:sp>
        <p:nvSpPr>
          <p:cNvPr id="4" name="Title 3"/>
          <p:cNvSpPr>
            <a:spLocks noGrp="1"/>
          </p:cNvSpPr>
          <p:nvPr>
            <p:ph type="title"/>
          </p:nvPr>
        </p:nvSpPr>
        <p:spPr/>
        <p:txBody>
          <a:bodyPr>
            <a:normAutofit fontScale="90000"/>
          </a:bodyPr>
          <a:lstStyle/>
          <a:p>
            <a:r>
              <a:rPr lang="en-NZ" b="1" dirty="0" smtClean="0">
                <a:solidFill>
                  <a:srgbClr val="FFFF00"/>
                </a:solidFill>
              </a:rPr>
              <a:t>Film Noir Stock Characters:</a:t>
            </a:r>
            <a:br>
              <a:rPr lang="en-NZ" b="1" dirty="0" smtClean="0">
                <a:solidFill>
                  <a:srgbClr val="FFFF00"/>
                </a:solidFill>
              </a:rPr>
            </a:br>
            <a:r>
              <a:rPr lang="en-NZ" b="1" dirty="0" smtClean="0">
                <a:solidFill>
                  <a:srgbClr val="FFFF00"/>
                </a:solidFill>
              </a:rPr>
              <a:t>The flawed hero / anti-hero = Al</a:t>
            </a:r>
            <a:endParaRPr lang="en-NZ" b="1" dirty="0">
              <a:solidFill>
                <a:srgbClr val="FFFF00"/>
              </a:solidFill>
            </a:endParaRPr>
          </a:p>
        </p:txBody>
      </p:sp>
    </p:spTree>
    <p:extLst>
      <p:ext uri="{BB962C8B-B14F-4D97-AF65-F5344CB8AC3E}">
        <p14:creationId xmlns:p14="http://schemas.microsoft.com/office/powerpoint/2010/main" val="33707324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wipe(down)">
                                      <p:cBhvr>
                                        <p:cTn id="7" dur="580">
                                          <p:stCondLst>
                                            <p:cond delay="0"/>
                                          </p:stCondLst>
                                        </p:cTn>
                                        <p:tgtEl>
                                          <p:spTgt spid="2">
                                            <p:txEl>
                                              <p:pRg st="0" end="0"/>
                                            </p:txEl>
                                          </p:spTgt>
                                        </p:tgtEl>
                                      </p:cBhvr>
                                    </p:animEffect>
                                    <p:anim calcmode="lin" valueType="num">
                                      <p:cBhvr>
                                        <p:cTn id="8" dur="1822" tmFilter="0,0; 0.14,0.36; 0.43,0.73; 0.71,0.91; 1.0,1.0">
                                          <p:stCondLst>
                                            <p:cond delay="0"/>
                                          </p:stCondLst>
                                        </p:cTn>
                                        <p:tgtEl>
                                          <p:spTgt spid="2">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2">
                                            <p:txEl>
                                              <p:pRg st="0" end="0"/>
                                            </p:txEl>
                                          </p:spTgt>
                                        </p:tgtEl>
                                      </p:cBhvr>
                                      <p:to x="100000" y="60000"/>
                                    </p:animScale>
                                    <p:animScale>
                                      <p:cBhvr>
                                        <p:cTn id="14" dur="166" decel="50000">
                                          <p:stCondLst>
                                            <p:cond delay="676"/>
                                          </p:stCondLst>
                                        </p:cTn>
                                        <p:tgtEl>
                                          <p:spTgt spid="2">
                                            <p:txEl>
                                              <p:pRg st="0" end="0"/>
                                            </p:txEl>
                                          </p:spTgt>
                                        </p:tgtEl>
                                      </p:cBhvr>
                                      <p:to x="100000" y="100000"/>
                                    </p:animScale>
                                    <p:animScale>
                                      <p:cBhvr>
                                        <p:cTn id="15" dur="26">
                                          <p:stCondLst>
                                            <p:cond delay="1312"/>
                                          </p:stCondLst>
                                        </p:cTn>
                                        <p:tgtEl>
                                          <p:spTgt spid="2">
                                            <p:txEl>
                                              <p:pRg st="0" end="0"/>
                                            </p:txEl>
                                          </p:spTgt>
                                        </p:tgtEl>
                                      </p:cBhvr>
                                      <p:to x="100000" y="80000"/>
                                    </p:animScale>
                                    <p:animScale>
                                      <p:cBhvr>
                                        <p:cTn id="16" dur="166" decel="50000">
                                          <p:stCondLst>
                                            <p:cond delay="1338"/>
                                          </p:stCondLst>
                                        </p:cTn>
                                        <p:tgtEl>
                                          <p:spTgt spid="2">
                                            <p:txEl>
                                              <p:pRg st="0" end="0"/>
                                            </p:txEl>
                                          </p:spTgt>
                                        </p:tgtEl>
                                      </p:cBhvr>
                                      <p:to x="100000" y="100000"/>
                                    </p:animScale>
                                    <p:animScale>
                                      <p:cBhvr>
                                        <p:cTn id="17" dur="26">
                                          <p:stCondLst>
                                            <p:cond delay="1642"/>
                                          </p:stCondLst>
                                        </p:cTn>
                                        <p:tgtEl>
                                          <p:spTgt spid="2">
                                            <p:txEl>
                                              <p:pRg st="0" end="0"/>
                                            </p:txEl>
                                          </p:spTgt>
                                        </p:tgtEl>
                                      </p:cBhvr>
                                      <p:to x="100000" y="90000"/>
                                    </p:animScale>
                                    <p:animScale>
                                      <p:cBhvr>
                                        <p:cTn id="18" dur="166" decel="50000">
                                          <p:stCondLst>
                                            <p:cond delay="1668"/>
                                          </p:stCondLst>
                                        </p:cTn>
                                        <p:tgtEl>
                                          <p:spTgt spid="2">
                                            <p:txEl>
                                              <p:pRg st="0" end="0"/>
                                            </p:txEl>
                                          </p:spTgt>
                                        </p:tgtEl>
                                      </p:cBhvr>
                                      <p:to x="100000" y="100000"/>
                                    </p:animScale>
                                    <p:animScale>
                                      <p:cBhvr>
                                        <p:cTn id="19" dur="26">
                                          <p:stCondLst>
                                            <p:cond delay="1808"/>
                                          </p:stCondLst>
                                        </p:cTn>
                                        <p:tgtEl>
                                          <p:spTgt spid="2">
                                            <p:txEl>
                                              <p:pRg st="0" end="0"/>
                                            </p:txEl>
                                          </p:spTgt>
                                        </p:tgtEl>
                                      </p:cBhvr>
                                      <p:to x="100000" y="95000"/>
                                    </p:animScale>
                                    <p:animScale>
                                      <p:cBhvr>
                                        <p:cTn id="20" dur="166" decel="50000">
                                          <p:stCondLst>
                                            <p:cond delay="1834"/>
                                          </p:stCondLst>
                                        </p:cTn>
                                        <p:tgtEl>
                                          <p:spTgt spid="2">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2">
                                            <p:txEl>
                                              <p:pRg st="1" end="1"/>
                                            </p:txEl>
                                          </p:spTgt>
                                        </p:tgtEl>
                                        <p:attrNameLst>
                                          <p:attrName>style.visibility</p:attrName>
                                        </p:attrNameLst>
                                      </p:cBhvr>
                                      <p:to>
                                        <p:strVal val="visible"/>
                                      </p:to>
                                    </p:set>
                                    <p:animEffect transition="in" filter="wipe(down)">
                                      <p:cBhvr>
                                        <p:cTn id="25" dur="580">
                                          <p:stCondLst>
                                            <p:cond delay="0"/>
                                          </p:stCondLst>
                                        </p:cTn>
                                        <p:tgtEl>
                                          <p:spTgt spid="2">
                                            <p:txEl>
                                              <p:pRg st="1" end="1"/>
                                            </p:txEl>
                                          </p:spTgt>
                                        </p:tgtEl>
                                      </p:cBhvr>
                                    </p:animEffect>
                                    <p:anim calcmode="lin" valueType="num">
                                      <p:cBhvr>
                                        <p:cTn id="26" dur="1822" tmFilter="0,0; 0.14,0.36; 0.43,0.73; 0.71,0.91; 1.0,1.0">
                                          <p:stCondLst>
                                            <p:cond delay="0"/>
                                          </p:stCondLst>
                                        </p:cTn>
                                        <p:tgtEl>
                                          <p:spTgt spid="2">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2">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2">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2">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2">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2">
                                            <p:txEl>
                                              <p:pRg st="1" end="1"/>
                                            </p:txEl>
                                          </p:spTgt>
                                        </p:tgtEl>
                                      </p:cBhvr>
                                      <p:to x="100000" y="60000"/>
                                    </p:animScale>
                                    <p:animScale>
                                      <p:cBhvr>
                                        <p:cTn id="32" dur="166" decel="50000">
                                          <p:stCondLst>
                                            <p:cond delay="676"/>
                                          </p:stCondLst>
                                        </p:cTn>
                                        <p:tgtEl>
                                          <p:spTgt spid="2">
                                            <p:txEl>
                                              <p:pRg st="1" end="1"/>
                                            </p:txEl>
                                          </p:spTgt>
                                        </p:tgtEl>
                                      </p:cBhvr>
                                      <p:to x="100000" y="100000"/>
                                    </p:animScale>
                                    <p:animScale>
                                      <p:cBhvr>
                                        <p:cTn id="33" dur="26">
                                          <p:stCondLst>
                                            <p:cond delay="1312"/>
                                          </p:stCondLst>
                                        </p:cTn>
                                        <p:tgtEl>
                                          <p:spTgt spid="2">
                                            <p:txEl>
                                              <p:pRg st="1" end="1"/>
                                            </p:txEl>
                                          </p:spTgt>
                                        </p:tgtEl>
                                      </p:cBhvr>
                                      <p:to x="100000" y="80000"/>
                                    </p:animScale>
                                    <p:animScale>
                                      <p:cBhvr>
                                        <p:cTn id="34" dur="166" decel="50000">
                                          <p:stCondLst>
                                            <p:cond delay="1338"/>
                                          </p:stCondLst>
                                        </p:cTn>
                                        <p:tgtEl>
                                          <p:spTgt spid="2">
                                            <p:txEl>
                                              <p:pRg st="1" end="1"/>
                                            </p:txEl>
                                          </p:spTgt>
                                        </p:tgtEl>
                                      </p:cBhvr>
                                      <p:to x="100000" y="100000"/>
                                    </p:animScale>
                                    <p:animScale>
                                      <p:cBhvr>
                                        <p:cTn id="35" dur="26">
                                          <p:stCondLst>
                                            <p:cond delay="1642"/>
                                          </p:stCondLst>
                                        </p:cTn>
                                        <p:tgtEl>
                                          <p:spTgt spid="2">
                                            <p:txEl>
                                              <p:pRg st="1" end="1"/>
                                            </p:txEl>
                                          </p:spTgt>
                                        </p:tgtEl>
                                      </p:cBhvr>
                                      <p:to x="100000" y="90000"/>
                                    </p:animScale>
                                    <p:animScale>
                                      <p:cBhvr>
                                        <p:cTn id="36" dur="166" decel="50000">
                                          <p:stCondLst>
                                            <p:cond delay="1668"/>
                                          </p:stCondLst>
                                        </p:cTn>
                                        <p:tgtEl>
                                          <p:spTgt spid="2">
                                            <p:txEl>
                                              <p:pRg st="1" end="1"/>
                                            </p:txEl>
                                          </p:spTgt>
                                        </p:tgtEl>
                                      </p:cBhvr>
                                      <p:to x="100000" y="100000"/>
                                    </p:animScale>
                                    <p:animScale>
                                      <p:cBhvr>
                                        <p:cTn id="37" dur="26">
                                          <p:stCondLst>
                                            <p:cond delay="1808"/>
                                          </p:stCondLst>
                                        </p:cTn>
                                        <p:tgtEl>
                                          <p:spTgt spid="2">
                                            <p:txEl>
                                              <p:pRg st="1" end="1"/>
                                            </p:txEl>
                                          </p:spTgt>
                                        </p:tgtEl>
                                      </p:cBhvr>
                                      <p:to x="100000" y="95000"/>
                                    </p:animScale>
                                    <p:animScale>
                                      <p:cBhvr>
                                        <p:cTn id="38" dur="166" decel="50000">
                                          <p:stCondLst>
                                            <p:cond delay="1834"/>
                                          </p:stCondLst>
                                        </p:cTn>
                                        <p:tgtEl>
                                          <p:spTgt spid="2">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nodeType="clickEffect">
                                  <p:stCondLst>
                                    <p:cond delay="0"/>
                                  </p:stCondLst>
                                  <p:childTnLst>
                                    <p:set>
                                      <p:cBhvr>
                                        <p:cTn id="42" dur="1" fill="hold">
                                          <p:stCondLst>
                                            <p:cond delay="0"/>
                                          </p:stCondLst>
                                        </p:cTn>
                                        <p:tgtEl>
                                          <p:spTgt spid="2">
                                            <p:txEl>
                                              <p:pRg st="2" end="2"/>
                                            </p:txEl>
                                          </p:spTgt>
                                        </p:tgtEl>
                                        <p:attrNameLst>
                                          <p:attrName>style.visibility</p:attrName>
                                        </p:attrNameLst>
                                      </p:cBhvr>
                                      <p:to>
                                        <p:strVal val="visible"/>
                                      </p:to>
                                    </p:set>
                                    <p:animEffect transition="in" filter="wipe(down)">
                                      <p:cBhvr>
                                        <p:cTn id="43" dur="580">
                                          <p:stCondLst>
                                            <p:cond delay="0"/>
                                          </p:stCondLst>
                                        </p:cTn>
                                        <p:tgtEl>
                                          <p:spTgt spid="2">
                                            <p:txEl>
                                              <p:pRg st="2" end="2"/>
                                            </p:txEl>
                                          </p:spTgt>
                                        </p:tgtEl>
                                      </p:cBhvr>
                                    </p:animEffect>
                                    <p:anim calcmode="lin" valueType="num">
                                      <p:cBhvr>
                                        <p:cTn id="44" dur="1822" tmFilter="0,0; 0.14,0.36; 0.43,0.73; 0.71,0.91; 1.0,1.0">
                                          <p:stCondLst>
                                            <p:cond delay="0"/>
                                          </p:stCondLst>
                                        </p:cTn>
                                        <p:tgtEl>
                                          <p:spTgt spid="2">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2">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2">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2">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2">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2">
                                            <p:txEl>
                                              <p:pRg st="2" end="2"/>
                                            </p:txEl>
                                          </p:spTgt>
                                        </p:tgtEl>
                                      </p:cBhvr>
                                      <p:to x="100000" y="60000"/>
                                    </p:animScale>
                                    <p:animScale>
                                      <p:cBhvr>
                                        <p:cTn id="50" dur="166" decel="50000">
                                          <p:stCondLst>
                                            <p:cond delay="676"/>
                                          </p:stCondLst>
                                        </p:cTn>
                                        <p:tgtEl>
                                          <p:spTgt spid="2">
                                            <p:txEl>
                                              <p:pRg st="2" end="2"/>
                                            </p:txEl>
                                          </p:spTgt>
                                        </p:tgtEl>
                                      </p:cBhvr>
                                      <p:to x="100000" y="100000"/>
                                    </p:animScale>
                                    <p:animScale>
                                      <p:cBhvr>
                                        <p:cTn id="51" dur="26">
                                          <p:stCondLst>
                                            <p:cond delay="1312"/>
                                          </p:stCondLst>
                                        </p:cTn>
                                        <p:tgtEl>
                                          <p:spTgt spid="2">
                                            <p:txEl>
                                              <p:pRg st="2" end="2"/>
                                            </p:txEl>
                                          </p:spTgt>
                                        </p:tgtEl>
                                      </p:cBhvr>
                                      <p:to x="100000" y="80000"/>
                                    </p:animScale>
                                    <p:animScale>
                                      <p:cBhvr>
                                        <p:cTn id="52" dur="166" decel="50000">
                                          <p:stCondLst>
                                            <p:cond delay="1338"/>
                                          </p:stCondLst>
                                        </p:cTn>
                                        <p:tgtEl>
                                          <p:spTgt spid="2">
                                            <p:txEl>
                                              <p:pRg st="2" end="2"/>
                                            </p:txEl>
                                          </p:spTgt>
                                        </p:tgtEl>
                                      </p:cBhvr>
                                      <p:to x="100000" y="100000"/>
                                    </p:animScale>
                                    <p:animScale>
                                      <p:cBhvr>
                                        <p:cTn id="53" dur="26">
                                          <p:stCondLst>
                                            <p:cond delay="1642"/>
                                          </p:stCondLst>
                                        </p:cTn>
                                        <p:tgtEl>
                                          <p:spTgt spid="2">
                                            <p:txEl>
                                              <p:pRg st="2" end="2"/>
                                            </p:txEl>
                                          </p:spTgt>
                                        </p:tgtEl>
                                      </p:cBhvr>
                                      <p:to x="100000" y="90000"/>
                                    </p:animScale>
                                    <p:animScale>
                                      <p:cBhvr>
                                        <p:cTn id="54" dur="166" decel="50000">
                                          <p:stCondLst>
                                            <p:cond delay="1668"/>
                                          </p:stCondLst>
                                        </p:cTn>
                                        <p:tgtEl>
                                          <p:spTgt spid="2">
                                            <p:txEl>
                                              <p:pRg st="2" end="2"/>
                                            </p:txEl>
                                          </p:spTgt>
                                        </p:tgtEl>
                                      </p:cBhvr>
                                      <p:to x="100000" y="100000"/>
                                    </p:animScale>
                                    <p:animScale>
                                      <p:cBhvr>
                                        <p:cTn id="55" dur="26">
                                          <p:stCondLst>
                                            <p:cond delay="1808"/>
                                          </p:stCondLst>
                                        </p:cTn>
                                        <p:tgtEl>
                                          <p:spTgt spid="2">
                                            <p:txEl>
                                              <p:pRg st="2" end="2"/>
                                            </p:txEl>
                                          </p:spTgt>
                                        </p:tgtEl>
                                      </p:cBhvr>
                                      <p:to x="100000" y="95000"/>
                                    </p:animScale>
                                    <p:animScale>
                                      <p:cBhvr>
                                        <p:cTn id="56" dur="166" decel="50000">
                                          <p:stCondLst>
                                            <p:cond delay="1834"/>
                                          </p:stCondLst>
                                        </p:cTn>
                                        <p:tgtEl>
                                          <p:spTgt spid="2">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13"/>
          </p:nvPr>
        </p:nvSpPr>
        <p:spPr>
          <a:xfrm>
            <a:off x="352426" y="1463040"/>
            <a:ext cx="8540054" cy="4918288"/>
          </a:xfrm>
        </p:spPr>
        <p:txBody>
          <a:bodyPr>
            <a:normAutofit lnSpcReduction="10000"/>
          </a:bodyPr>
          <a:lstStyle/>
          <a:p>
            <a:pPr marL="342900" lvl="0" indent="-342900">
              <a:buFont typeface="Arial" pitchFamily="34" charset="0"/>
              <a:buChar char="•"/>
            </a:pPr>
            <a:r>
              <a:rPr lang="en-NZ" sz="2400" dirty="0"/>
              <a:t>In a world confronted by the horrors of World War II, the atrocities of the Holocaust and the vanguard of psychology/psychiatry the  flawed male protagonist in Noir is a character study of the human mind and human spirit – the essential evil that potentially exists in all of us.</a:t>
            </a:r>
          </a:p>
          <a:p>
            <a:pPr marL="342900" lvl="0" indent="-342900">
              <a:buFont typeface="Arial" pitchFamily="34" charset="0"/>
              <a:buChar char="•"/>
            </a:pPr>
            <a:r>
              <a:rPr lang="en-NZ" sz="2400" dirty="0"/>
              <a:t>Often times the psychologically damaged Noir protagonist is equated to the psychologically damaged veterans returning from the war – they had witnessed first-hand unimaginable atrocities.</a:t>
            </a:r>
          </a:p>
          <a:p>
            <a:pPr marL="342900" lvl="0" indent="-342900">
              <a:buFont typeface="Arial" pitchFamily="34" charset="0"/>
              <a:buChar char="•"/>
            </a:pPr>
            <a:r>
              <a:rPr lang="en-NZ" sz="2400" dirty="0"/>
              <a:t>Rather than being the ‘all-American guy’ who upholds traditional societal values, the Noir protagonist metaphorically represents the threat to good wholesome society that the ‘man alone’ produces.</a:t>
            </a:r>
          </a:p>
          <a:p>
            <a:endParaRPr lang="en-NZ" dirty="0"/>
          </a:p>
        </p:txBody>
      </p:sp>
      <p:sp>
        <p:nvSpPr>
          <p:cNvPr id="7" name="Title 6"/>
          <p:cNvSpPr>
            <a:spLocks noGrp="1"/>
          </p:cNvSpPr>
          <p:nvPr>
            <p:ph type="title"/>
          </p:nvPr>
        </p:nvSpPr>
        <p:spPr/>
        <p:txBody>
          <a:bodyPr>
            <a:normAutofit fontScale="90000"/>
          </a:bodyPr>
          <a:lstStyle/>
          <a:p>
            <a:r>
              <a:rPr lang="en-NZ" b="1" dirty="0">
                <a:solidFill>
                  <a:srgbClr val="FFFF00"/>
                </a:solidFill>
              </a:rPr>
              <a:t>Relationship to Society: </a:t>
            </a:r>
            <a:r>
              <a:rPr lang="en-NZ" b="1" dirty="0" smtClean="0">
                <a:solidFill>
                  <a:srgbClr val="FFFF00"/>
                </a:solidFill>
              </a:rPr>
              <a:t>Influences:</a:t>
            </a:r>
            <a:endParaRPr lang="en-NZ" dirty="0"/>
          </a:p>
        </p:txBody>
      </p:sp>
    </p:spTree>
    <p:extLst>
      <p:ext uri="{BB962C8B-B14F-4D97-AF65-F5344CB8AC3E}">
        <p14:creationId xmlns:p14="http://schemas.microsoft.com/office/powerpoint/2010/main" val="393348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p:cTn id="15" dur="10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5">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anim calcmode="lin" valueType="num">
                                      <p:cBhvr>
                                        <p:cTn id="23" dur="1000" fill="hold"/>
                                        <p:tgtEl>
                                          <p:spTgt spid="5">
                                            <p:txEl>
                                              <p:pRg st="2" end="2"/>
                                            </p:txEl>
                                          </p:spTgt>
                                        </p:tgtEl>
                                        <p:attrNameLst>
                                          <p:attrName>ppt_w</p:attrName>
                                        </p:attrNameLst>
                                      </p:cBhvr>
                                      <p:tavLst>
                                        <p:tav tm="0">
                                          <p:val>
                                            <p:fltVal val="0"/>
                                          </p:val>
                                        </p:tav>
                                        <p:tav tm="100000">
                                          <p:val>
                                            <p:strVal val="#ppt_w"/>
                                          </p:val>
                                        </p:tav>
                                      </p:tavLst>
                                    </p:anim>
                                    <p:anim calcmode="lin" valueType="num">
                                      <p:cBhvr>
                                        <p:cTn id="24" dur="1000" fill="hold"/>
                                        <p:tgtEl>
                                          <p:spTgt spid="5">
                                            <p:txEl>
                                              <p:pRg st="2" end="2"/>
                                            </p:txEl>
                                          </p:spTgt>
                                        </p:tgtEl>
                                        <p:attrNameLst>
                                          <p:attrName>ppt_h</p:attrName>
                                        </p:attrNameLst>
                                      </p:cBhvr>
                                      <p:tavLst>
                                        <p:tav tm="0">
                                          <p:val>
                                            <p:fltVal val="0"/>
                                          </p:val>
                                        </p:tav>
                                        <p:tav tm="100000">
                                          <p:val>
                                            <p:strVal val="#ppt_h"/>
                                          </p:val>
                                        </p:tav>
                                      </p:tavLst>
                                    </p:anim>
                                    <p:anim calcmode="lin" valueType="num">
                                      <p:cBhvr>
                                        <p:cTn id="25" dur="1000" fill="hold"/>
                                        <p:tgtEl>
                                          <p:spTgt spid="5">
                                            <p:txEl>
                                              <p:pRg st="2" end="2"/>
                                            </p:txEl>
                                          </p:spTgt>
                                        </p:tgtEl>
                                        <p:attrNameLst>
                                          <p:attrName>style.rotation</p:attrName>
                                        </p:attrNameLst>
                                      </p:cBhvr>
                                      <p:tavLst>
                                        <p:tav tm="0">
                                          <p:val>
                                            <p:fltVal val="90"/>
                                          </p:val>
                                        </p:tav>
                                        <p:tav tm="100000">
                                          <p:val>
                                            <p:fltVal val="0"/>
                                          </p:val>
                                        </p:tav>
                                      </p:tavLst>
                                    </p:anim>
                                    <p:animEffect transition="in" filter="fade">
                                      <p:cBhvr>
                                        <p:cTn id="26" dur="10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lstStyle/>
          <a:p>
            <a:endParaRPr lang="en-NZ"/>
          </a:p>
        </p:txBody>
      </p:sp>
      <p:sp>
        <p:nvSpPr>
          <p:cNvPr id="3" name="Text Placeholder 2"/>
          <p:cNvSpPr>
            <a:spLocks noGrp="1"/>
          </p:cNvSpPr>
          <p:nvPr>
            <p:ph type="body" sz="half" idx="15"/>
          </p:nvPr>
        </p:nvSpPr>
        <p:spPr/>
        <p:txBody>
          <a:bodyPr/>
          <a:lstStyle/>
          <a:p>
            <a:endParaRPr lang="en-NZ"/>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418376" y="2060848"/>
            <a:ext cx="4474103" cy="3355577"/>
          </a:xfrm>
          <a:prstGeom prst="rect">
            <a:avLst/>
          </a:prstGeom>
          <a:ln>
            <a:noFill/>
          </a:ln>
          <a:effectLst>
            <a:softEdge rad="112500"/>
          </a:effectLst>
        </p:spPr>
      </p:pic>
      <p:sp>
        <p:nvSpPr>
          <p:cNvPr id="5" name="Content Placeholder 4"/>
          <p:cNvSpPr>
            <a:spLocks noGrp="1"/>
          </p:cNvSpPr>
          <p:nvPr>
            <p:ph sz="quarter" idx="13"/>
          </p:nvPr>
        </p:nvSpPr>
        <p:spPr>
          <a:xfrm>
            <a:off x="352426" y="2011680"/>
            <a:ext cx="3886200" cy="4585672"/>
          </a:xfrm>
        </p:spPr>
        <p:txBody>
          <a:bodyPr/>
          <a:lstStyle/>
          <a:p>
            <a:pPr lvl="0"/>
            <a:r>
              <a:rPr lang="en-NZ" sz="2400" dirty="0"/>
              <a:t>At the heart of Film Noir is the flawed male who is the embodiment of fatalism and doom which define the genre.</a:t>
            </a:r>
          </a:p>
          <a:p>
            <a:pPr lvl="0"/>
            <a:r>
              <a:rPr lang="en-NZ" sz="2400" dirty="0"/>
              <a:t>Some protagonists are ‘everyday Joes’ who seem to be pulled into a web of destruction, others can’t help but contribute to their own demise.</a:t>
            </a:r>
          </a:p>
          <a:p>
            <a:endParaRPr lang="en-NZ" dirty="0"/>
          </a:p>
        </p:txBody>
      </p:sp>
      <p:sp>
        <p:nvSpPr>
          <p:cNvPr id="6" name="Title 5"/>
          <p:cNvSpPr>
            <a:spLocks noGrp="1"/>
          </p:cNvSpPr>
          <p:nvPr>
            <p:ph type="title"/>
          </p:nvPr>
        </p:nvSpPr>
        <p:spPr/>
        <p:txBody>
          <a:bodyPr/>
          <a:lstStyle/>
          <a:p>
            <a:r>
              <a:rPr lang="en-NZ" b="1" dirty="0">
                <a:solidFill>
                  <a:srgbClr val="FFFF00"/>
                </a:solidFill>
              </a:rPr>
              <a:t>Contribution to meaning:</a:t>
            </a:r>
            <a:endParaRPr lang="en-NZ" dirty="0"/>
          </a:p>
        </p:txBody>
      </p:sp>
    </p:spTree>
    <p:extLst>
      <p:ext uri="{BB962C8B-B14F-4D97-AF65-F5344CB8AC3E}">
        <p14:creationId xmlns:p14="http://schemas.microsoft.com/office/powerpoint/2010/main" val="2205188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p:cTn id="15" dur="10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lstStyle/>
          <a:p>
            <a:endParaRPr lang="en-NZ"/>
          </a:p>
        </p:txBody>
      </p:sp>
      <p:sp>
        <p:nvSpPr>
          <p:cNvPr id="3" name="Text Placeholder 2"/>
          <p:cNvSpPr>
            <a:spLocks noGrp="1"/>
          </p:cNvSpPr>
          <p:nvPr>
            <p:ph type="body" sz="half" idx="15"/>
          </p:nvPr>
        </p:nvSpPr>
        <p:spPr/>
        <p:txBody>
          <a:bodyPr/>
          <a:lstStyle/>
          <a:p>
            <a:endParaRPr lang="en-NZ"/>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610398" y="1772816"/>
            <a:ext cx="4387391" cy="3744416"/>
          </a:xfrm>
          <a:prstGeom prst="ellipse">
            <a:avLst/>
          </a:prstGeom>
          <a:ln>
            <a:noFill/>
          </a:ln>
          <a:effectLst>
            <a:softEdge rad="112500"/>
          </a:effectLst>
        </p:spPr>
      </p:pic>
      <p:sp>
        <p:nvSpPr>
          <p:cNvPr id="5" name="Content Placeholder 4"/>
          <p:cNvSpPr>
            <a:spLocks noGrp="1"/>
          </p:cNvSpPr>
          <p:nvPr>
            <p:ph sz="quarter" idx="13"/>
          </p:nvPr>
        </p:nvSpPr>
        <p:spPr>
          <a:xfrm>
            <a:off x="352426" y="1772816"/>
            <a:ext cx="4219574" cy="4824536"/>
          </a:xfrm>
        </p:spPr>
        <p:txBody>
          <a:bodyPr>
            <a:normAutofit/>
          </a:bodyPr>
          <a:lstStyle/>
          <a:p>
            <a:pPr lvl="0"/>
            <a:r>
              <a:rPr lang="en-NZ" sz="2400" dirty="0"/>
              <a:t>Al is the lovelorn loner who makes one bad decision after another: he digs himself a hole too big to extract himself from before he even realises.</a:t>
            </a:r>
          </a:p>
          <a:p>
            <a:pPr lvl="0"/>
            <a:r>
              <a:rPr lang="en-NZ" sz="2400" dirty="0"/>
              <a:t>Fate has picked him to be the ‘fall guy’ and he reluctantly accepts his fate once he has lost everything: his lover (Sue), his identity/</a:t>
            </a:r>
            <a:r>
              <a:rPr lang="en-NZ" sz="2400" dirty="0" err="1"/>
              <a:t>ies</a:t>
            </a:r>
            <a:r>
              <a:rPr lang="en-NZ" sz="2400" dirty="0"/>
              <a:t> (Al Roberts), and his innocence (murdering Vera)</a:t>
            </a:r>
          </a:p>
          <a:p>
            <a:endParaRPr lang="en-NZ" dirty="0"/>
          </a:p>
        </p:txBody>
      </p:sp>
      <p:sp>
        <p:nvSpPr>
          <p:cNvPr id="6" name="Title 5"/>
          <p:cNvSpPr>
            <a:spLocks noGrp="1"/>
          </p:cNvSpPr>
          <p:nvPr>
            <p:ph type="title"/>
          </p:nvPr>
        </p:nvSpPr>
        <p:spPr/>
        <p:txBody>
          <a:bodyPr/>
          <a:lstStyle/>
          <a:p>
            <a:r>
              <a:rPr lang="en-NZ" b="1" dirty="0" smtClean="0">
                <a:solidFill>
                  <a:srgbClr val="FFFF00"/>
                </a:solidFill>
              </a:rPr>
              <a:t>Evidence from </a:t>
            </a:r>
            <a:r>
              <a:rPr lang="en-NZ" b="1" i="1" dirty="0" smtClean="0">
                <a:solidFill>
                  <a:srgbClr val="FFFF00"/>
                </a:solidFill>
              </a:rPr>
              <a:t>Detour:</a:t>
            </a:r>
            <a:endParaRPr lang="en-NZ" b="1" i="1" dirty="0">
              <a:solidFill>
                <a:srgbClr val="FFFF00"/>
              </a:solidFill>
            </a:endParaRPr>
          </a:p>
        </p:txBody>
      </p:sp>
    </p:spTree>
    <p:extLst>
      <p:ext uri="{BB962C8B-B14F-4D97-AF65-F5344CB8AC3E}">
        <p14:creationId xmlns:p14="http://schemas.microsoft.com/office/powerpoint/2010/main" val="590443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10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5">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5">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p:cTn id="15" dur="10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5">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5">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NZ"/>
          </a:p>
        </p:txBody>
      </p:sp>
      <p:sp>
        <p:nvSpPr>
          <p:cNvPr id="6" name="Text Placeholder 5"/>
          <p:cNvSpPr>
            <a:spLocks noGrp="1"/>
          </p:cNvSpPr>
          <p:nvPr>
            <p:ph type="body" sz="half" idx="15"/>
          </p:nvPr>
        </p:nvSpPr>
        <p:spPr/>
        <p:txBody>
          <a:bodyPr/>
          <a:lstStyle/>
          <a:p>
            <a:endParaRPr lang="en-NZ"/>
          </a:p>
        </p:txBody>
      </p:sp>
      <p:sp>
        <p:nvSpPr>
          <p:cNvPr id="2" name="Content Placeholder 1"/>
          <p:cNvSpPr>
            <a:spLocks noGrp="1"/>
          </p:cNvSpPr>
          <p:nvPr>
            <p:ph sz="quarter" idx="13"/>
          </p:nvPr>
        </p:nvSpPr>
        <p:spPr>
          <a:xfrm>
            <a:off x="352426" y="2011680"/>
            <a:ext cx="3886200" cy="4369648"/>
          </a:xfrm>
        </p:spPr>
        <p:txBody>
          <a:bodyPr/>
          <a:lstStyle/>
          <a:p>
            <a:pPr lvl="0"/>
            <a:r>
              <a:rPr lang="en-NZ" sz="2800" dirty="0"/>
              <a:t>The independent, strong-willed, sexually empowered, duplicitous  woman who compels the protagonist to commit a crime with/for her.</a:t>
            </a:r>
          </a:p>
          <a:p>
            <a:endParaRPr lang="en-NZ" dirty="0"/>
          </a:p>
        </p:txBody>
      </p:sp>
      <p:sp>
        <p:nvSpPr>
          <p:cNvPr id="3" name="Title 2"/>
          <p:cNvSpPr>
            <a:spLocks noGrp="1"/>
          </p:cNvSpPr>
          <p:nvPr>
            <p:ph type="title"/>
          </p:nvPr>
        </p:nvSpPr>
        <p:spPr/>
        <p:txBody>
          <a:bodyPr/>
          <a:lstStyle/>
          <a:p>
            <a:r>
              <a:rPr lang="en-NZ" b="1" dirty="0" smtClean="0">
                <a:solidFill>
                  <a:srgbClr val="FFFF00"/>
                </a:solidFill>
              </a:rPr>
              <a:t>Femme Fatale</a:t>
            </a:r>
            <a:endParaRPr lang="en-NZ" b="1" dirty="0">
              <a:solidFill>
                <a:srgbClr val="FFFF00"/>
              </a:solidFill>
            </a:endParaRPr>
          </a:p>
        </p:txBody>
      </p:sp>
      <p:pic>
        <p:nvPicPr>
          <p:cNvPr id="8" name="Content Placeholder 7"/>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427984" y="476672"/>
            <a:ext cx="4360608" cy="5739984"/>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2117119105"/>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NZ"/>
          </a:p>
        </p:txBody>
      </p:sp>
      <p:sp>
        <p:nvSpPr>
          <p:cNvPr id="6" name="Text Placeholder 5"/>
          <p:cNvSpPr>
            <a:spLocks noGrp="1"/>
          </p:cNvSpPr>
          <p:nvPr>
            <p:ph type="body" sz="half" idx="15"/>
          </p:nvPr>
        </p:nvSpPr>
        <p:spPr/>
        <p:txBody>
          <a:bodyPr/>
          <a:lstStyle/>
          <a:p>
            <a:endParaRPr lang="en-NZ"/>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115900" y="1916832"/>
            <a:ext cx="4800533" cy="3744416"/>
          </a:xfrm>
          <a:prstGeom prst="rect">
            <a:avLst/>
          </a:prstGeom>
          <a:ln>
            <a:noFill/>
          </a:ln>
          <a:effectLst>
            <a:softEdge rad="112500"/>
          </a:effectLst>
        </p:spPr>
      </p:pic>
      <p:sp>
        <p:nvSpPr>
          <p:cNvPr id="2" name="Content Placeholder 1"/>
          <p:cNvSpPr>
            <a:spLocks noGrp="1"/>
          </p:cNvSpPr>
          <p:nvPr>
            <p:ph sz="quarter" idx="13"/>
          </p:nvPr>
        </p:nvSpPr>
        <p:spPr>
          <a:xfrm>
            <a:off x="352426" y="2011680"/>
            <a:ext cx="3886200" cy="4513664"/>
          </a:xfrm>
        </p:spPr>
        <p:txBody>
          <a:bodyPr>
            <a:normAutofit fontScale="77500" lnSpcReduction="20000"/>
          </a:bodyPr>
          <a:lstStyle/>
          <a:p>
            <a:pPr lvl="0"/>
            <a:r>
              <a:rPr lang="en-NZ" sz="3200" dirty="0"/>
              <a:t>The quintessentially evil Noir woman – she occupies the hub of the narrative and represents the worst type of female imaginable (at that time)</a:t>
            </a:r>
          </a:p>
          <a:p>
            <a:pPr lvl="0"/>
            <a:r>
              <a:rPr lang="en-NZ" sz="3200" dirty="0"/>
              <a:t>The femme fatale drives the narrative, but in the end she is always punished (usually by death) for her transgressions of societal ‘laws’.</a:t>
            </a:r>
          </a:p>
          <a:p>
            <a:endParaRPr lang="en-NZ" dirty="0"/>
          </a:p>
        </p:txBody>
      </p:sp>
      <p:sp>
        <p:nvSpPr>
          <p:cNvPr id="3" name="Title 2"/>
          <p:cNvSpPr>
            <a:spLocks noGrp="1"/>
          </p:cNvSpPr>
          <p:nvPr>
            <p:ph type="title"/>
          </p:nvPr>
        </p:nvSpPr>
        <p:spPr/>
        <p:txBody>
          <a:bodyPr/>
          <a:lstStyle/>
          <a:p>
            <a:r>
              <a:rPr lang="en-NZ" b="1" dirty="0">
                <a:solidFill>
                  <a:srgbClr val="FFFF00"/>
                </a:solidFill>
              </a:rPr>
              <a:t>Contribution to meaning:</a:t>
            </a:r>
            <a:endParaRPr lang="en-NZ" dirty="0"/>
          </a:p>
        </p:txBody>
      </p:sp>
    </p:spTree>
    <p:extLst>
      <p:ext uri="{BB962C8B-B14F-4D97-AF65-F5344CB8AC3E}">
        <p14:creationId xmlns:p14="http://schemas.microsoft.com/office/powerpoint/2010/main" val="651842769"/>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NZ"/>
          </a:p>
        </p:txBody>
      </p:sp>
      <p:sp>
        <p:nvSpPr>
          <p:cNvPr id="6" name="Text Placeholder 5"/>
          <p:cNvSpPr>
            <a:spLocks noGrp="1"/>
          </p:cNvSpPr>
          <p:nvPr>
            <p:ph type="body" sz="half" idx="15"/>
          </p:nvPr>
        </p:nvSpPr>
        <p:spPr/>
        <p:txBody>
          <a:bodyPr/>
          <a:lstStyle/>
          <a:p>
            <a:endParaRPr lang="en-NZ"/>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921713" y="2060848"/>
            <a:ext cx="4222287" cy="3166715"/>
          </a:xfrm>
          <a:prstGeom prst="rect">
            <a:avLst/>
          </a:prstGeom>
          <a:ln>
            <a:noFill/>
          </a:ln>
          <a:effectLst>
            <a:softEdge rad="112500"/>
          </a:effectLst>
        </p:spPr>
      </p:pic>
      <p:sp>
        <p:nvSpPr>
          <p:cNvPr id="2" name="Content Placeholder 1"/>
          <p:cNvSpPr>
            <a:spLocks noGrp="1"/>
          </p:cNvSpPr>
          <p:nvPr>
            <p:ph sz="quarter" idx="13"/>
          </p:nvPr>
        </p:nvSpPr>
        <p:spPr>
          <a:xfrm>
            <a:off x="352426" y="1484784"/>
            <a:ext cx="4579614" cy="5373216"/>
          </a:xfrm>
        </p:spPr>
        <p:txBody>
          <a:bodyPr>
            <a:normAutofit fontScale="92500" lnSpcReduction="10000"/>
          </a:bodyPr>
          <a:lstStyle/>
          <a:p>
            <a:pPr lvl="0"/>
            <a:r>
              <a:rPr lang="en-NZ" sz="2800" dirty="0"/>
              <a:t>During the war/Post-war years, the femme fatale represented the ultimate threat to ‘civil’ society – the independent woman who has no interest in family, homemaking or, wifely duties. Thus, the femme fatale is always punished.</a:t>
            </a:r>
          </a:p>
          <a:p>
            <a:pPr lvl="0"/>
            <a:r>
              <a:rPr lang="en-NZ" sz="2800" dirty="0"/>
              <a:t>Noir is essentially a misogynistic genre: the demise of the femme fatale becomes a strong message to women to avoid modelling themselves on the femme fatale.</a:t>
            </a:r>
          </a:p>
          <a:p>
            <a:endParaRPr lang="en-NZ" dirty="0"/>
          </a:p>
        </p:txBody>
      </p:sp>
      <p:sp>
        <p:nvSpPr>
          <p:cNvPr id="3" name="Title 2"/>
          <p:cNvSpPr>
            <a:spLocks noGrp="1"/>
          </p:cNvSpPr>
          <p:nvPr>
            <p:ph type="title"/>
          </p:nvPr>
        </p:nvSpPr>
        <p:spPr/>
        <p:txBody>
          <a:bodyPr>
            <a:normAutofit fontScale="90000"/>
          </a:bodyPr>
          <a:lstStyle/>
          <a:p>
            <a:r>
              <a:rPr lang="en-NZ" b="1" dirty="0">
                <a:solidFill>
                  <a:srgbClr val="FFFF00"/>
                </a:solidFill>
              </a:rPr>
              <a:t>Relationship to Society: Influences:</a:t>
            </a:r>
            <a:endParaRPr lang="en-NZ" dirty="0"/>
          </a:p>
        </p:txBody>
      </p:sp>
    </p:spTree>
    <p:extLst>
      <p:ext uri="{BB962C8B-B14F-4D97-AF65-F5344CB8AC3E}">
        <p14:creationId xmlns:p14="http://schemas.microsoft.com/office/powerpoint/2010/main" val="1283269019"/>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3"/>
          </p:nvPr>
        </p:nvSpPr>
        <p:spPr>
          <a:xfrm>
            <a:off x="352426" y="1463040"/>
            <a:ext cx="8684070" cy="5278328"/>
          </a:xfrm>
        </p:spPr>
        <p:txBody>
          <a:bodyPr>
            <a:normAutofit fontScale="92500" lnSpcReduction="10000"/>
          </a:bodyPr>
          <a:lstStyle/>
          <a:p>
            <a:r>
              <a:rPr lang="en-NZ" dirty="0"/>
              <a:t>Piano player Al </a:t>
            </a:r>
            <a:r>
              <a:rPr lang="en-NZ" dirty="0" smtClean="0"/>
              <a:t>is </a:t>
            </a:r>
            <a:r>
              <a:rPr lang="en-NZ" dirty="0"/>
              <a:t>bitter about having to work in a New York nightclub. After his girlfriend Sue </a:t>
            </a:r>
            <a:r>
              <a:rPr lang="en-NZ" dirty="0" smtClean="0"/>
              <a:t>leaves </a:t>
            </a:r>
            <a:r>
              <a:rPr lang="en-NZ" dirty="0"/>
              <a:t>to seek fame in Hollywood, he decides to join her. With little money, he has to hitchhike his way across the country.</a:t>
            </a:r>
          </a:p>
          <a:p>
            <a:r>
              <a:rPr lang="en-NZ" dirty="0"/>
              <a:t>In Arizona, bookie Charles Haskell </a:t>
            </a:r>
            <a:r>
              <a:rPr lang="en-NZ" dirty="0" smtClean="0"/>
              <a:t>Jr. gives </a:t>
            </a:r>
            <a:r>
              <a:rPr lang="en-NZ" dirty="0"/>
              <a:t>him a ride in his convertible. </a:t>
            </a:r>
            <a:r>
              <a:rPr lang="en-NZ" dirty="0" smtClean="0"/>
              <a:t>Haskell dies in his sleep while Al is driving after popping a number of unidentified pills. Unable </a:t>
            </a:r>
            <a:r>
              <a:rPr lang="en-NZ" dirty="0"/>
              <a:t>to rouse Haskell, Al opens the passenger-side door. Haskell falls out and strikes his head on the ground. Al then realizes the bookie is dead. Fearful that the police will believe he killed Haskell, Al dumps the body off the side of the road, takes Haskell's money, clothes and identification, then drives away. After spending the night in a motel, Al picks up another hitchhiker, </a:t>
            </a:r>
            <a:r>
              <a:rPr lang="en-NZ" dirty="0" smtClean="0"/>
              <a:t>Vera, </a:t>
            </a:r>
            <a:r>
              <a:rPr lang="en-NZ" dirty="0"/>
              <a:t>at a gas station. By sheer bad luck, it turns out that the femme fatale had also been picked up by Haskell earlier. She scratched him deeply in the arm and got out after he tried to become too friendly. When Al identifies himself as Haskell, she blackmails him by threatening to turn him in.</a:t>
            </a:r>
          </a:p>
          <a:p>
            <a:r>
              <a:rPr lang="en-NZ" dirty="0" smtClean="0"/>
              <a:t>Vera </a:t>
            </a:r>
            <a:r>
              <a:rPr lang="en-NZ" dirty="0"/>
              <a:t>learns from a newspaper that Haskell's wealthy father is near death and looking for his </a:t>
            </a:r>
            <a:r>
              <a:rPr lang="en-NZ" dirty="0" smtClean="0"/>
              <a:t>son. </a:t>
            </a:r>
            <a:r>
              <a:rPr lang="en-NZ" dirty="0"/>
              <a:t>Vera demands that Al impersonate Haskell, but Al </a:t>
            </a:r>
            <a:r>
              <a:rPr lang="en-NZ" dirty="0" smtClean="0"/>
              <a:t>refuses. Back </a:t>
            </a:r>
            <a:r>
              <a:rPr lang="en-NZ" dirty="0"/>
              <a:t>in the apartment, Vera gets drunk, and they begin arguing. She threatens to call the police, running into the bedroom with the telephone and locking the door. She falls into a stupor on the bed, with the telephone cord tangled around her neck. Al tries to break the cord. Then, when he breaks down the door, he sees that he has accidentally strangled her. He goes hitchhiking again, but is picked up by the police.</a:t>
            </a:r>
          </a:p>
          <a:p>
            <a:endParaRPr lang="en-NZ" dirty="0"/>
          </a:p>
        </p:txBody>
      </p:sp>
      <p:sp>
        <p:nvSpPr>
          <p:cNvPr id="2" name="Title 1"/>
          <p:cNvSpPr>
            <a:spLocks noGrp="1"/>
          </p:cNvSpPr>
          <p:nvPr>
            <p:ph type="title"/>
          </p:nvPr>
        </p:nvSpPr>
        <p:spPr/>
        <p:txBody>
          <a:bodyPr/>
          <a:lstStyle/>
          <a:p>
            <a:r>
              <a:rPr lang="en-NZ" b="1" dirty="0" smtClean="0">
                <a:solidFill>
                  <a:srgbClr val="FFFF00"/>
                </a:solidFill>
              </a:rPr>
              <a:t>PLOT SUMMARY:</a:t>
            </a:r>
            <a:endParaRPr lang="en-NZ" b="1" dirty="0">
              <a:solidFill>
                <a:srgbClr val="FFFF00"/>
              </a:solidFill>
            </a:endParaRPr>
          </a:p>
        </p:txBody>
      </p:sp>
    </p:spTree>
    <p:extLst>
      <p:ext uri="{BB962C8B-B14F-4D97-AF65-F5344CB8AC3E}">
        <p14:creationId xmlns:p14="http://schemas.microsoft.com/office/powerpoint/2010/main" val="1374444399"/>
      </p:ext>
    </p:extLst>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half" idx="2"/>
          </p:nvPr>
        </p:nvSpPr>
        <p:spPr/>
        <p:txBody>
          <a:bodyPr/>
          <a:lstStyle/>
          <a:p>
            <a:endParaRPr lang="en-NZ" dirty="0"/>
          </a:p>
        </p:txBody>
      </p:sp>
      <p:sp>
        <p:nvSpPr>
          <p:cNvPr id="6" name="Text Placeholder 5"/>
          <p:cNvSpPr>
            <a:spLocks noGrp="1"/>
          </p:cNvSpPr>
          <p:nvPr>
            <p:ph type="body" sz="half" idx="15"/>
          </p:nvPr>
        </p:nvSpPr>
        <p:spPr/>
        <p:txBody>
          <a:bodyPr/>
          <a:lstStyle/>
          <a:p>
            <a:endParaRPr lang="en-NZ"/>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427984" y="1916832"/>
            <a:ext cx="4560457" cy="3600400"/>
          </a:xfrm>
          <a:prstGeom prst="rect">
            <a:avLst/>
          </a:prstGeom>
          <a:ln>
            <a:noFill/>
          </a:ln>
          <a:effectLst>
            <a:softEdge rad="112500"/>
          </a:effectLst>
        </p:spPr>
      </p:pic>
      <p:sp>
        <p:nvSpPr>
          <p:cNvPr id="2" name="Content Placeholder 1"/>
          <p:cNvSpPr>
            <a:spLocks noGrp="1"/>
          </p:cNvSpPr>
          <p:nvPr>
            <p:ph sz="quarter" idx="13"/>
          </p:nvPr>
        </p:nvSpPr>
        <p:spPr>
          <a:xfrm>
            <a:off x="352426" y="2011680"/>
            <a:ext cx="3886200" cy="4513664"/>
          </a:xfrm>
        </p:spPr>
        <p:txBody>
          <a:bodyPr>
            <a:normAutofit fontScale="92500" lnSpcReduction="20000"/>
          </a:bodyPr>
          <a:lstStyle/>
          <a:p>
            <a:pPr marL="457200" indent="-457200">
              <a:buFont typeface="Arial" pitchFamily="34" charset="0"/>
              <a:buChar char="•"/>
            </a:pPr>
            <a:r>
              <a:rPr lang="en-NZ" sz="3200" dirty="0" smtClean="0"/>
              <a:t>Write down how the character of Vera fulfils this role.</a:t>
            </a:r>
          </a:p>
          <a:p>
            <a:pPr marL="457200" indent="-457200">
              <a:buFont typeface="Arial" pitchFamily="34" charset="0"/>
              <a:buChar char="•"/>
            </a:pPr>
            <a:r>
              <a:rPr lang="en-NZ" sz="3200" dirty="0" smtClean="0"/>
              <a:t>Support your ideas with specific evidence from the film</a:t>
            </a:r>
          </a:p>
          <a:p>
            <a:pPr marL="457200" indent="-457200">
              <a:buFont typeface="Arial" pitchFamily="34" charset="0"/>
              <a:buChar char="•"/>
            </a:pPr>
            <a:r>
              <a:rPr lang="en-NZ" sz="3200" dirty="0" smtClean="0"/>
              <a:t>Remember the film is also on </a:t>
            </a:r>
            <a:r>
              <a:rPr lang="en-NZ" sz="3200" dirty="0" err="1" smtClean="0"/>
              <a:t>Youtube</a:t>
            </a:r>
            <a:r>
              <a:rPr lang="en-NZ" sz="3200" dirty="0"/>
              <a:t> </a:t>
            </a:r>
            <a:r>
              <a:rPr lang="en-NZ" sz="3200" dirty="0" smtClean="0"/>
              <a:t>for your viewing pleasure!</a:t>
            </a:r>
          </a:p>
          <a:p>
            <a:endParaRPr lang="en-NZ" dirty="0"/>
          </a:p>
          <a:p>
            <a:endParaRPr lang="en-NZ" dirty="0"/>
          </a:p>
        </p:txBody>
      </p:sp>
      <p:sp>
        <p:nvSpPr>
          <p:cNvPr id="3" name="Title 2"/>
          <p:cNvSpPr>
            <a:spLocks noGrp="1"/>
          </p:cNvSpPr>
          <p:nvPr>
            <p:ph type="title"/>
          </p:nvPr>
        </p:nvSpPr>
        <p:spPr/>
        <p:txBody>
          <a:bodyPr/>
          <a:lstStyle/>
          <a:p>
            <a:r>
              <a:rPr lang="en-NZ" b="1" dirty="0" smtClean="0">
                <a:solidFill>
                  <a:srgbClr val="FFFF00"/>
                </a:solidFill>
              </a:rPr>
              <a:t>Evidence from </a:t>
            </a:r>
            <a:r>
              <a:rPr lang="en-NZ" b="1" i="1" dirty="0" smtClean="0">
                <a:solidFill>
                  <a:srgbClr val="FFFF00"/>
                </a:solidFill>
              </a:rPr>
              <a:t>Detour:</a:t>
            </a:r>
            <a:endParaRPr lang="en-NZ" dirty="0"/>
          </a:p>
        </p:txBody>
      </p:sp>
    </p:spTree>
    <p:extLst>
      <p:ext uri="{BB962C8B-B14F-4D97-AF65-F5344CB8AC3E}">
        <p14:creationId xmlns:p14="http://schemas.microsoft.com/office/powerpoint/2010/main" val="3392670175"/>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pPr marL="457200" lvl="0" indent="-457200">
              <a:buFont typeface="Arial" pitchFamily="34" charset="0"/>
              <a:buChar char="•"/>
            </a:pPr>
            <a:r>
              <a:rPr lang="en-NZ" sz="2800" dirty="0"/>
              <a:t>Often told in flashback with jumps in time and location – a subjective ‘retelling’ of the narrative</a:t>
            </a:r>
          </a:p>
          <a:p>
            <a:pPr marL="457200" lvl="0" indent="-457200">
              <a:buFont typeface="Arial" pitchFamily="34" charset="0"/>
              <a:buChar char="•"/>
            </a:pPr>
            <a:r>
              <a:rPr lang="en-NZ" sz="2800" dirty="0"/>
              <a:t>Protagonist is often confused about the ‘next step’ – this increases the audiences reaction/interaction with the film</a:t>
            </a:r>
          </a:p>
          <a:p>
            <a:pPr marL="457200" lvl="0" indent="-457200">
              <a:buFont typeface="Arial" pitchFamily="34" charset="0"/>
              <a:buChar char="•"/>
            </a:pPr>
            <a:r>
              <a:rPr lang="en-NZ" sz="2800" dirty="0"/>
              <a:t>Can have multiple simultaneous plotlines – an unravelling mystery.</a:t>
            </a:r>
          </a:p>
          <a:p>
            <a:endParaRPr lang="en-NZ" dirty="0"/>
          </a:p>
        </p:txBody>
      </p:sp>
      <p:sp>
        <p:nvSpPr>
          <p:cNvPr id="3" name="Title 2"/>
          <p:cNvSpPr>
            <a:spLocks noGrp="1"/>
          </p:cNvSpPr>
          <p:nvPr>
            <p:ph type="title"/>
          </p:nvPr>
        </p:nvSpPr>
        <p:spPr/>
        <p:txBody>
          <a:bodyPr>
            <a:normAutofit fontScale="90000"/>
          </a:bodyPr>
          <a:lstStyle/>
          <a:p>
            <a:pPr lvl="0"/>
            <a:r>
              <a:rPr lang="en-NZ" b="1" dirty="0">
                <a:solidFill>
                  <a:srgbClr val="FFFF00"/>
                </a:solidFill>
              </a:rPr>
              <a:t>Narrative Conventions of Film Noir</a:t>
            </a:r>
            <a:r>
              <a:rPr lang="en-NZ" dirty="0">
                <a:solidFill>
                  <a:srgbClr val="FFFF00"/>
                </a:solidFill>
              </a:rPr>
              <a:t/>
            </a:r>
            <a:br>
              <a:rPr lang="en-NZ" dirty="0">
                <a:solidFill>
                  <a:srgbClr val="FFFF00"/>
                </a:solidFill>
              </a:rPr>
            </a:br>
            <a:r>
              <a:rPr lang="en-NZ" sz="3100" b="1" i="1" dirty="0">
                <a:solidFill>
                  <a:srgbClr val="FFFF00"/>
                </a:solidFill>
              </a:rPr>
              <a:t>Convoluted / Complex / Twisting Narrative</a:t>
            </a:r>
            <a:endParaRPr lang="en-NZ" sz="3100" b="1" dirty="0">
              <a:solidFill>
                <a:srgbClr val="FFFF00"/>
              </a:solidFill>
            </a:endParaRPr>
          </a:p>
        </p:txBody>
      </p:sp>
    </p:spTree>
    <p:extLst>
      <p:ext uri="{BB962C8B-B14F-4D97-AF65-F5344CB8AC3E}">
        <p14:creationId xmlns:p14="http://schemas.microsoft.com/office/powerpoint/2010/main" val="24495152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3"/>
          </p:nvPr>
        </p:nvSpPr>
        <p:spPr/>
        <p:txBody>
          <a:bodyPr>
            <a:normAutofit fontScale="92500" lnSpcReduction="10000"/>
          </a:bodyPr>
          <a:lstStyle/>
          <a:p>
            <a:pPr marL="457200" lvl="0" indent="-457200">
              <a:buFont typeface="Arial" pitchFamily="34" charset="0"/>
              <a:buChar char="•"/>
            </a:pPr>
            <a:r>
              <a:rPr lang="en-NZ" sz="2800" dirty="0"/>
              <a:t>Creates a subjective interaction between the narrative and the audience – engages the viewer in the mystery (also helps audience alignment with the ‘confused’ protagonist).</a:t>
            </a:r>
          </a:p>
          <a:p>
            <a:pPr marL="457200" lvl="0" indent="-457200">
              <a:buFont typeface="Arial" pitchFamily="34" charset="0"/>
              <a:buChar char="•"/>
            </a:pPr>
            <a:r>
              <a:rPr lang="en-NZ" sz="2800" dirty="0"/>
              <a:t>Creates tension, suspense, …</a:t>
            </a:r>
          </a:p>
          <a:p>
            <a:pPr marL="457200" lvl="0" indent="-457200">
              <a:buFont typeface="Arial" pitchFamily="34" charset="0"/>
              <a:buChar char="•"/>
            </a:pPr>
            <a:r>
              <a:rPr lang="en-NZ" sz="2800" dirty="0"/>
              <a:t>Non-linear narratives reinforce the overriding theme of fate: the fate of the characters is sealed from the beginning of the film: the narrative serves to reveal how they got to that position</a:t>
            </a:r>
          </a:p>
          <a:p>
            <a:pPr marL="457200" lvl="0" indent="-457200">
              <a:buFont typeface="Arial" pitchFamily="34" charset="0"/>
              <a:buChar char="•"/>
            </a:pPr>
            <a:r>
              <a:rPr lang="en-NZ" sz="2800" dirty="0"/>
              <a:t>The protagonist is revealed ‘in parts’ as the narrative unravels.</a:t>
            </a:r>
          </a:p>
          <a:p>
            <a:endParaRPr lang="en-NZ" dirty="0"/>
          </a:p>
        </p:txBody>
      </p:sp>
      <p:sp>
        <p:nvSpPr>
          <p:cNvPr id="7" name="Title 6"/>
          <p:cNvSpPr>
            <a:spLocks noGrp="1"/>
          </p:cNvSpPr>
          <p:nvPr>
            <p:ph type="title"/>
          </p:nvPr>
        </p:nvSpPr>
        <p:spPr/>
        <p:txBody>
          <a:bodyPr/>
          <a:lstStyle/>
          <a:p>
            <a:r>
              <a:rPr lang="en-NZ" b="1" dirty="0">
                <a:solidFill>
                  <a:srgbClr val="FFFF00"/>
                </a:solidFill>
              </a:rPr>
              <a:t>Contribution to meaning:</a:t>
            </a:r>
            <a:endParaRPr lang="en-NZ" dirty="0"/>
          </a:p>
        </p:txBody>
      </p:sp>
    </p:spTree>
    <p:extLst>
      <p:ext uri="{BB962C8B-B14F-4D97-AF65-F5344CB8AC3E}">
        <p14:creationId xmlns:p14="http://schemas.microsoft.com/office/powerpoint/2010/main" val="2096106203"/>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p:txBody>
          <a:bodyPr/>
          <a:lstStyle/>
          <a:p>
            <a:endParaRPr lang="en-NZ"/>
          </a:p>
        </p:txBody>
      </p:sp>
      <p:sp>
        <p:nvSpPr>
          <p:cNvPr id="7" name="Text Placeholder 6"/>
          <p:cNvSpPr>
            <a:spLocks noGrp="1"/>
          </p:cNvSpPr>
          <p:nvPr>
            <p:ph type="body" sz="half" idx="15"/>
          </p:nvPr>
        </p:nvSpPr>
        <p:spPr/>
        <p:txBody>
          <a:bodyPr/>
          <a:lstStyle/>
          <a:p>
            <a:endParaRPr lang="en-NZ"/>
          </a:p>
        </p:txBody>
      </p:sp>
      <p:pic>
        <p:nvPicPr>
          <p:cNvPr id="8" name="Content Placeholder 7"/>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211960" y="1988840"/>
            <a:ext cx="2166395" cy="313234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Content Placeholder 1"/>
          <p:cNvSpPr>
            <a:spLocks noGrp="1"/>
          </p:cNvSpPr>
          <p:nvPr>
            <p:ph sz="quarter" idx="13"/>
          </p:nvPr>
        </p:nvSpPr>
        <p:spPr/>
        <p:txBody>
          <a:bodyPr>
            <a:normAutofit fontScale="85000" lnSpcReduction="20000"/>
          </a:bodyPr>
          <a:lstStyle/>
          <a:p>
            <a:pPr lvl="0"/>
            <a:r>
              <a:rPr lang="en-NZ" sz="3200" dirty="0"/>
              <a:t>Reflects the confusion, paranoia and doubt that pervaded American society during the war years.</a:t>
            </a:r>
          </a:p>
          <a:p>
            <a:pPr lvl="0"/>
            <a:r>
              <a:rPr lang="en-NZ" sz="3200" dirty="0"/>
              <a:t>Reflects plot devices of pulp fiction writers (Hammett, Chandler, …) on whose work many films noir are based.</a:t>
            </a:r>
          </a:p>
          <a:p>
            <a:endParaRPr lang="en-NZ" dirty="0"/>
          </a:p>
        </p:txBody>
      </p:sp>
      <p:sp>
        <p:nvSpPr>
          <p:cNvPr id="4" name="Title 3"/>
          <p:cNvSpPr>
            <a:spLocks noGrp="1"/>
          </p:cNvSpPr>
          <p:nvPr>
            <p:ph type="title"/>
          </p:nvPr>
        </p:nvSpPr>
        <p:spPr/>
        <p:txBody>
          <a:bodyPr>
            <a:normAutofit fontScale="90000"/>
          </a:bodyPr>
          <a:lstStyle/>
          <a:p>
            <a:r>
              <a:rPr lang="en-NZ" b="1" dirty="0">
                <a:solidFill>
                  <a:srgbClr val="FFFF00"/>
                </a:solidFill>
              </a:rPr>
              <a:t>Relationship to Society: Influences:</a:t>
            </a:r>
            <a:endParaRPr lang="en-NZ"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16216" y="2852936"/>
            <a:ext cx="2175670" cy="33843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568252614"/>
      </p:ext>
    </p:extLst>
  </p:cSld>
  <p:clrMapOvr>
    <a:masterClrMapping/>
  </p:clrMapOvr>
  <mc:AlternateContent xmlns:mc="http://schemas.openxmlformats.org/markup-compatibility/2006" xmlns:p14="http://schemas.microsoft.com/office/powerpoint/2010/main">
    <mc:Choice Requires="p14">
      <p:transition spd="slow" p14:dur="1250">
        <p:randomBar dir="vert"/>
      </p:transition>
    </mc:Choice>
    <mc:Fallback xmlns="">
      <p:transition spd="slow">
        <p:randomBar dir="vert"/>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lstStyle/>
          <a:p>
            <a:endParaRPr lang="en-NZ"/>
          </a:p>
        </p:txBody>
      </p:sp>
      <p:sp>
        <p:nvSpPr>
          <p:cNvPr id="3" name="Text Placeholder 2"/>
          <p:cNvSpPr>
            <a:spLocks noGrp="1"/>
          </p:cNvSpPr>
          <p:nvPr>
            <p:ph type="body" sz="half" idx="15"/>
          </p:nvPr>
        </p:nvSpPr>
        <p:spPr/>
        <p:txBody>
          <a:bodyPr/>
          <a:lstStyle/>
          <a:p>
            <a:endParaRPr lang="en-NZ"/>
          </a:p>
        </p:txBody>
      </p:sp>
      <p:sp>
        <p:nvSpPr>
          <p:cNvPr id="5" name="Content Placeholder 4"/>
          <p:cNvSpPr>
            <a:spLocks noGrp="1"/>
          </p:cNvSpPr>
          <p:nvPr>
            <p:ph sz="quarter" idx="13"/>
          </p:nvPr>
        </p:nvSpPr>
        <p:spPr>
          <a:xfrm>
            <a:off x="300422" y="1340768"/>
            <a:ext cx="3886200" cy="3736848"/>
          </a:xfrm>
        </p:spPr>
        <p:txBody>
          <a:bodyPr/>
          <a:lstStyle/>
          <a:p>
            <a:pPr lvl="0"/>
            <a:r>
              <a:rPr lang="en-NZ" sz="3200" dirty="0"/>
              <a:t>Al’s life takes a ‘detour’ and he quickly loses control of where he is  going: at every turn a new disaster awaits him.</a:t>
            </a:r>
          </a:p>
          <a:p>
            <a:endParaRPr lang="en-NZ" dirty="0"/>
          </a:p>
        </p:txBody>
      </p:sp>
      <p:sp>
        <p:nvSpPr>
          <p:cNvPr id="6" name="Title 5"/>
          <p:cNvSpPr>
            <a:spLocks noGrp="1"/>
          </p:cNvSpPr>
          <p:nvPr>
            <p:ph type="title"/>
          </p:nvPr>
        </p:nvSpPr>
        <p:spPr/>
        <p:txBody>
          <a:bodyPr/>
          <a:lstStyle/>
          <a:p>
            <a:r>
              <a:rPr lang="en-NZ" b="1" dirty="0">
                <a:solidFill>
                  <a:srgbClr val="FFFF00"/>
                </a:solidFill>
              </a:rPr>
              <a:t>Evidence from </a:t>
            </a:r>
            <a:r>
              <a:rPr lang="en-NZ" b="1" i="1" dirty="0">
                <a:solidFill>
                  <a:srgbClr val="FFFF00"/>
                </a:solidFill>
              </a:rPr>
              <a:t>Detour:</a:t>
            </a:r>
            <a:endParaRPr lang="en-NZ"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5972" y="548680"/>
            <a:ext cx="3816424" cy="3253506"/>
          </a:xfrm>
          <a:prstGeom prst="ellipse">
            <a:avLst/>
          </a:prstGeom>
          <a:ln>
            <a:noFill/>
          </a:ln>
          <a:effectLst>
            <a:softEdge rad="112500"/>
          </a:effectLst>
        </p:spPr>
      </p:pic>
      <p:pic>
        <p:nvPicPr>
          <p:cNvPr id="11" name="Picture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5976" y="4121694"/>
            <a:ext cx="2335128" cy="2736305"/>
          </a:xfrm>
          <a:prstGeom prst="ellipse">
            <a:avLst/>
          </a:prstGeom>
          <a:ln>
            <a:noFill/>
          </a:ln>
          <a:effectLst>
            <a:softEdge rad="112500"/>
          </a:effectLst>
        </p:spPr>
      </p:pic>
      <p:pic>
        <p:nvPicPr>
          <p:cNvPr id="10" name="Content Placeholder 9"/>
          <p:cNvPicPr>
            <a:picLocks noGrp="1" noChangeAspect="1"/>
          </p:cNvPicPr>
          <p:nvPr>
            <p:ph sz="quarter" idx="14"/>
          </p:nvPr>
        </p:nvPicPr>
        <p:blipFill>
          <a:blip r:embed="rId4">
            <a:extLst>
              <a:ext uri="{28A0092B-C50C-407E-A947-70E740481C1C}">
                <a14:useLocalDpi xmlns:a14="http://schemas.microsoft.com/office/drawing/2010/main" val="0"/>
              </a:ext>
            </a:extLst>
          </a:blip>
          <a:stretch>
            <a:fillRect/>
          </a:stretch>
        </p:blipFill>
        <p:spPr>
          <a:xfrm>
            <a:off x="6168127" y="3140968"/>
            <a:ext cx="2827325" cy="3145613"/>
          </a:xfrm>
          <a:prstGeom prst="ellipse">
            <a:avLst/>
          </a:prstGeom>
          <a:ln>
            <a:noFill/>
          </a:ln>
          <a:effectLst>
            <a:softEdge rad="112500"/>
          </a:effectLst>
        </p:spPr>
      </p:pic>
    </p:spTree>
    <p:extLst>
      <p:ext uri="{BB962C8B-B14F-4D97-AF65-F5344CB8AC3E}">
        <p14:creationId xmlns:p14="http://schemas.microsoft.com/office/powerpoint/2010/main" val="3444609165"/>
      </p:ext>
    </p:extLst>
  </p:cSld>
  <p:clrMapOvr>
    <a:masterClrMapping/>
  </p:clrMapOvr>
  <p:transition spd="slow">
    <p:push dir="u"/>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lstStyle/>
          <a:p>
            <a:pPr lvl="0"/>
            <a:r>
              <a:rPr lang="en-NZ" sz="2800" dirty="0" smtClean="0"/>
              <a:t>Noir films are often </a:t>
            </a:r>
            <a:r>
              <a:rPr lang="en-NZ" sz="2800" dirty="0"/>
              <a:t>told in flashback from the perspective of the protagonist – his fate is already sealed and the voice-over recounts how he came to be in that position.</a:t>
            </a:r>
          </a:p>
          <a:p>
            <a:pPr lvl="0"/>
            <a:r>
              <a:rPr lang="en-NZ" sz="2800" dirty="0"/>
              <a:t>A thought: as the protagonist is a morally ambiguous figure, can we trust his ‘version of events’ – often positioning himself as the hapless victim of circumstance.</a:t>
            </a:r>
          </a:p>
          <a:p>
            <a:endParaRPr lang="en-NZ" dirty="0"/>
          </a:p>
        </p:txBody>
      </p:sp>
      <p:sp>
        <p:nvSpPr>
          <p:cNvPr id="3" name="Title 2"/>
          <p:cNvSpPr>
            <a:spLocks noGrp="1"/>
          </p:cNvSpPr>
          <p:nvPr>
            <p:ph type="title"/>
          </p:nvPr>
        </p:nvSpPr>
        <p:spPr/>
        <p:txBody>
          <a:bodyPr/>
          <a:lstStyle/>
          <a:p>
            <a:r>
              <a:rPr lang="en-NZ" b="1" i="1" dirty="0">
                <a:solidFill>
                  <a:srgbClr val="FFFF00"/>
                </a:solidFill>
              </a:rPr>
              <a:t>1</a:t>
            </a:r>
            <a:r>
              <a:rPr lang="en-NZ" b="1" i="1" baseline="30000" dirty="0">
                <a:solidFill>
                  <a:srgbClr val="FFFF00"/>
                </a:solidFill>
              </a:rPr>
              <a:t>st</a:t>
            </a:r>
            <a:r>
              <a:rPr lang="en-NZ" b="1" i="1" dirty="0">
                <a:solidFill>
                  <a:srgbClr val="FFFF00"/>
                </a:solidFill>
              </a:rPr>
              <a:t> Person Subjective Voice-Over</a:t>
            </a:r>
            <a:endParaRPr lang="en-NZ" b="1" dirty="0">
              <a:solidFill>
                <a:srgbClr val="FFFF00"/>
              </a:solidFill>
            </a:endParaRPr>
          </a:p>
        </p:txBody>
      </p:sp>
    </p:spTree>
    <p:extLst>
      <p:ext uri="{BB962C8B-B14F-4D97-AF65-F5344CB8AC3E}">
        <p14:creationId xmlns:p14="http://schemas.microsoft.com/office/powerpoint/2010/main" val="12552247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3"/>
          </p:nvPr>
        </p:nvSpPr>
        <p:spPr/>
        <p:txBody>
          <a:bodyPr/>
          <a:lstStyle/>
          <a:p>
            <a:pPr lvl="0"/>
            <a:r>
              <a:rPr lang="en-NZ" sz="2800" dirty="0"/>
              <a:t>Voice-over helps build a sense of character for the protagonist - voice-over narration film noir characteristic represents psychological reflection and introspection by a character</a:t>
            </a:r>
          </a:p>
          <a:p>
            <a:pPr lvl="0"/>
            <a:r>
              <a:rPr lang="en-NZ" sz="2800" dirty="0"/>
              <a:t>Voice-over often brings some sense to the twisting/convoluted narrative – provides a link between the events.</a:t>
            </a:r>
          </a:p>
          <a:p>
            <a:endParaRPr lang="en-NZ" dirty="0"/>
          </a:p>
        </p:txBody>
      </p:sp>
      <p:sp>
        <p:nvSpPr>
          <p:cNvPr id="7" name="Title 6"/>
          <p:cNvSpPr>
            <a:spLocks noGrp="1"/>
          </p:cNvSpPr>
          <p:nvPr>
            <p:ph type="title"/>
          </p:nvPr>
        </p:nvSpPr>
        <p:spPr/>
        <p:txBody>
          <a:bodyPr/>
          <a:lstStyle/>
          <a:p>
            <a:r>
              <a:rPr lang="en-NZ" b="1" dirty="0">
                <a:solidFill>
                  <a:srgbClr val="FFFF00"/>
                </a:solidFill>
              </a:rPr>
              <a:t>Contribution to meaning:</a:t>
            </a:r>
            <a:endParaRPr lang="en-NZ" dirty="0"/>
          </a:p>
        </p:txBody>
      </p:sp>
    </p:spTree>
    <p:extLst>
      <p:ext uri="{BB962C8B-B14F-4D97-AF65-F5344CB8AC3E}">
        <p14:creationId xmlns:p14="http://schemas.microsoft.com/office/powerpoint/2010/main" val="27195557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lstStyle/>
          <a:p>
            <a:endParaRPr lang="en-NZ"/>
          </a:p>
        </p:txBody>
      </p:sp>
      <p:sp>
        <p:nvSpPr>
          <p:cNvPr id="3" name="Text Placeholder 2"/>
          <p:cNvSpPr>
            <a:spLocks noGrp="1"/>
          </p:cNvSpPr>
          <p:nvPr>
            <p:ph type="body" sz="half" idx="15"/>
          </p:nvPr>
        </p:nvSpPr>
        <p:spPr/>
        <p:txBody>
          <a:bodyPr/>
          <a:lstStyle/>
          <a:p>
            <a:endParaRPr lang="en-NZ"/>
          </a:p>
        </p:txBody>
      </p:sp>
      <p:sp>
        <p:nvSpPr>
          <p:cNvPr id="4" name="Content Placeholder 3"/>
          <p:cNvSpPr>
            <a:spLocks noGrp="1"/>
          </p:cNvSpPr>
          <p:nvPr>
            <p:ph sz="quarter" idx="14"/>
          </p:nvPr>
        </p:nvSpPr>
        <p:spPr/>
        <p:txBody>
          <a:bodyPr/>
          <a:lstStyle/>
          <a:p>
            <a:endParaRPr lang="en-NZ"/>
          </a:p>
        </p:txBody>
      </p:sp>
      <p:sp>
        <p:nvSpPr>
          <p:cNvPr id="5" name="Content Placeholder 4"/>
          <p:cNvSpPr>
            <a:spLocks noGrp="1"/>
          </p:cNvSpPr>
          <p:nvPr>
            <p:ph sz="quarter" idx="13"/>
          </p:nvPr>
        </p:nvSpPr>
        <p:spPr>
          <a:xfrm>
            <a:off x="352426" y="2011680"/>
            <a:ext cx="3886200" cy="4369648"/>
          </a:xfrm>
        </p:spPr>
        <p:txBody>
          <a:bodyPr>
            <a:normAutofit lnSpcReduction="10000"/>
          </a:bodyPr>
          <a:lstStyle/>
          <a:p>
            <a:pPr lvl="0"/>
            <a:r>
              <a:rPr lang="en-NZ" sz="2800" dirty="0"/>
              <a:t>Sometimes related to the use of voiceover in documentaries – a voice of authority that brings insight to situations.</a:t>
            </a:r>
          </a:p>
          <a:p>
            <a:pPr lvl="0"/>
            <a:r>
              <a:rPr lang="en-NZ" sz="2800" dirty="0"/>
              <a:t>Likened to the voice of the many ‘looking for reason’ and explanation in the war / post-war environment. </a:t>
            </a:r>
          </a:p>
          <a:p>
            <a:endParaRPr lang="en-NZ" dirty="0"/>
          </a:p>
        </p:txBody>
      </p:sp>
      <p:sp>
        <p:nvSpPr>
          <p:cNvPr id="6" name="Title 5"/>
          <p:cNvSpPr>
            <a:spLocks noGrp="1"/>
          </p:cNvSpPr>
          <p:nvPr>
            <p:ph type="title"/>
          </p:nvPr>
        </p:nvSpPr>
        <p:spPr/>
        <p:txBody>
          <a:bodyPr>
            <a:normAutofit fontScale="90000"/>
          </a:bodyPr>
          <a:lstStyle/>
          <a:p>
            <a:r>
              <a:rPr lang="en-NZ" b="1" dirty="0">
                <a:solidFill>
                  <a:srgbClr val="FFFF00"/>
                </a:solidFill>
              </a:rPr>
              <a:t>Relationship to Society: Influences:</a:t>
            </a:r>
            <a:endParaRPr lang="en-NZ" dirty="0"/>
          </a:p>
        </p:txBody>
      </p:sp>
    </p:spTree>
    <p:extLst>
      <p:ext uri="{BB962C8B-B14F-4D97-AF65-F5344CB8AC3E}">
        <p14:creationId xmlns:p14="http://schemas.microsoft.com/office/powerpoint/2010/main" val="34967650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lstStyle/>
          <a:p>
            <a:endParaRPr lang="en-NZ"/>
          </a:p>
        </p:txBody>
      </p:sp>
      <p:sp>
        <p:nvSpPr>
          <p:cNvPr id="3" name="Text Placeholder 2"/>
          <p:cNvSpPr>
            <a:spLocks noGrp="1"/>
          </p:cNvSpPr>
          <p:nvPr>
            <p:ph type="body" sz="half" idx="15"/>
          </p:nvPr>
        </p:nvSpPr>
        <p:spPr/>
        <p:txBody>
          <a:bodyPr/>
          <a:lstStyle/>
          <a:p>
            <a:endParaRPr lang="en-NZ"/>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060848"/>
            <a:ext cx="4368436" cy="3276327"/>
          </a:xfrm>
          <a:prstGeom prst="rect">
            <a:avLst/>
          </a:prstGeom>
          <a:ln>
            <a:noFill/>
          </a:ln>
          <a:effectLst>
            <a:softEdge rad="112500"/>
          </a:effectLst>
        </p:spPr>
      </p:pic>
      <p:sp>
        <p:nvSpPr>
          <p:cNvPr id="5" name="Content Placeholder 4"/>
          <p:cNvSpPr>
            <a:spLocks noGrp="1"/>
          </p:cNvSpPr>
          <p:nvPr>
            <p:ph sz="quarter" idx="13"/>
          </p:nvPr>
        </p:nvSpPr>
        <p:spPr/>
        <p:txBody>
          <a:bodyPr>
            <a:normAutofit fontScale="85000" lnSpcReduction="10000"/>
          </a:bodyPr>
          <a:lstStyle/>
          <a:p>
            <a:pPr lvl="0"/>
            <a:r>
              <a:rPr lang="en-NZ" sz="2800" dirty="0"/>
              <a:t>Al’s interior monologue and deliberations on his fate  provide the backbone of the narrative and provide an explanation for his predicament</a:t>
            </a:r>
            <a:r>
              <a:rPr lang="en-NZ" sz="2800" dirty="0" smtClean="0"/>
              <a:t>.</a:t>
            </a:r>
          </a:p>
          <a:p>
            <a:pPr lvl="0"/>
            <a:endParaRPr lang="en-NZ" sz="2800" dirty="0"/>
          </a:p>
          <a:p>
            <a:pPr lvl="0"/>
            <a:r>
              <a:rPr lang="en-NZ" sz="2800" dirty="0" smtClean="0"/>
              <a:t>Provide your own examples of this interior monologue.</a:t>
            </a:r>
            <a:endParaRPr lang="en-NZ" sz="2800" dirty="0"/>
          </a:p>
          <a:p>
            <a:endParaRPr lang="en-NZ" dirty="0"/>
          </a:p>
        </p:txBody>
      </p:sp>
      <p:sp>
        <p:nvSpPr>
          <p:cNvPr id="6" name="Title 5"/>
          <p:cNvSpPr>
            <a:spLocks noGrp="1"/>
          </p:cNvSpPr>
          <p:nvPr>
            <p:ph type="title"/>
          </p:nvPr>
        </p:nvSpPr>
        <p:spPr/>
        <p:txBody>
          <a:bodyPr/>
          <a:lstStyle/>
          <a:p>
            <a:r>
              <a:rPr lang="en-NZ" b="1" dirty="0">
                <a:solidFill>
                  <a:srgbClr val="FFFF00"/>
                </a:solidFill>
              </a:rPr>
              <a:t>Evidence from </a:t>
            </a:r>
            <a:r>
              <a:rPr lang="en-NZ" b="1" i="1" dirty="0">
                <a:solidFill>
                  <a:srgbClr val="FFFF00"/>
                </a:solidFill>
              </a:rPr>
              <a:t>Detour:</a:t>
            </a:r>
            <a:endParaRPr lang="en-NZ" dirty="0"/>
          </a:p>
        </p:txBody>
      </p:sp>
    </p:spTree>
    <p:extLst>
      <p:ext uri="{BB962C8B-B14F-4D97-AF65-F5344CB8AC3E}">
        <p14:creationId xmlns:p14="http://schemas.microsoft.com/office/powerpoint/2010/main" val="4857917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3"/>
          </p:nvPr>
        </p:nvSpPr>
        <p:spPr/>
        <p:txBody>
          <a:bodyPr/>
          <a:lstStyle/>
          <a:p>
            <a:pPr lvl="0"/>
            <a:r>
              <a:rPr lang="en-NZ" sz="3200" dirty="0"/>
              <a:t>Fatalism is expressed by one transgression that spirals out of control.  The average citizen character makes a mistake that snowballs into much greater problems. Every attempt at correction just makes everything worse. This is often called a spider web of deceit in film noir. It can suggest hysteria and panic.</a:t>
            </a:r>
          </a:p>
          <a:p>
            <a:endParaRPr lang="en-NZ" dirty="0"/>
          </a:p>
        </p:txBody>
      </p:sp>
      <p:sp>
        <p:nvSpPr>
          <p:cNvPr id="7" name="Title 6"/>
          <p:cNvSpPr>
            <a:spLocks noGrp="1"/>
          </p:cNvSpPr>
          <p:nvPr>
            <p:ph type="title"/>
          </p:nvPr>
        </p:nvSpPr>
        <p:spPr/>
        <p:txBody>
          <a:bodyPr>
            <a:normAutofit fontScale="90000"/>
          </a:bodyPr>
          <a:lstStyle/>
          <a:p>
            <a:r>
              <a:rPr lang="en-NZ" b="1" dirty="0" smtClean="0">
                <a:solidFill>
                  <a:srgbClr val="FFFF00"/>
                </a:solidFill>
              </a:rPr>
              <a:t>THEMATIC CONVENTIONS:</a:t>
            </a:r>
            <a:br>
              <a:rPr lang="en-NZ" b="1" dirty="0" smtClean="0">
                <a:solidFill>
                  <a:srgbClr val="FFFF00"/>
                </a:solidFill>
              </a:rPr>
            </a:br>
            <a:r>
              <a:rPr lang="en-NZ" sz="3100" b="1" i="1" dirty="0">
                <a:solidFill>
                  <a:srgbClr val="FFFF00"/>
                </a:solidFill>
              </a:rPr>
              <a:t>Paranoia / Disillusionment / Anxiety /Fate</a:t>
            </a:r>
            <a:endParaRPr lang="en-NZ" sz="3100" b="1" dirty="0">
              <a:solidFill>
                <a:srgbClr val="FFFF00"/>
              </a:solidFill>
            </a:endParaRPr>
          </a:p>
        </p:txBody>
      </p:sp>
    </p:spTree>
    <p:extLst>
      <p:ext uri="{BB962C8B-B14F-4D97-AF65-F5344CB8AC3E}">
        <p14:creationId xmlns:p14="http://schemas.microsoft.com/office/powerpoint/2010/main" val="529497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1"/>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5365576" y="1484784"/>
            <a:ext cx="3408412" cy="2705089"/>
          </a:xfrm>
        </p:spPr>
      </p:pic>
      <p:sp>
        <p:nvSpPr>
          <p:cNvPr id="4" name="Content Placeholder 3"/>
          <p:cNvSpPr>
            <a:spLocks noGrp="1"/>
          </p:cNvSpPr>
          <p:nvPr>
            <p:ph sz="quarter" idx="13"/>
          </p:nvPr>
        </p:nvSpPr>
        <p:spPr>
          <a:xfrm>
            <a:off x="352426" y="1463040"/>
            <a:ext cx="3886200" cy="5134312"/>
          </a:xfrm>
        </p:spPr>
        <p:txBody>
          <a:bodyPr>
            <a:normAutofit/>
          </a:bodyPr>
          <a:lstStyle/>
          <a:p>
            <a:r>
              <a:rPr lang="en-NZ" sz="2000" b="1" dirty="0" smtClean="0">
                <a:solidFill>
                  <a:srgbClr val="FFFF00"/>
                </a:solidFill>
              </a:rPr>
              <a:t>Cinematography:</a:t>
            </a:r>
          </a:p>
          <a:p>
            <a:pPr marL="285750" indent="-285750">
              <a:buFont typeface="Arial" pitchFamily="34" charset="0"/>
              <a:buChar char="•"/>
            </a:pPr>
            <a:r>
              <a:rPr lang="en-NZ" sz="2000" dirty="0" smtClean="0"/>
              <a:t>Skewed/canted angles</a:t>
            </a:r>
          </a:p>
          <a:p>
            <a:pPr marL="285750" indent="-285750">
              <a:buFont typeface="Arial" pitchFamily="34" charset="0"/>
              <a:buChar char="•"/>
            </a:pPr>
            <a:r>
              <a:rPr lang="en-NZ" sz="2000" dirty="0" smtClean="0"/>
              <a:t>Deep focus</a:t>
            </a:r>
          </a:p>
          <a:p>
            <a:pPr marL="285750" indent="-285750">
              <a:buFont typeface="Arial" pitchFamily="34" charset="0"/>
              <a:buChar char="•"/>
            </a:pPr>
            <a:r>
              <a:rPr lang="en-NZ" sz="2000" dirty="0" smtClean="0"/>
              <a:t>Disorientating visual schemes</a:t>
            </a:r>
          </a:p>
          <a:p>
            <a:pPr marL="285750" indent="-285750">
              <a:buFont typeface="Arial" pitchFamily="34" charset="0"/>
              <a:buChar char="•"/>
            </a:pPr>
            <a:endParaRPr lang="en-NZ" sz="2000" dirty="0"/>
          </a:p>
          <a:p>
            <a:r>
              <a:rPr lang="en-NZ" sz="2000" b="1" dirty="0" smtClean="0">
                <a:solidFill>
                  <a:srgbClr val="FFFF00"/>
                </a:solidFill>
              </a:rPr>
              <a:t>Lighting:</a:t>
            </a:r>
          </a:p>
          <a:p>
            <a:pPr marL="285750" indent="-285750">
              <a:buFont typeface="Arial" pitchFamily="34" charset="0"/>
              <a:buChar char="•"/>
            </a:pPr>
            <a:r>
              <a:rPr lang="en-NZ" sz="2000" dirty="0" smtClean="0"/>
              <a:t>Low-Key / High contrast – expressionistic.</a:t>
            </a:r>
          </a:p>
          <a:p>
            <a:pPr marL="285750" indent="-285750">
              <a:buFont typeface="Arial" pitchFamily="34" charset="0"/>
              <a:buChar char="•"/>
            </a:pPr>
            <a:r>
              <a:rPr lang="en-NZ" sz="2000" dirty="0" smtClean="0"/>
              <a:t>Lighting creates deep ominous shadows and sharp highlights</a:t>
            </a:r>
          </a:p>
        </p:txBody>
      </p:sp>
      <p:sp>
        <p:nvSpPr>
          <p:cNvPr id="3" name="Title 2"/>
          <p:cNvSpPr>
            <a:spLocks noGrp="1"/>
          </p:cNvSpPr>
          <p:nvPr>
            <p:ph type="title"/>
          </p:nvPr>
        </p:nvSpPr>
        <p:spPr>
          <a:xfrm>
            <a:off x="352426" y="228600"/>
            <a:ext cx="8396038" cy="1066800"/>
          </a:xfrm>
        </p:spPr>
        <p:txBody>
          <a:bodyPr>
            <a:normAutofit fontScale="90000"/>
          </a:bodyPr>
          <a:lstStyle/>
          <a:p>
            <a:r>
              <a:rPr lang="en-NZ" b="1" dirty="0" smtClean="0">
                <a:solidFill>
                  <a:srgbClr val="FFFF00"/>
                </a:solidFill>
              </a:rPr>
              <a:t>TECHNICAL CONVENTIONS OF NOIR:</a:t>
            </a:r>
            <a:br>
              <a:rPr lang="en-NZ" b="1" dirty="0" smtClean="0">
                <a:solidFill>
                  <a:srgbClr val="FFFF00"/>
                </a:solidFill>
              </a:rPr>
            </a:br>
            <a:r>
              <a:rPr lang="en-NZ" b="1" dirty="0" smtClean="0">
                <a:solidFill>
                  <a:srgbClr val="FFFF00"/>
                </a:solidFill>
              </a:rPr>
              <a:t>a)Expressionist Camerawork and Lighting</a:t>
            </a:r>
            <a:endParaRPr lang="en-NZ" b="1" dirty="0">
              <a:solidFill>
                <a:srgbClr val="FFFF00"/>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64088" y="4437112"/>
            <a:ext cx="3382070" cy="1907059"/>
          </a:xfrm>
          <a:prstGeom prst="rect">
            <a:avLst/>
          </a:prstGeom>
        </p:spPr>
      </p:pic>
    </p:spTree>
    <p:extLst>
      <p:ext uri="{BB962C8B-B14F-4D97-AF65-F5344CB8AC3E}">
        <p14:creationId xmlns:p14="http://schemas.microsoft.com/office/powerpoint/2010/main" val="3785317707"/>
      </p:ext>
    </p:extLst>
  </p:cSld>
  <p:clrMapOvr>
    <a:masterClrMapping/>
  </p:clrMapOvr>
  <p:transition spd="slow">
    <p:push dir="u"/>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lstStyle/>
          <a:p>
            <a:endParaRPr lang="en-NZ"/>
          </a:p>
        </p:txBody>
      </p:sp>
      <p:sp>
        <p:nvSpPr>
          <p:cNvPr id="3" name="Text Placeholder 2"/>
          <p:cNvSpPr>
            <a:spLocks noGrp="1"/>
          </p:cNvSpPr>
          <p:nvPr>
            <p:ph type="body" sz="half" idx="15"/>
          </p:nvPr>
        </p:nvSpPr>
        <p:spPr/>
        <p:txBody>
          <a:bodyPr/>
          <a:lstStyle/>
          <a:p>
            <a:endParaRPr lang="en-NZ"/>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276494" y="2422524"/>
            <a:ext cx="4510319" cy="3382739"/>
          </a:xfrm>
          <a:prstGeom prst="rect">
            <a:avLst/>
          </a:prstGeom>
          <a:ln>
            <a:noFill/>
          </a:ln>
          <a:effectLst>
            <a:softEdge rad="112500"/>
          </a:effectLst>
        </p:spPr>
      </p:pic>
      <p:sp>
        <p:nvSpPr>
          <p:cNvPr id="5" name="Content Placeholder 4"/>
          <p:cNvSpPr>
            <a:spLocks noGrp="1"/>
          </p:cNvSpPr>
          <p:nvPr>
            <p:ph sz="quarter" idx="13"/>
          </p:nvPr>
        </p:nvSpPr>
        <p:spPr/>
        <p:txBody>
          <a:bodyPr/>
          <a:lstStyle/>
          <a:p>
            <a:pPr lvl="0"/>
            <a:r>
              <a:rPr lang="en-NZ" sz="3200" dirty="0"/>
              <a:t>The protagonist in particular and the whole narrative structure feeds themes of </a:t>
            </a:r>
            <a:r>
              <a:rPr lang="en-NZ" sz="3200" dirty="0" smtClean="0"/>
              <a:t>Paranoia, Disillusionment, Anxiety and Fate. </a:t>
            </a:r>
            <a:endParaRPr lang="en-NZ" sz="3200" dirty="0"/>
          </a:p>
          <a:p>
            <a:endParaRPr lang="en-NZ" dirty="0"/>
          </a:p>
        </p:txBody>
      </p:sp>
      <p:sp>
        <p:nvSpPr>
          <p:cNvPr id="6" name="Title 5"/>
          <p:cNvSpPr>
            <a:spLocks noGrp="1"/>
          </p:cNvSpPr>
          <p:nvPr>
            <p:ph type="title"/>
          </p:nvPr>
        </p:nvSpPr>
        <p:spPr/>
        <p:txBody>
          <a:bodyPr/>
          <a:lstStyle/>
          <a:p>
            <a:r>
              <a:rPr lang="en-NZ" b="1" dirty="0">
                <a:solidFill>
                  <a:srgbClr val="FFFF00"/>
                </a:solidFill>
              </a:rPr>
              <a:t>Contribution to meaning:</a:t>
            </a:r>
            <a:endParaRPr lang="en-NZ" dirty="0"/>
          </a:p>
        </p:txBody>
      </p:sp>
    </p:spTree>
    <p:extLst>
      <p:ext uri="{BB962C8B-B14F-4D97-AF65-F5344CB8AC3E}">
        <p14:creationId xmlns:p14="http://schemas.microsoft.com/office/powerpoint/2010/main" val="353516240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quarter" idx="13"/>
          </p:nvPr>
        </p:nvSpPr>
        <p:spPr/>
        <p:txBody>
          <a:bodyPr/>
          <a:lstStyle/>
          <a:p>
            <a:pPr marL="457200" lvl="0" indent="-457200">
              <a:buFont typeface="Arial" pitchFamily="34" charset="0"/>
              <a:buChar char="•"/>
            </a:pPr>
            <a:r>
              <a:rPr lang="en-NZ" sz="3200" dirty="0"/>
              <a:t>War / Post-War society – the threat to humanity</a:t>
            </a:r>
          </a:p>
          <a:p>
            <a:pPr marL="457200" lvl="0" indent="-457200">
              <a:buFont typeface="Arial" pitchFamily="34" charset="0"/>
              <a:buChar char="•"/>
            </a:pPr>
            <a:r>
              <a:rPr lang="en-NZ" sz="3200" dirty="0"/>
              <a:t>The horrors of the Holocaust revealed</a:t>
            </a:r>
          </a:p>
          <a:p>
            <a:pPr marL="457200" lvl="0" indent="-457200">
              <a:buFont typeface="Arial" pitchFamily="34" charset="0"/>
              <a:buChar char="•"/>
            </a:pPr>
            <a:r>
              <a:rPr lang="en-NZ" sz="3200" dirty="0"/>
              <a:t>The threat of nuclear annihilation</a:t>
            </a:r>
          </a:p>
          <a:p>
            <a:pPr marL="457200" lvl="0" indent="-457200">
              <a:buFont typeface="Arial" pitchFamily="34" charset="0"/>
              <a:buChar char="•"/>
            </a:pPr>
            <a:r>
              <a:rPr lang="en-NZ" sz="3200" dirty="0"/>
              <a:t>The birth of psychology / psychiatry / psychoanalysis – a questioning of the human brain and human nature (as possibly driven by evil).</a:t>
            </a:r>
          </a:p>
          <a:p>
            <a:endParaRPr lang="en-NZ" dirty="0"/>
          </a:p>
        </p:txBody>
      </p:sp>
      <p:sp>
        <p:nvSpPr>
          <p:cNvPr id="6" name="Title 5"/>
          <p:cNvSpPr>
            <a:spLocks noGrp="1"/>
          </p:cNvSpPr>
          <p:nvPr>
            <p:ph type="title"/>
          </p:nvPr>
        </p:nvSpPr>
        <p:spPr/>
        <p:txBody>
          <a:bodyPr>
            <a:normAutofit fontScale="90000"/>
          </a:bodyPr>
          <a:lstStyle/>
          <a:p>
            <a:r>
              <a:rPr lang="en-NZ" b="1" dirty="0">
                <a:solidFill>
                  <a:srgbClr val="FFFF00"/>
                </a:solidFill>
              </a:rPr>
              <a:t>Relationship to Society: Influences:</a:t>
            </a:r>
            <a:endParaRPr lang="en-NZ" dirty="0"/>
          </a:p>
        </p:txBody>
      </p:sp>
    </p:spTree>
    <p:extLst>
      <p:ext uri="{BB962C8B-B14F-4D97-AF65-F5344CB8AC3E}">
        <p14:creationId xmlns:p14="http://schemas.microsoft.com/office/powerpoint/2010/main" val="156113432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half" idx="2"/>
          </p:nvPr>
        </p:nvSpPr>
        <p:spPr/>
        <p:txBody>
          <a:bodyPr/>
          <a:lstStyle/>
          <a:p>
            <a:endParaRPr lang="en-NZ" dirty="0"/>
          </a:p>
        </p:txBody>
      </p:sp>
      <p:sp>
        <p:nvSpPr>
          <p:cNvPr id="3" name="Text Placeholder 2"/>
          <p:cNvSpPr>
            <a:spLocks noGrp="1"/>
          </p:cNvSpPr>
          <p:nvPr>
            <p:ph type="body" sz="half" idx="15"/>
          </p:nvPr>
        </p:nvSpPr>
        <p:spPr/>
        <p:txBody>
          <a:bodyPr/>
          <a:lstStyle/>
          <a:p>
            <a:endParaRPr lang="en-NZ"/>
          </a:p>
        </p:txBody>
      </p:sp>
      <p:pic>
        <p:nvPicPr>
          <p:cNvPr id="7" name="Content Placeholder 6"/>
          <p:cNvPicPr>
            <a:picLocks noGrp="1" noChangeAspect="1"/>
          </p:cNvPicPr>
          <p:nvPr>
            <p:ph sz="quarter" idx="14"/>
          </p:nvPr>
        </p:nvPicPr>
        <p:blipFill>
          <a:blip r:embed="rId2">
            <a:extLst>
              <a:ext uri="{28A0092B-C50C-407E-A947-70E740481C1C}">
                <a14:useLocalDpi xmlns:a14="http://schemas.microsoft.com/office/drawing/2010/main" val="0"/>
              </a:ext>
            </a:extLst>
          </a:blip>
          <a:stretch>
            <a:fillRect/>
          </a:stretch>
        </p:blipFill>
        <p:spPr>
          <a:xfrm>
            <a:off x="4572000" y="2060848"/>
            <a:ext cx="4368436" cy="3276327"/>
          </a:xfrm>
          <a:prstGeom prst="rect">
            <a:avLst/>
          </a:prstGeom>
          <a:ln>
            <a:noFill/>
          </a:ln>
          <a:effectLst>
            <a:softEdge rad="112500"/>
          </a:effectLst>
        </p:spPr>
      </p:pic>
      <p:sp>
        <p:nvSpPr>
          <p:cNvPr id="5" name="Content Placeholder 4"/>
          <p:cNvSpPr>
            <a:spLocks noGrp="1"/>
          </p:cNvSpPr>
          <p:nvPr>
            <p:ph sz="quarter" idx="13"/>
          </p:nvPr>
        </p:nvSpPr>
        <p:spPr/>
        <p:txBody>
          <a:bodyPr>
            <a:normAutofit fontScale="92500" lnSpcReduction="20000"/>
          </a:bodyPr>
          <a:lstStyle/>
          <a:p>
            <a:pPr lvl="0"/>
            <a:r>
              <a:rPr lang="en-NZ" sz="2800" dirty="0"/>
              <a:t>Whole narrative centres around Al being pushed off his chosen path – onto a ‘detour’ in which ‘fate’ has tripped him up – he is the innocent victim of fate(?)</a:t>
            </a:r>
          </a:p>
          <a:p>
            <a:endParaRPr lang="en-NZ" dirty="0" smtClean="0"/>
          </a:p>
          <a:p>
            <a:r>
              <a:rPr lang="en-NZ" sz="2600" dirty="0" smtClean="0"/>
              <a:t>Give specific examples of where this is shown in the film.</a:t>
            </a:r>
            <a:endParaRPr lang="en-NZ" sz="2600" dirty="0"/>
          </a:p>
        </p:txBody>
      </p:sp>
      <p:sp>
        <p:nvSpPr>
          <p:cNvPr id="6" name="Title 5"/>
          <p:cNvSpPr>
            <a:spLocks noGrp="1"/>
          </p:cNvSpPr>
          <p:nvPr>
            <p:ph type="title"/>
          </p:nvPr>
        </p:nvSpPr>
        <p:spPr/>
        <p:txBody>
          <a:bodyPr/>
          <a:lstStyle/>
          <a:p>
            <a:r>
              <a:rPr lang="en-NZ" b="1" dirty="0">
                <a:solidFill>
                  <a:srgbClr val="FFFF00"/>
                </a:solidFill>
              </a:rPr>
              <a:t>Evidence from </a:t>
            </a:r>
            <a:r>
              <a:rPr lang="en-NZ" b="1" i="1" dirty="0">
                <a:solidFill>
                  <a:srgbClr val="FFFF00"/>
                </a:solidFill>
              </a:rPr>
              <a:t>Detour:</a:t>
            </a:r>
            <a:endParaRPr lang="en-NZ" dirty="0"/>
          </a:p>
        </p:txBody>
      </p:sp>
    </p:spTree>
    <p:extLst>
      <p:ext uri="{BB962C8B-B14F-4D97-AF65-F5344CB8AC3E}">
        <p14:creationId xmlns:p14="http://schemas.microsoft.com/office/powerpoint/2010/main" val="2951165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quarter" idx="13"/>
          </p:nvPr>
        </p:nvSpPr>
        <p:spPr/>
        <p:txBody>
          <a:bodyPr>
            <a:normAutofit/>
          </a:bodyPr>
          <a:lstStyle/>
          <a:p>
            <a:pPr marL="285750" indent="-285750">
              <a:buFont typeface="Arial" pitchFamily="34" charset="0"/>
              <a:buChar char="•"/>
            </a:pPr>
            <a:endParaRPr lang="en-NZ" sz="2800" dirty="0" smtClean="0"/>
          </a:p>
          <a:p>
            <a:pPr marL="285750" indent="-285750">
              <a:buFont typeface="Arial" pitchFamily="34" charset="0"/>
              <a:buChar char="•"/>
            </a:pPr>
            <a:r>
              <a:rPr lang="en-NZ" sz="2800" dirty="0" smtClean="0"/>
              <a:t>Visually a dark, uneasy, unsettled cinematic world – creates a sense of claustrophobia, entrapment and menace. Characters are trapped in a world of doom.</a:t>
            </a:r>
          </a:p>
          <a:p>
            <a:pPr marL="285750" indent="-285750">
              <a:buFont typeface="Arial" pitchFamily="34" charset="0"/>
              <a:buChar char="•"/>
            </a:pPr>
            <a:r>
              <a:rPr lang="en-NZ" sz="2800" dirty="0" smtClean="0"/>
              <a:t>Visually a metaphor for the underlying themes of paranoia</a:t>
            </a:r>
            <a:r>
              <a:rPr lang="en-NZ" sz="2800" dirty="0"/>
              <a:t> </a:t>
            </a:r>
            <a:r>
              <a:rPr lang="en-NZ" sz="2800" dirty="0" smtClean="0"/>
              <a:t>and anxiety that pervade film noir. </a:t>
            </a:r>
            <a:endParaRPr lang="en-NZ" sz="2800" dirty="0"/>
          </a:p>
        </p:txBody>
      </p:sp>
      <p:sp>
        <p:nvSpPr>
          <p:cNvPr id="5" name="Title 4"/>
          <p:cNvSpPr>
            <a:spLocks noGrp="1"/>
          </p:cNvSpPr>
          <p:nvPr>
            <p:ph type="title"/>
          </p:nvPr>
        </p:nvSpPr>
        <p:spPr/>
        <p:txBody>
          <a:bodyPr/>
          <a:lstStyle/>
          <a:p>
            <a:r>
              <a:rPr lang="en-NZ" b="1" dirty="0" smtClean="0">
                <a:solidFill>
                  <a:srgbClr val="FFFF00"/>
                </a:solidFill>
              </a:rPr>
              <a:t>Contribution to meaning:</a:t>
            </a:r>
            <a:endParaRPr lang="en-NZ" b="1" dirty="0">
              <a:solidFill>
                <a:srgbClr val="FFFF00"/>
              </a:solidFill>
            </a:endParaRPr>
          </a:p>
        </p:txBody>
      </p:sp>
    </p:spTree>
    <p:extLst>
      <p:ext uri="{BB962C8B-B14F-4D97-AF65-F5344CB8AC3E}">
        <p14:creationId xmlns:p14="http://schemas.microsoft.com/office/powerpoint/2010/main" val="1811491716"/>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a:bodyPr>
          <a:lstStyle/>
          <a:p>
            <a:pPr marL="285750" indent="-285750">
              <a:buFont typeface="Arial" pitchFamily="34" charset="0"/>
              <a:buChar char="•"/>
            </a:pPr>
            <a:r>
              <a:rPr lang="en-NZ" sz="2400" dirty="0" smtClean="0"/>
              <a:t>Reflects the influence of German émigré directors (such as Ulmer, Wilder) who had been practitioners / students of Expressionist filmmaking in Germany before their escape to America.</a:t>
            </a:r>
          </a:p>
          <a:p>
            <a:pPr marL="285750" indent="-285750">
              <a:buFont typeface="Arial" pitchFamily="34" charset="0"/>
              <a:buChar char="•"/>
            </a:pPr>
            <a:r>
              <a:rPr lang="en-NZ" sz="2400" dirty="0" smtClean="0"/>
              <a:t>Noir films are visual metaphors used to communicate the ‘darkness’ in American society during the time of World War Two and the </a:t>
            </a:r>
            <a:r>
              <a:rPr lang="en-NZ" sz="2400" dirty="0" err="1" smtClean="0"/>
              <a:t>devestation</a:t>
            </a:r>
            <a:r>
              <a:rPr lang="en-NZ" sz="2400" dirty="0" smtClean="0"/>
              <a:t> caused by the </a:t>
            </a:r>
            <a:r>
              <a:rPr lang="en-NZ" sz="2400" dirty="0" err="1" smtClean="0"/>
              <a:t>stockmarket</a:t>
            </a:r>
            <a:r>
              <a:rPr lang="en-NZ" sz="2400" dirty="0" smtClean="0"/>
              <a:t> crash in 1929, and the ensuing economic depression.</a:t>
            </a:r>
            <a:endParaRPr lang="en-NZ" sz="2400" dirty="0"/>
          </a:p>
        </p:txBody>
      </p:sp>
      <p:sp>
        <p:nvSpPr>
          <p:cNvPr id="3" name="Title 2"/>
          <p:cNvSpPr>
            <a:spLocks noGrp="1"/>
          </p:cNvSpPr>
          <p:nvPr>
            <p:ph type="title"/>
          </p:nvPr>
        </p:nvSpPr>
        <p:spPr/>
        <p:txBody>
          <a:bodyPr>
            <a:normAutofit fontScale="90000"/>
          </a:bodyPr>
          <a:lstStyle/>
          <a:p>
            <a:r>
              <a:rPr lang="en-NZ" b="1" dirty="0" smtClean="0">
                <a:solidFill>
                  <a:srgbClr val="FFFF00"/>
                </a:solidFill>
              </a:rPr>
              <a:t>Relationship to Society: Influences</a:t>
            </a:r>
            <a:endParaRPr lang="en-NZ" b="1" dirty="0">
              <a:solidFill>
                <a:srgbClr val="FFFF00"/>
              </a:solidFill>
            </a:endParaRPr>
          </a:p>
        </p:txBody>
      </p:sp>
    </p:spTree>
    <p:extLst>
      <p:ext uri="{BB962C8B-B14F-4D97-AF65-F5344CB8AC3E}">
        <p14:creationId xmlns:p14="http://schemas.microsoft.com/office/powerpoint/2010/main" val="1779492302"/>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52426" y="1463040"/>
            <a:ext cx="8468046" cy="5062304"/>
          </a:xfrm>
        </p:spPr>
        <p:txBody>
          <a:bodyPr>
            <a:normAutofit fontScale="92500" lnSpcReduction="20000"/>
          </a:bodyPr>
          <a:lstStyle/>
          <a:p>
            <a:r>
              <a:rPr lang="en-NZ" dirty="0"/>
              <a:t>The German Expressionist movement was largely confined to Germany due to the isolation the country experienced during World War I. In 1916, the government had banned more foreign films in the nation. The demand from </a:t>
            </a:r>
            <a:r>
              <a:rPr lang="en-NZ" dirty="0" smtClean="0"/>
              <a:t>theatres </a:t>
            </a:r>
            <a:r>
              <a:rPr lang="en-NZ" dirty="0"/>
              <a:t>to generate films led film production to rise from 25 films (1914) to 130 films (1918</a:t>
            </a:r>
            <a:r>
              <a:rPr lang="en-NZ" dirty="0" smtClean="0"/>
              <a:t>). German </a:t>
            </a:r>
            <a:r>
              <a:rPr lang="en-NZ" dirty="0"/>
              <a:t>Expressionists directors film felt disillusioned with reality and the world around them. As a result they made films that looked warped and distorted and were extremely surreal. German expressionist directors then </a:t>
            </a:r>
            <a:r>
              <a:rPr lang="en-NZ" dirty="0" smtClean="0"/>
              <a:t>took </a:t>
            </a:r>
            <a:r>
              <a:rPr lang="en-NZ" dirty="0"/>
              <a:t>their disillusionment one step further by having heavy and stark shadows, depressed/dark stories, and corruptible and </a:t>
            </a:r>
            <a:r>
              <a:rPr lang="en-NZ" dirty="0" smtClean="0"/>
              <a:t>untrustworthy </a:t>
            </a:r>
            <a:r>
              <a:rPr lang="en-NZ" dirty="0"/>
              <a:t>characters. As many Germans had felt betrayed by their government when World War I had concluded many German Expressionist directors projected authority figures as villains to convey a sense of how no one could be trusted in the world they were living in. </a:t>
            </a:r>
          </a:p>
          <a:p>
            <a:r>
              <a:rPr lang="en-NZ" dirty="0" smtClean="0"/>
              <a:t>The </a:t>
            </a:r>
            <a:r>
              <a:rPr lang="en-NZ" dirty="0"/>
              <a:t>first Expressionist films made up for a lack of lavish budgets by using set designs with wildly non-realistic, geometrically absurd sets, along with designs painted on walls and floors to represent lights, shadows, and objects. The plots and stories of the Expressionist films often dealt with madness, </a:t>
            </a:r>
            <a:r>
              <a:rPr lang="en-NZ" dirty="0" smtClean="0"/>
              <a:t>insanity and betrayal</a:t>
            </a:r>
            <a:r>
              <a:rPr lang="en-NZ" dirty="0"/>
              <a:t> </a:t>
            </a:r>
            <a:r>
              <a:rPr lang="en-NZ" dirty="0" smtClean="0"/>
              <a:t>(as </a:t>
            </a:r>
            <a:r>
              <a:rPr lang="en-NZ" dirty="0"/>
              <a:t>opposed to standard action-adventure and romantic films). </a:t>
            </a:r>
            <a:endParaRPr lang="en-NZ" dirty="0" smtClean="0"/>
          </a:p>
          <a:p>
            <a:r>
              <a:rPr lang="en-NZ" dirty="0" smtClean="0"/>
              <a:t>German </a:t>
            </a:r>
            <a:r>
              <a:rPr lang="en-NZ" dirty="0"/>
              <a:t>Expressionism was an answer to the grim reality of daily life. But it was not so much a direct relay of life to art. </a:t>
            </a:r>
            <a:r>
              <a:rPr lang="en-NZ" dirty="0" smtClean="0"/>
              <a:t>It </a:t>
            </a:r>
            <a:r>
              <a:rPr lang="en-NZ" dirty="0"/>
              <a:t>was a way to represent and bring across the reality few could imagine. </a:t>
            </a:r>
            <a:r>
              <a:rPr lang="en-NZ" dirty="0" smtClean="0"/>
              <a:t>Sex, murders</a:t>
            </a:r>
            <a:r>
              <a:rPr lang="en-NZ" dirty="0"/>
              <a:t>, depression, veterans ghoulishly mangled in the war, the loss of innocence and complete rejection of the past were the things the German people dealt with during the post-war years of 1919 – </a:t>
            </a:r>
            <a:r>
              <a:rPr lang="en-NZ" dirty="0" smtClean="0"/>
              <a:t>1929..</a:t>
            </a:r>
            <a:endParaRPr lang="en-NZ" dirty="0"/>
          </a:p>
          <a:p>
            <a:endParaRPr lang="en-NZ" baseline="30000" dirty="0"/>
          </a:p>
          <a:p>
            <a:endParaRPr lang="en-NZ" dirty="0"/>
          </a:p>
          <a:p>
            <a:endParaRPr lang="en-NZ" dirty="0"/>
          </a:p>
        </p:txBody>
      </p:sp>
      <p:sp>
        <p:nvSpPr>
          <p:cNvPr id="3" name="Title 2"/>
          <p:cNvSpPr>
            <a:spLocks noGrp="1"/>
          </p:cNvSpPr>
          <p:nvPr>
            <p:ph type="title"/>
          </p:nvPr>
        </p:nvSpPr>
        <p:spPr/>
        <p:txBody>
          <a:bodyPr>
            <a:normAutofit fontScale="90000"/>
          </a:bodyPr>
          <a:lstStyle/>
          <a:p>
            <a:r>
              <a:rPr lang="en-NZ" b="1" dirty="0" smtClean="0">
                <a:solidFill>
                  <a:srgbClr val="FFFF00"/>
                </a:solidFill>
              </a:rPr>
              <a:t>GERMAN EXPRESSIONISM: 1920’s</a:t>
            </a:r>
            <a:endParaRPr lang="en-NZ" b="1" dirty="0">
              <a:solidFill>
                <a:srgbClr val="FFFF00"/>
              </a:solidFill>
            </a:endParaRPr>
          </a:p>
        </p:txBody>
      </p:sp>
      <p:sp>
        <p:nvSpPr>
          <p:cNvPr id="4" name="Rectangle 2"/>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NZ"/>
          </a:p>
        </p:txBody>
      </p:sp>
      <p:pic>
        <p:nvPicPr>
          <p:cNvPr id="1025" name="Picture 6" descr="http://img838.imageshack.us/img838/8412/dascabinetdesdrcaligari.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344146">
            <a:off x="987249" y="704202"/>
            <a:ext cx="5344446" cy="346292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7" name="Picture 6" descr="http://img36.imageshack.us/img36/6308/vonmorgensbismitternach.jpg"/>
          <p:cNvPicPr/>
          <p:nvPr/>
        </p:nvPicPr>
        <p:blipFill>
          <a:blip r:embed="rId3">
            <a:extLst>
              <a:ext uri="{28A0092B-C50C-407E-A947-70E740481C1C}">
                <a14:useLocalDpi xmlns:a14="http://schemas.microsoft.com/office/drawing/2010/main" val="0"/>
              </a:ext>
            </a:extLst>
          </a:blip>
          <a:srcRect/>
          <a:stretch>
            <a:fillRect/>
          </a:stretch>
        </p:blipFill>
        <p:spPr bwMode="auto">
          <a:xfrm>
            <a:off x="2483768" y="2996952"/>
            <a:ext cx="5153025" cy="28575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1029" name="Picture 5" descr="http://www.detnovel.com/images/cabinet-du-dr-caligari-stor.jp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054325">
            <a:off x="3685242" y="808341"/>
            <a:ext cx="4848225" cy="37433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630404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5"/>
                                        </p:tgtEl>
                                        <p:attrNameLst>
                                          <p:attrName>style.visibility</p:attrName>
                                        </p:attrNameLst>
                                      </p:cBhvr>
                                      <p:to>
                                        <p:strVal val="visible"/>
                                      </p:to>
                                    </p:set>
                                    <p:anim calcmode="lin" valueType="num">
                                      <p:cBhvr>
                                        <p:cTn id="7" dur="1000" fill="hold"/>
                                        <p:tgtEl>
                                          <p:spTgt spid="1025"/>
                                        </p:tgtEl>
                                        <p:attrNameLst>
                                          <p:attrName>ppt_w</p:attrName>
                                        </p:attrNameLst>
                                      </p:cBhvr>
                                      <p:tavLst>
                                        <p:tav tm="0">
                                          <p:val>
                                            <p:fltVal val="0"/>
                                          </p:val>
                                        </p:tav>
                                        <p:tav tm="100000">
                                          <p:val>
                                            <p:strVal val="#ppt_w"/>
                                          </p:val>
                                        </p:tav>
                                      </p:tavLst>
                                    </p:anim>
                                    <p:anim calcmode="lin" valueType="num">
                                      <p:cBhvr>
                                        <p:cTn id="8" dur="1000" fill="hold"/>
                                        <p:tgtEl>
                                          <p:spTgt spid="1025"/>
                                        </p:tgtEl>
                                        <p:attrNameLst>
                                          <p:attrName>ppt_h</p:attrName>
                                        </p:attrNameLst>
                                      </p:cBhvr>
                                      <p:tavLst>
                                        <p:tav tm="0">
                                          <p:val>
                                            <p:fltVal val="0"/>
                                          </p:val>
                                        </p:tav>
                                        <p:tav tm="100000">
                                          <p:val>
                                            <p:strVal val="#ppt_h"/>
                                          </p:val>
                                        </p:tav>
                                      </p:tavLst>
                                    </p:anim>
                                    <p:anim calcmode="lin" valueType="num">
                                      <p:cBhvr>
                                        <p:cTn id="9" dur="1000" fill="hold"/>
                                        <p:tgtEl>
                                          <p:spTgt spid="1025"/>
                                        </p:tgtEl>
                                        <p:attrNameLst>
                                          <p:attrName>style.rotation</p:attrName>
                                        </p:attrNameLst>
                                      </p:cBhvr>
                                      <p:tavLst>
                                        <p:tav tm="0">
                                          <p:val>
                                            <p:fltVal val="90"/>
                                          </p:val>
                                        </p:tav>
                                        <p:tav tm="100000">
                                          <p:val>
                                            <p:fltVal val="0"/>
                                          </p:val>
                                        </p:tav>
                                      </p:tavLst>
                                    </p:anim>
                                    <p:animEffect transition="in" filter="fade">
                                      <p:cBhvr>
                                        <p:cTn id="10" dur="1000"/>
                                        <p:tgtEl>
                                          <p:spTgt spid="1025"/>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029"/>
                                        </p:tgtEl>
                                        <p:attrNameLst>
                                          <p:attrName>style.visibility</p:attrName>
                                        </p:attrNameLst>
                                      </p:cBhvr>
                                      <p:to>
                                        <p:strVal val="visible"/>
                                      </p:to>
                                    </p:set>
                                    <p:anim calcmode="lin" valueType="num">
                                      <p:cBhvr>
                                        <p:cTn id="23" dur="1000" fill="hold"/>
                                        <p:tgtEl>
                                          <p:spTgt spid="1029"/>
                                        </p:tgtEl>
                                        <p:attrNameLst>
                                          <p:attrName>ppt_w</p:attrName>
                                        </p:attrNameLst>
                                      </p:cBhvr>
                                      <p:tavLst>
                                        <p:tav tm="0">
                                          <p:val>
                                            <p:fltVal val="0"/>
                                          </p:val>
                                        </p:tav>
                                        <p:tav tm="100000">
                                          <p:val>
                                            <p:strVal val="#ppt_w"/>
                                          </p:val>
                                        </p:tav>
                                      </p:tavLst>
                                    </p:anim>
                                    <p:anim calcmode="lin" valueType="num">
                                      <p:cBhvr>
                                        <p:cTn id="24" dur="1000" fill="hold"/>
                                        <p:tgtEl>
                                          <p:spTgt spid="1029"/>
                                        </p:tgtEl>
                                        <p:attrNameLst>
                                          <p:attrName>ppt_h</p:attrName>
                                        </p:attrNameLst>
                                      </p:cBhvr>
                                      <p:tavLst>
                                        <p:tav tm="0">
                                          <p:val>
                                            <p:fltVal val="0"/>
                                          </p:val>
                                        </p:tav>
                                        <p:tav tm="100000">
                                          <p:val>
                                            <p:strVal val="#ppt_h"/>
                                          </p:val>
                                        </p:tav>
                                      </p:tavLst>
                                    </p:anim>
                                    <p:anim calcmode="lin" valueType="num">
                                      <p:cBhvr>
                                        <p:cTn id="25" dur="1000" fill="hold"/>
                                        <p:tgtEl>
                                          <p:spTgt spid="1029"/>
                                        </p:tgtEl>
                                        <p:attrNameLst>
                                          <p:attrName>style.rotation</p:attrName>
                                        </p:attrNameLst>
                                      </p:cBhvr>
                                      <p:tavLst>
                                        <p:tav tm="0">
                                          <p:val>
                                            <p:fltVal val="90"/>
                                          </p:val>
                                        </p:tav>
                                        <p:tav tm="100000">
                                          <p:val>
                                            <p:fltVal val="0"/>
                                          </p:val>
                                        </p:tav>
                                      </p:tavLst>
                                    </p:anim>
                                    <p:animEffect transition="in" filter="fade">
                                      <p:cBhvr>
                                        <p:cTn id="26" dur="1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a:xfrm>
            <a:off x="352426" y="1340768"/>
            <a:ext cx="8324030" cy="5256584"/>
          </a:xfrm>
        </p:spPr>
        <p:txBody>
          <a:bodyPr>
            <a:normAutofit/>
          </a:bodyPr>
          <a:lstStyle/>
          <a:p>
            <a:r>
              <a:rPr lang="en-NZ" dirty="0" smtClean="0"/>
              <a:t>The </a:t>
            </a:r>
            <a:r>
              <a:rPr lang="en-NZ" dirty="0"/>
              <a:t>“German style.” Emphasis on design or </a:t>
            </a:r>
            <a:r>
              <a:rPr lang="en-NZ" dirty="0" err="1"/>
              <a:t>mise</a:t>
            </a:r>
            <a:r>
              <a:rPr lang="en-NZ" dirty="0"/>
              <a:t>-en-scène, uncanny atmosphere, and composition (less on story and editing, </a:t>
            </a:r>
            <a:r>
              <a:rPr lang="en-NZ" dirty="0" smtClean="0"/>
              <a:t>unlike Hollywood</a:t>
            </a:r>
            <a:r>
              <a:rPr lang="en-NZ" dirty="0"/>
              <a:t>). </a:t>
            </a:r>
            <a:endParaRPr lang="en-NZ" dirty="0" smtClean="0"/>
          </a:p>
          <a:p>
            <a:r>
              <a:rPr lang="en-NZ" dirty="0" smtClean="0"/>
              <a:t>“</a:t>
            </a:r>
            <a:r>
              <a:rPr lang="en-NZ" dirty="0"/>
              <a:t>The film image must become graphic art” (Hermann Warm).</a:t>
            </a:r>
          </a:p>
          <a:p>
            <a:r>
              <a:rPr lang="en-NZ" dirty="0"/>
              <a:t>Expressionism = Stylization that abstracts and transforms </a:t>
            </a:r>
            <a:r>
              <a:rPr lang="en-NZ" dirty="0" smtClean="0"/>
              <a:t>reality.</a:t>
            </a:r>
            <a:endParaRPr lang="en-NZ" dirty="0"/>
          </a:p>
          <a:p>
            <a:r>
              <a:rPr lang="en-NZ" dirty="0"/>
              <a:t>- photography (unexpected camera angles, little camera movement)</a:t>
            </a:r>
            <a:br>
              <a:rPr lang="en-NZ" dirty="0"/>
            </a:br>
            <a:r>
              <a:rPr lang="en-NZ" dirty="0"/>
              <a:t>- lighting (stark contrasts of light and shadow for various effects)</a:t>
            </a:r>
            <a:br>
              <a:rPr lang="en-NZ" dirty="0"/>
            </a:br>
            <a:r>
              <a:rPr lang="en-NZ" dirty="0"/>
              <a:t>- totally artificial, stylized sets (“paintings come to life”), stripped of all realistic details and psychology—sets that become </a:t>
            </a:r>
            <a:br>
              <a:rPr lang="en-NZ" dirty="0"/>
            </a:br>
            <a:r>
              <a:rPr lang="en-NZ" dirty="0"/>
              <a:t>symbolic diagrams of emotional states</a:t>
            </a:r>
            <a:br>
              <a:rPr lang="en-NZ" dirty="0"/>
            </a:br>
            <a:r>
              <a:rPr lang="en-NZ" dirty="0"/>
              <a:t>- overtly theatrical (anti-naturalist) acting style (actors move in jerky, slow, sinuous patterns) and heavy make-up</a:t>
            </a:r>
            <a:br>
              <a:rPr lang="en-NZ" dirty="0"/>
            </a:br>
            <a:r>
              <a:rPr lang="en-NZ" dirty="0"/>
              <a:t>- integration of all elements of </a:t>
            </a:r>
            <a:r>
              <a:rPr lang="en-NZ" dirty="0" err="1"/>
              <a:t>mise</a:t>
            </a:r>
            <a:r>
              <a:rPr lang="en-NZ" dirty="0"/>
              <a:t>-en-scène to create an overall composition</a:t>
            </a:r>
            <a:br>
              <a:rPr lang="en-NZ" dirty="0"/>
            </a:br>
            <a:endParaRPr lang="en-NZ" dirty="0"/>
          </a:p>
          <a:p>
            <a:r>
              <a:rPr lang="en-NZ" dirty="0"/>
              <a:t>Such Expressionist techniques aim </a:t>
            </a:r>
            <a:r>
              <a:rPr lang="en-NZ" dirty="0" smtClean="0"/>
              <a:t>to:</a:t>
            </a:r>
            <a:r>
              <a:rPr lang="en-NZ" dirty="0"/>
              <a:t/>
            </a:r>
            <a:br>
              <a:rPr lang="en-NZ" dirty="0"/>
            </a:br>
            <a:r>
              <a:rPr lang="en-NZ" dirty="0"/>
              <a:t>- evoke mystery, alienation, disharmony, hallucination, dreams, extreme emotional states, destabilization </a:t>
            </a:r>
          </a:p>
          <a:p>
            <a:endParaRPr lang="en-NZ" dirty="0"/>
          </a:p>
        </p:txBody>
      </p:sp>
      <p:sp>
        <p:nvSpPr>
          <p:cNvPr id="3" name="Title 2"/>
          <p:cNvSpPr>
            <a:spLocks noGrp="1"/>
          </p:cNvSpPr>
          <p:nvPr>
            <p:ph type="title"/>
          </p:nvPr>
        </p:nvSpPr>
        <p:spPr/>
        <p:txBody>
          <a:bodyPr/>
          <a:lstStyle/>
          <a:p>
            <a:r>
              <a:rPr lang="en-NZ" b="1" dirty="0" smtClean="0">
                <a:solidFill>
                  <a:srgbClr val="FFFF00"/>
                </a:solidFill>
              </a:rPr>
              <a:t>EXPRESSIONIST STYLE:</a:t>
            </a:r>
            <a:endParaRPr lang="en-NZ" b="1" dirty="0">
              <a:solidFill>
                <a:srgbClr val="FFFF00"/>
              </a:solidFill>
            </a:endParaRPr>
          </a:p>
        </p:txBody>
      </p:sp>
    </p:spTree>
    <p:extLst>
      <p:ext uri="{BB962C8B-B14F-4D97-AF65-F5344CB8AC3E}">
        <p14:creationId xmlns:p14="http://schemas.microsoft.com/office/powerpoint/2010/main" val="129800122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quarter" idx="13"/>
          </p:nvPr>
        </p:nvSpPr>
        <p:spPr/>
        <p:txBody>
          <a:bodyPr>
            <a:normAutofit lnSpcReduction="10000"/>
          </a:bodyPr>
          <a:lstStyle/>
          <a:p>
            <a:r>
              <a:rPr lang="en-NZ" dirty="0"/>
              <a:t>The extreme realism of Expressionism was short-lived, fading away after only a few years. However, the themes of Expressionism were integrated into later films of the 1920s and 1930s, resulting in an artistic control over the placement of </a:t>
            </a:r>
            <a:r>
              <a:rPr lang="en-NZ" dirty="0" smtClean="0"/>
              <a:t>scenery and light to </a:t>
            </a:r>
            <a:r>
              <a:rPr lang="en-NZ" dirty="0"/>
              <a:t>enhance the mood of a film. This dark, moody school of film making was brought to the United States when the Nazis gained power and a number of German filmmakers emigrated to Hollywood. These German directors found U.S. movie studios willing to embrace them, and several German directors and cameramen flourished there, producing a repertoire of Hollywood films that had a profound effect on film as a whole</a:t>
            </a:r>
            <a:r>
              <a:rPr lang="en-NZ" dirty="0" smtClean="0"/>
              <a:t>.</a:t>
            </a:r>
            <a:endParaRPr lang="en-NZ" dirty="0"/>
          </a:p>
          <a:p>
            <a:r>
              <a:rPr lang="en-NZ" dirty="0"/>
              <a:t>Two genres that were especially influenced by Expressionism are horror film </a:t>
            </a:r>
            <a:r>
              <a:rPr lang="en-NZ" dirty="0" smtClean="0"/>
              <a:t>and film noir. German </a:t>
            </a:r>
            <a:r>
              <a:rPr lang="en-NZ" dirty="0"/>
              <a:t>filmmakers such as Karl Freund (the cinematographer for </a:t>
            </a:r>
            <a:r>
              <a:rPr lang="en-NZ" i="1" dirty="0">
                <a:hlinkClick r:id="rId2" action="ppaction://hlinkfile" tooltip="Dracula (1931 film)"/>
              </a:rPr>
              <a:t>Dracula</a:t>
            </a:r>
            <a:r>
              <a:rPr lang="en-NZ" dirty="0"/>
              <a:t> in 1931) set the style and mood of the Universal </a:t>
            </a:r>
            <a:r>
              <a:rPr lang="en-NZ" dirty="0">
                <a:hlinkClick r:id="rId3" action="ppaction://hlinkfile" tooltip="Monster movie"/>
              </a:rPr>
              <a:t>monster movies</a:t>
            </a:r>
            <a:r>
              <a:rPr lang="en-NZ" dirty="0"/>
              <a:t> of the 1930s with their dark and artistically designed sets, providing a model for later generations of horror </a:t>
            </a:r>
            <a:r>
              <a:rPr lang="en-NZ" dirty="0" smtClean="0"/>
              <a:t>films. Directors </a:t>
            </a:r>
            <a:r>
              <a:rPr lang="en-NZ" dirty="0"/>
              <a:t>such as </a:t>
            </a:r>
            <a:r>
              <a:rPr lang="en-NZ" dirty="0">
                <a:hlinkClick r:id="rId4" action="ppaction://hlinkfile" tooltip="Fritz Lang"/>
              </a:rPr>
              <a:t>Fritz Lang</a:t>
            </a:r>
            <a:r>
              <a:rPr lang="en-NZ" dirty="0"/>
              <a:t>, </a:t>
            </a:r>
            <a:r>
              <a:rPr lang="en-NZ" dirty="0">
                <a:hlinkClick r:id="rId5" action="ppaction://hlinkfile" tooltip="Billy Wilder"/>
              </a:rPr>
              <a:t>Billy Wilder</a:t>
            </a:r>
            <a:r>
              <a:rPr lang="en-NZ" dirty="0"/>
              <a:t>, </a:t>
            </a:r>
            <a:r>
              <a:rPr lang="en-NZ" dirty="0" smtClean="0">
                <a:hlinkClick r:id="rId6" action="ppaction://hlinkfile" tooltip="Alfred Hitchcock"/>
              </a:rPr>
              <a:t>Alfred Hitchcock</a:t>
            </a:r>
            <a:r>
              <a:rPr lang="en-NZ" dirty="0"/>
              <a:t> </a:t>
            </a:r>
            <a:r>
              <a:rPr lang="en-NZ" dirty="0" smtClean="0"/>
              <a:t>and </a:t>
            </a:r>
            <a:r>
              <a:rPr lang="en-NZ" dirty="0">
                <a:hlinkClick r:id="rId7" action="ppaction://hlinkfile" tooltip="Orson Welles"/>
              </a:rPr>
              <a:t>Orson Welles</a:t>
            </a:r>
            <a:r>
              <a:rPr lang="en-NZ" dirty="0" smtClean="0"/>
              <a:t>, </a:t>
            </a:r>
            <a:r>
              <a:rPr lang="en-NZ" dirty="0"/>
              <a:t>introduced the Expressionist style to crime dramas of the 1940s, expanding Expressionism's influence on modern film making.</a:t>
            </a:r>
          </a:p>
          <a:p>
            <a:endParaRPr lang="en-NZ" dirty="0"/>
          </a:p>
        </p:txBody>
      </p:sp>
      <p:sp>
        <p:nvSpPr>
          <p:cNvPr id="3" name="Title 2"/>
          <p:cNvSpPr>
            <a:spLocks noGrp="1"/>
          </p:cNvSpPr>
          <p:nvPr>
            <p:ph type="title"/>
          </p:nvPr>
        </p:nvSpPr>
        <p:spPr/>
        <p:txBody>
          <a:bodyPr/>
          <a:lstStyle/>
          <a:p>
            <a:r>
              <a:rPr lang="en-NZ" b="1" dirty="0" smtClean="0">
                <a:solidFill>
                  <a:srgbClr val="FFFF00"/>
                </a:solidFill>
              </a:rPr>
              <a:t>INFLUENCE ON FILM NOIR:</a:t>
            </a:r>
            <a:endParaRPr lang="en-NZ" b="1" dirty="0">
              <a:solidFill>
                <a:srgbClr val="FFFF00"/>
              </a:solidFill>
            </a:endParaRPr>
          </a:p>
        </p:txBody>
      </p:sp>
    </p:spTree>
    <p:extLst>
      <p:ext uri="{BB962C8B-B14F-4D97-AF65-F5344CB8AC3E}">
        <p14:creationId xmlns:p14="http://schemas.microsoft.com/office/powerpoint/2010/main" val="2213338590"/>
      </p:ext>
    </p:extLst>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half" idx="2"/>
          </p:nvPr>
        </p:nvSpPr>
        <p:spPr>
          <a:xfrm>
            <a:off x="352426" y="1463040"/>
            <a:ext cx="3886200" cy="741824"/>
          </a:xfrm>
        </p:spPr>
        <p:txBody>
          <a:bodyPr>
            <a:normAutofit/>
          </a:bodyPr>
          <a:lstStyle/>
          <a:p>
            <a:r>
              <a:rPr lang="en-NZ" dirty="0" smtClean="0"/>
              <a:t>THE GREAT DEPRESSION AND THE STOCK MARKET CRASH 1929</a:t>
            </a:r>
          </a:p>
          <a:p>
            <a:endParaRPr lang="en-NZ" dirty="0"/>
          </a:p>
        </p:txBody>
      </p:sp>
      <p:sp>
        <p:nvSpPr>
          <p:cNvPr id="8" name="Text Placeholder 7"/>
          <p:cNvSpPr>
            <a:spLocks noGrp="1"/>
          </p:cNvSpPr>
          <p:nvPr>
            <p:ph type="body" sz="half" idx="15"/>
          </p:nvPr>
        </p:nvSpPr>
        <p:spPr>
          <a:xfrm>
            <a:off x="4788024" y="1463040"/>
            <a:ext cx="3998789" cy="957848"/>
          </a:xfrm>
        </p:spPr>
        <p:txBody>
          <a:bodyPr>
            <a:normAutofit/>
          </a:bodyPr>
          <a:lstStyle/>
          <a:p>
            <a:r>
              <a:rPr lang="en-NZ" dirty="0" smtClean="0"/>
              <a:t>How is this event reflected in Al’s voiceover narration in ‘Detour’?</a:t>
            </a:r>
            <a:endParaRPr lang="en-NZ" dirty="0"/>
          </a:p>
        </p:txBody>
      </p:sp>
      <p:sp>
        <p:nvSpPr>
          <p:cNvPr id="7" name="Content Placeholder 6"/>
          <p:cNvSpPr>
            <a:spLocks noGrp="1"/>
          </p:cNvSpPr>
          <p:nvPr>
            <p:ph sz="quarter" idx="14"/>
          </p:nvPr>
        </p:nvSpPr>
        <p:spPr>
          <a:xfrm>
            <a:off x="4900613" y="2011680"/>
            <a:ext cx="3886200" cy="4585672"/>
          </a:xfrm>
        </p:spPr>
        <p:txBody>
          <a:bodyPr>
            <a:normAutofit fontScale="77500" lnSpcReduction="20000"/>
          </a:bodyPr>
          <a:lstStyle/>
          <a:p>
            <a:endParaRPr lang="en-NZ" sz="2000" dirty="0" smtClean="0"/>
          </a:p>
          <a:p>
            <a:endParaRPr lang="en-NZ" sz="2000" dirty="0"/>
          </a:p>
          <a:p>
            <a:r>
              <a:rPr lang="en-NZ" sz="2600" dirty="0" smtClean="0"/>
              <a:t>“</a:t>
            </a:r>
            <a:r>
              <a:rPr lang="en-NZ" sz="2600" dirty="0"/>
              <a:t>Even after hawking everything I only had enough money to eat. Money. You know what that is. It’s the stuff you never have enough of. Little green things with George Washington’s picture that men slave for, commit crimes for, die for. It’s the stuff that has caused more trouble in the world than anything else we ever invented, simply because there’s too little of it. At least I had too little of it. So it was me for the thumb”</a:t>
            </a:r>
          </a:p>
          <a:p>
            <a:endParaRPr lang="en-NZ" dirty="0"/>
          </a:p>
        </p:txBody>
      </p:sp>
      <p:pic>
        <p:nvPicPr>
          <p:cNvPr id="9" name="Content Placeholder 8"/>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323528" y="2996952"/>
            <a:ext cx="4320480" cy="3240360"/>
          </a:xfrm>
        </p:spPr>
      </p:pic>
      <p:sp>
        <p:nvSpPr>
          <p:cNvPr id="4" name="Title 3"/>
          <p:cNvSpPr>
            <a:spLocks noGrp="1"/>
          </p:cNvSpPr>
          <p:nvPr>
            <p:ph type="title"/>
          </p:nvPr>
        </p:nvSpPr>
        <p:spPr>
          <a:xfrm>
            <a:off x="395536" y="260648"/>
            <a:ext cx="8468046" cy="818728"/>
          </a:xfrm>
        </p:spPr>
        <p:txBody>
          <a:bodyPr>
            <a:normAutofit/>
          </a:bodyPr>
          <a:lstStyle/>
          <a:p>
            <a:r>
              <a:rPr lang="en-NZ" b="1" dirty="0" smtClean="0">
                <a:solidFill>
                  <a:srgbClr val="FFFF00"/>
                </a:solidFill>
              </a:rPr>
              <a:t>SOCIAL AND ECONOMIC INFLUENCE</a:t>
            </a:r>
            <a:endParaRPr lang="en-NZ" b="1" dirty="0">
              <a:solidFill>
                <a:srgbClr val="FFFF00"/>
              </a:solidFill>
            </a:endParaRPr>
          </a:p>
        </p:txBody>
      </p:sp>
    </p:spTree>
    <p:extLst>
      <p:ext uri="{BB962C8B-B14F-4D97-AF65-F5344CB8AC3E}">
        <p14:creationId xmlns:p14="http://schemas.microsoft.com/office/powerpoint/2010/main" val="3929156757"/>
      </p:ext>
    </p:extLst>
  </p:cSld>
  <p:clrMapOvr>
    <a:masterClrMapping/>
  </p:clrMapOvr>
  <mc:AlternateContent xmlns:mc="http://schemas.openxmlformats.org/markup-compatibility/2006" xmlns:p14="http://schemas.microsoft.com/office/powerpoint/2010/main">
    <mc:Choice Requires="p14">
      <p:transition spd="slow" p14:dur="3900">
        <p14:glitter pattern="hexagon"/>
      </p:transition>
    </mc:Choice>
    <mc:Fallback xmlns="">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ylar">
  <a:themeElements>
    <a:clrScheme name="Mylar">
      <a:dk1>
        <a:srgbClr val="000000"/>
      </a:dk1>
      <a:lt1>
        <a:srgbClr val="FFFFFF"/>
      </a:lt1>
      <a:dk2>
        <a:srgbClr val="656162"/>
      </a:dk2>
      <a:lt2>
        <a:srgbClr val="E0DACC"/>
      </a:lt2>
      <a:accent1>
        <a:srgbClr val="4A5A7A"/>
      </a:accent1>
      <a:accent2>
        <a:srgbClr val="F7BD40"/>
      </a:accent2>
      <a:accent3>
        <a:srgbClr val="975C00"/>
      </a:accent3>
      <a:accent4>
        <a:srgbClr val="754D41"/>
      </a:accent4>
      <a:accent5>
        <a:srgbClr val="838995"/>
      </a:accent5>
      <a:accent6>
        <a:srgbClr val="687B66"/>
      </a:accent6>
      <a:hlink>
        <a:srgbClr val="B5740B"/>
      </a:hlink>
      <a:folHlink>
        <a:srgbClr val="7483A0"/>
      </a:folHlink>
    </a:clrScheme>
    <a:fontScheme name="Mylar">
      <a:majorFont>
        <a:latin typeface="Corbel"/>
        <a:ea typeface=""/>
        <a:cs typeface=""/>
        <a:font script="Jpan" typeface="HGｺﾞｼｯｸM"/>
        <a:font script="Hang" typeface="맑은 고딕"/>
        <a:font script="Hans" typeface="华文楷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a:ea typeface=""/>
        <a:cs typeface=""/>
        <a:font script="Jpan" typeface="HGｺﾞｼｯｸM"/>
        <a:font script="Hang" typeface="맑은 고딕"/>
        <a:font script="Hans" typeface="华文楷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Mylar">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effectStyle>
        <a:effectStyle>
          <a:effectLst>
            <a:innerShdw blurRad="50800" dist="25400" dir="13500000">
              <a:srgbClr val="000000">
                <a:alpha val="75000"/>
              </a:srgbClr>
            </a:innerShdw>
            <a:outerShdw blurRad="50800" dist="25400" dir="5400000" rotWithShape="0">
              <a:srgbClr val="000000">
                <a:alpha val="50000"/>
              </a:srgbClr>
            </a:outerShdw>
          </a:effectLst>
          <a:scene3d>
            <a:camera prst="orthographicFront">
              <a:rot lat="0" lon="0" rev="0"/>
            </a:camera>
            <a:lightRig rig="threePt" dir="tl"/>
          </a:scene3d>
          <a:sp3d prstMaterial="dkEdge">
            <a:bevelT w="25400" h="5080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tint val="100000"/>
                <a:shade val="30000"/>
                <a:alpha val="100000"/>
                <a:satMod val="255000"/>
                <a:lumMod val="100000"/>
              </a:schemeClr>
            </a:gs>
          </a:gsLst>
          <a:path path="circle">
            <a:fillToRect l="50000" t="-80000" r="50000" b="180000"/>
          </a:path>
        </a:gradFill>
        <a:blipFill rotWithShape="1">
          <a:blip xmlns:r="http://schemas.openxmlformats.org/officeDocument/2006/relationships" r:embed="rId1">
            <a:duotone>
              <a:schemeClr val="phClr">
                <a:lumMod val="80000"/>
              </a:schemeClr>
              <a:schemeClr val="phClr">
                <a:tint val="50000"/>
                <a:lumMod val="15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Mylar</Template>
  <TotalTime>1106</TotalTime>
  <Words>2598</Words>
  <Application>Microsoft Office PowerPoint</Application>
  <PresentationFormat>On-screen Show (4:3)</PresentationFormat>
  <Paragraphs>119</Paragraphs>
  <Slides>32</Slides>
  <Notes>0</Notes>
  <HiddenSlides>0</HiddenSlides>
  <MMClips>0</MMClips>
  <ScaleCrop>false</ScaleCrop>
  <HeadingPairs>
    <vt:vector size="4" baseType="variant">
      <vt:variant>
        <vt:lpstr>Theme</vt:lpstr>
      </vt:variant>
      <vt:variant>
        <vt:i4>1</vt:i4>
      </vt:variant>
      <vt:variant>
        <vt:lpstr>Slide Titles</vt:lpstr>
      </vt:variant>
      <vt:variant>
        <vt:i4>32</vt:i4>
      </vt:variant>
    </vt:vector>
  </HeadingPairs>
  <TitlesOfParts>
    <vt:vector size="33" baseType="lpstr">
      <vt:lpstr>Mylar</vt:lpstr>
      <vt:lpstr>PowerPoint Presentation</vt:lpstr>
      <vt:lpstr>PLOT SUMMARY:</vt:lpstr>
      <vt:lpstr>TECHNICAL CONVENTIONS OF NOIR: a)Expressionist Camerawork and Lighting</vt:lpstr>
      <vt:lpstr>Contribution to meaning:</vt:lpstr>
      <vt:lpstr>Relationship to Society: Influences</vt:lpstr>
      <vt:lpstr>GERMAN EXPRESSIONISM: 1920’s</vt:lpstr>
      <vt:lpstr>EXPRESSIONIST STYLE:</vt:lpstr>
      <vt:lpstr>INFLUENCE ON FILM NOIR:</vt:lpstr>
      <vt:lpstr>SOCIAL AND ECONOMIC INFLUENCE</vt:lpstr>
      <vt:lpstr>DINER SCENE:</vt:lpstr>
      <vt:lpstr>Vera’s murder scene:</vt:lpstr>
      <vt:lpstr>Vera’s Murder Scene</vt:lpstr>
      <vt:lpstr>Film Noir Stock Characters: The flawed hero / anti-hero = Al</vt:lpstr>
      <vt:lpstr>Relationship to Society: Influences:</vt:lpstr>
      <vt:lpstr>Contribution to meaning:</vt:lpstr>
      <vt:lpstr>Evidence from Detour:</vt:lpstr>
      <vt:lpstr>Femme Fatale</vt:lpstr>
      <vt:lpstr>Contribution to meaning:</vt:lpstr>
      <vt:lpstr>Relationship to Society: Influences:</vt:lpstr>
      <vt:lpstr>Evidence from Detour:</vt:lpstr>
      <vt:lpstr>Narrative Conventions of Film Noir Convoluted / Complex / Twisting Narrative</vt:lpstr>
      <vt:lpstr>Contribution to meaning:</vt:lpstr>
      <vt:lpstr>Relationship to Society: Influences:</vt:lpstr>
      <vt:lpstr>Evidence from Detour:</vt:lpstr>
      <vt:lpstr>1st Person Subjective Voice-Over</vt:lpstr>
      <vt:lpstr>Contribution to meaning:</vt:lpstr>
      <vt:lpstr>Relationship to Society: Influences:</vt:lpstr>
      <vt:lpstr>Evidence from Detour:</vt:lpstr>
      <vt:lpstr>THEMATIC CONVENTIONS: Paranoia / Disillusionment / Anxiety /Fate</vt:lpstr>
      <vt:lpstr>Contribution to meaning:</vt:lpstr>
      <vt:lpstr>Relationship to Society: Influences:</vt:lpstr>
      <vt:lpstr>Evidence from Detour:</vt:lpstr>
    </vt:vector>
  </TitlesOfParts>
  <Company>Westlake Girls High School</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Julie Gillaly</dc:creator>
  <cp:lastModifiedBy>Julie Gillaly</cp:lastModifiedBy>
  <cp:revision>31</cp:revision>
  <dcterms:created xsi:type="dcterms:W3CDTF">2013-02-17T18:45:49Z</dcterms:created>
  <dcterms:modified xsi:type="dcterms:W3CDTF">2013-02-23T01:28:54Z</dcterms:modified>
</cp:coreProperties>
</file>