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57"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F01C755-DEF1-4C6F-8CCF-0DBEECAC5140}" type="datetimeFigureOut">
              <a:rPr lang="en-NZ" smtClean="0"/>
              <a:pPr/>
              <a:t>7/03/2011</a:t>
            </a:fld>
            <a:endParaRPr lang="en-NZ"/>
          </a:p>
        </p:txBody>
      </p:sp>
      <p:sp>
        <p:nvSpPr>
          <p:cNvPr id="17" name="Footer Placeholder 16"/>
          <p:cNvSpPr>
            <a:spLocks noGrp="1"/>
          </p:cNvSpPr>
          <p:nvPr>
            <p:ph type="ftr" sz="quarter" idx="11"/>
          </p:nvPr>
        </p:nvSpPr>
        <p:spPr/>
        <p:txBody>
          <a:bodyPr/>
          <a:lstStyle/>
          <a:p>
            <a:endParaRPr lang="en-NZ"/>
          </a:p>
        </p:txBody>
      </p:sp>
      <p:sp>
        <p:nvSpPr>
          <p:cNvPr id="29" name="Slide Number Placeholder 28"/>
          <p:cNvSpPr>
            <a:spLocks noGrp="1"/>
          </p:cNvSpPr>
          <p:nvPr>
            <p:ph type="sldNum" sz="quarter" idx="12"/>
          </p:nvPr>
        </p:nvSpPr>
        <p:spPr/>
        <p:txBody>
          <a:bodyPr/>
          <a:lstStyle/>
          <a:p>
            <a:fld id="{F7EA68C9-E903-4825-9621-18AA536D7E2C}" type="slidenum">
              <a:rPr lang="en-NZ" smtClean="0"/>
              <a:pPr/>
              <a:t>‹#›</a:t>
            </a:fld>
            <a:endParaRPr lang="en-NZ"/>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01C755-DEF1-4C6F-8CCF-0DBEECAC5140}" type="datetimeFigureOut">
              <a:rPr lang="en-NZ" smtClean="0"/>
              <a:pPr/>
              <a:t>7/03/2011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01C755-DEF1-4C6F-8CCF-0DBEECAC5140}" type="datetimeFigureOut">
              <a:rPr lang="en-NZ" smtClean="0"/>
              <a:pPr/>
              <a:t>7/03/2011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01C755-DEF1-4C6F-8CCF-0DBEECAC5140}" type="datetimeFigureOut">
              <a:rPr lang="en-NZ" smtClean="0"/>
              <a:pPr/>
              <a:t>7/03/2011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F01C755-DEF1-4C6F-8CCF-0DBEECAC5140}" type="datetimeFigureOut">
              <a:rPr lang="en-NZ" smtClean="0"/>
              <a:pPr/>
              <a:t>7/03/2011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7924800" y="6416675"/>
            <a:ext cx="762000" cy="365125"/>
          </a:xfrm>
        </p:spPr>
        <p:txBody>
          <a:bodyPr/>
          <a:lstStyle/>
          <a:p>
            <a:fld id="{F7EA68C9-E903-4825-9621-18AA536D7E2C}"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01C755-DEF1-4C6F-8CCF-0DBEECAC5140}" type="datetimeFigureOut">
              <a:rPr lang="en-NZ" smtClean="0"/>
              <a:pPr/>
              <a:t>7/03/2011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F01C755-DEF1-4C6F-8CCF-0DBEECAC5140}" type="datetimeFigureOut">
              <a:rPr lang="en-NZ" smtClean="0"/>
              <a:pPr/>
              <a:t>7/03/2011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01C755-DEF1-4C6F-8CCF-0DBEECAC5140}" type="datetimeFigureOut">
              <a:rPr lang="en-NZ" smtClean="0"/>
              <a:pPr/>
              <a:t>7/03/2011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01C755-DEF1-4C6F-8CCF-0DBEECAC5140}" type="datetimeFigureOut">
              <a:rPr lang="en-NZ" smtClean="0"/>
              <a:pPr/>
              <a:t>7/03/2011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01C755-DEF1-4C6F-8CCF-0DBEECAC5140}" type="datetimeFigureOut">
              <a:rPr lang="en-NZ" smtClean="0"/>
              <a:pPr/>
              <a:t>7/03/2011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F01C755-DEF1-4C6F-8CCF-0DBEECAC5140}" type="datetimeFigureOut">
              <a:rPr lang="en-NZ" smtClean="0"/>
              <a:pPr/>
              <a:t>7/03/2011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7EA68C9-E903-4825-9621-18AA536D7E2C}"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F01C755-DEF1-4C6F-8CCF-0DBEECAC5140}" type="datetimeFigureOut">
              <a:rPr lang="en-NZ" smtClean="0"/>
              <a:pPr/>
              <a:t>7/03/2011</a:t>
            </a:fld>
            <a:endParaRPr lang="en-NZ"/>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7EA68C9-E903-4825-9621-18AA536D7E2C}"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nz/imgres?imgurl=http://wwwdelivery.superstock.com/WI/223/1491/PreviewComp/SuperStock_1491R-1155458.jpg&amp;imgrefurl=http://www.superstock.com/stock-photos-images/1491R-1155458&amp;usg=__2gby0mYt6vC9MYMibF3jXRwHjbs=&amp;h=350&amp;w=350&amp;sz=68&amp;hl=en&amp;start=46&amp;sig2=KUf1shajtGKPZiPfBXIZgw&amp;zoom=1&amp;itbs=1&amp;tbnid=pMPAiqFMA-7H6M:&amp;tbnh=120&amp;tbnw=120&amp;prev=/images?q=man+in+wheelchair+silhouette&amp;start=40&amp;hl=en&amp;safe=strict&amp;sa=N&amp;gbv=2&amp;ndsp=20&amp;tbs=isch:1&amp;ei=rEVtTcmcKZSrcZXN8bU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NZ"/>
          </a:p>
        </p:txBody>
      </p:sp>
      <p:sp>
        <p:nvSpPr>
          <p:cNvPr id="3" name="Subtitle 2"/>
          <p:cNvSpPr>
            <a:spLocks noGrp="1"/>
          </p:cNvSpPr>
          <p:nvPr>
            <p:ph type="subTitle" idx="1"/>
          </p:nvPr>
        </p:nvSpPr>
        <p:spPr/>
        <p:txBody>
          <a:bodyPr/>
          <a:lstStyle/>
          <a:p>
            <a:r>
              <a:rPr lang="en-NZ" smtClean="0"/>
              <a:t>DISABLED</a:t>
            </a:r>
          </a:p>
          <a:p>
            <a:r>
              <a:rPr lang="en-NZ" smtClean="0"/>
              <a:t>Wilfred Owen</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r>
              <a:rPr lang="en-NZ" sz="2800" dirty="0" smtClean="0"/>
              <a:t/>
            </a:r>
            <a:br>
              <a:rPr lang="en-NZ" sz="2800" dirty="0" smtClean="0"/>
            </a:br>
            <a:r>
              <a:rPr lang="en-NZ" sz="2800" dirty="0" smtClean="0"/>
              <a:t/>
            </a:r>
            <a:br>
              <a:rPr lang="en-NZ" sz="2800" dirty="0" smtClean="0"/>
            </a:br>
            <a:r>
              <a:rPr lang="en-NZ" sz="2800" dirty="0" smtClean="0"/>
              <a:t>In the final Stanza what has happened to the soldier? How was his return from war different to his departure?										</a:t>
            </a:r>
            <a:br>
              <a:rPr lang="en-NZ" sz="2800" dirty="0" smtClean="0"/>
            </a:br>
            <a:endParaRPr lang="en-NZ" sz="2800" dirty="0"/>
          </a:p>
        </p:txBody>
      </p:sp>
      <p:sp>
        <p:nvSpPr>
          <p:cNvPr id="3" name="Content Placeholder 2"/>
          <p:cNvSpPr>
            <a:spLocks noGrp="1"/>
          </p:cNvSpPr>
          <p:nvPr>
            <p:ph idx="1"/>
          </p:nvPr>
        </p:nvSpPr>
        <p:spPr/>
        <p:txBody>
          <a:bodyPr>
            <a:normAutofit fontScale="92500"/>
          </a:bodyPr>
          <a:lstStyle/>
          <a:p>
            <a:r>
              <a:rPr lang="en-NZ" dirty="0" smtClean="0"/>
              <a:t>Owen contrasts the short-term glory (admiration of young women, looking dashing in a kilt) with the long-term reality of lifelong disfigurement and isolation. In other poems, the truth of death in battle is detailed. Here, we may even wonder if death might not be better than life in such a state. The veteran here is probably not even 21 yet, and his life is effectively over. Live as long as he may, love will never be his. He won't ever run again. He can only wait for the nurse to come and move him.</a:t>
            </a:r>
            <a:br>
              <a:rPr lang="en-NZ" dirty="0" smtClean="0"/>
            </a:b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r>
              <a:rPr lang="en-NZ" sz="2800" dirty="0" smtClean="0"/>
              <a:t/>
            </a:r>
            <a:br>
              <a:rPr lang="en-NZ" sz="2800" dirty="0" smtClean="0"/>
            </a:br>
            <a:r>
              <a:rPr lang="en-NZ" sz="2800" dirty="0" smtClean="0"/>
              <a:t/>
            </a:r>
            <a:br>
              <a:rPr lang="en-NZ" sz="2800" dirty="0" smtClean="0"/>
            </a:br>
            <a:r>
              <a:rPr lang="en-NZ" sz="2800" dirty="0" smtClean="0"/>
              <a:t/>
            </a:r>
            <a:br>
              <a:rPr lang="en-NZ" sz="2800" dirty="0" smtClean="0"/>
            </a:br>
            <a:r>
              <a:rPr lang="en-NZ" sz="2800" dirty="0" smtClean="0"/>
              <a:t/>
            </a:r>
            <a:br>
              <a:rPr lang="en-NZ" sz="2800" dirty="0" smtClean="0"/>
            </a:br>
            <a:r>
              <a:rPr lang="en-NZ" sz="2800" dirty="0" smtClean="0"/>
              <a:t>The poem finishes with the repetition of a question “why don’t they come?” Comment on the effect of this technique. What does it tell you about the Soldier’s mental state?											</a:t>
            </a:r>
            <a:br>
              <a:rPr lang="en-NZ" sz="2800" dirty="0" smtClean="0"/>
            </a:br>
            <a:endParaRPr lang="en-NZ" sz="2800" dirty="0"/>
          </a:p>
        </p:txBody>
      </p:sp>
      <p:sp>
        <p:nvSpPr>
          <p:cNvPr id="3" name="Content Placeholder 2"/>
          <p:cNvSpPr>
            <a:spLocks noGrp="1"/>
          </p:cNvSpPr>
          <p:nvPr>
            <p:ph idx="1"/>
          </p:nvPr>
        </p:nvSpPr>
        <p:spPr>
          <a:xfrm>
            <a:off x="467544" y="2148840"/>
            <a:ext cx="8229600" cy="4709160"/>
          </a:xfrm>
        </p:spPr>
        <p:txBody>
          <a:bodyPr/>
          <a:lstStyle/>
          <a:p>
            <a:r>
              <a:rPr lang="en-NZ" dirty="0" smtClean="0"/>
              <a:t>At the end of the poem, the repetition of the words "Why don't they come?" shows the poor man's sense of desperation. He is totally reliant on others to look after him. He no longer displays the air of bravado and slight arrogance that he had on enlisting. He is plagued by anxiety and is despondent about his lack of possibility for love and a future. </a:t>
            </a:r>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r>
              <a:rPr lang="en-NZ" sz="2800" dirty="0" smtClean="0"/>
              <a:t/>
            </a:r>
            <a:br>
              <a:rPr lang="en-NZ" sz="2800" dirty="0" smtClean="0"/>
            </a:br>
            <a:r>
              <a:rPr lang="en-NZ" sz="2800" dirty="0" smtClean="0"/>
              <a:t/>
            </a:r>
            <a:br>
              <a:rPr lang="en-NZ" sz="2800" dirty="0" smtClean="0"/>
            </a:br>
            <a:r>
              <a:rPr lang="en-NZ" sz="2800" dirty="0" smtClean="0"/>
              <a:t>“Disabled” is another poem which contains sport imagery. How does </a:t>
            </a:r>
            <a:r>
              <a:rPr lang="en-NZ" sz="2800" dirty="0" err="1" smtClean="0"/>
              <a:t>Owen’s</a:t>
            </a:r>
            <a:r>
              <a:rPr lang="en-NZ" sz="2800" dirty="0" smtClean="0"/>
              <a:t> poem contrast to the way sport is depicted in Pope’s “Who’s for the game?”</a:t>
            </a:r>
            <a:br>
              <a:rPr lang="en-NZ" sz="2800" dirty="0" smtClean="0"/>
            </a:br>
            <a:endParaRPr lang="en-NZ" sz="2800" dirty="0"/>
          </a:p>
        </p:txBody>
      </p:sp>
      <p:sp>
        <p:nvSpPr>
          <p:cNvPr id="3" name="Content Placeholder 2"/>
          <p:cNvSpPr>
            <a:spLocks noGrp="1"/>
          </p:cNvSpPr>
          <p:nvPr>
            <p:ph idx="1"/>
          </p:nvPr>
        </p:nvSpPr>
        <p:spPr/>
        <p:txBody>
          <a:bodyPr>
            <a:normAutofit fontScale="85000" lnSpcReduction="10000"/>
          </a:bodyPr>
          <a:lstStyle/>
          <a:p>
            <a:endParaRPr lang="en-NZ" dirty="0" smtClean="0"/>
          </a:p>
          <a:p>
            <a:endParaRPr lang="en-NZ" dirty="0" smtClean="0"/>
          </a:p>
          <a:p>
            <a:r>
              <a:rPr lang="en-NZ" dirty="0" smtClean="0"/>
              <a:t>Poets such as Jessie Pope also fuelled the patriotic fervour by accusing those who did not sign to war cowards, and told tales of war being an adventure in which to find fame.</a:t>
            </a:r>
            <a:br>
              <a:rPr lang="en-NZ" dirty="0" smtClean="0"/>
            </a:br>
            <a:endParaRPr lang="en-NZ" dirty="0" smtClean="0"/>
          </a:p>
          <a:p>
            <a:r>
              <a:rPr lang="en-NZ" dirty="0" smtClean="0"/>
              <a:t>Wilfred Owen is completely justified in his thoughts as he witnessed firsthand the horrors of war and fought alongside the young soldiers who ignorantly signed up to war expecting fame and glory.</a:t>
            </a:r>
            <a:br>
              <a:rPr lang="en-NZ" dirty="0" smtClean="0"/>
            </a:br>
            <a:r>
              <a:rPr lang="en-NZ" dirty="0" smtClean="0"/>
              <a:t/>
            </a:r>
            <a:br>
              <a:rPr lang="en-NZ" dirty="0" smtClean="0"/>
            </a:br>
            <a:endParaRPr lang="en-N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THEME</a:t>
            </a:r>
            <a:endParaRPr lang="en-NZ" dirty="0"/>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r>
              <a:rPr lang="en-NZ" dirty="0" smtClean="0"/>
              <a:t>The poem Disabled is about a young man who joined the war not thinking about the negative side or the risks involved. The young soldier used to be a bit of a ladies man, very good looking, flirting with the girls however he is now represented as an old man. He lost his legs in the war and is completely dependant on other people. </a:t>
            </a:r>
          </a:p>
          <a:p>
            <a:r>
              <a:rPr lang="en-NZ" dirty="0" smtClean="0"/>
              <a:t>Owen implies that the boy has thrown away his life by fighting in the war, however, with the false propaganda that the government was sending out, there was no way that young boys could have known the truth about what war was really like.  Owen emphasises the naivety of these men and the fact that war destroyed their youth.</a:t>
            </a:r>
          </a:p>
          <a:p>
            <a:r>
              <a:rPr lang="en-NZ" dirty="0" smtClean="0"/>
              <a:t>The reader cannot help but feel sorry for the young man. He went into war with dreams of becoming a hero and having glory, but now he is just a wounded, disabled soldier who is completely dependant on others with no real hope of love or a future. </a:t>
            </a:r>
            <a:br>
              <a:rPr lang="en-NZ" dirty="0" smtClean="0"/>
            </a:br>
            <a:endParaRPr lang="en-NZ" dirty="0"/>
          </a:p>
        </p:txBody>
      </p:sp>
      <p:pic>
        <p:nvPicPr>
          <p:cNvPr id="16386"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653141" y="389461"/>
            <a:ext cx="1143000" cy="114300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NZ" sz="2800" dirty="0" smtClean="0"/>
              <a:t>What injury has this soldier experienced? How do you know?					</a:t>
            </a:r>
            <a:br>
              <a:rPr lang="en-NZ" sz="2800" dirty="0" smtClean="0"/>
            </a:br>
            <a:endParaRPr lang="en-NZ" sz="2800" dirty="0"/>
          </a:p>
        </p:txBody>
      </p:sp>
      <p:sp>
        <p:nvSpPr>
          <p:cNvPr id="3" name="Content Placeholder 2"/>
          <p:cNvSpPr>
            <a:spLocks noGrp="1"/>
          </p:cNvSpPr>
          <p:nvPr>
            <p:ph idx="1"/>
          </p:nvPr>
        </p:nvSpPr>
        <p:spPr/>
        <p:txBody>
          <a:bodyPr/>
          <a:lstStyle/>
          <a:p>
            <a:r>
              <a:rPr lang="en-NZ" dirty="0" smtClean="0"/>
              <a:t>He has lost his legs.</a:t>
            </a:r>
          </a:p>
          <a:p>
            <a:r>
              <a:rPr lang="en-NZ" dirty="0" smtClean="0"/>
              <a:t>He is described as “legless” with his pants sewn at the “elbow”</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90" y="5554888"/>
            <a:ext cx="1143000" cy="1143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1498178"/>
          </a:xfrm>
        </p:spPr>
        <p:txBody>
          <a:bodyPr>
            <a:noAutofit/>
          </a:bodyPr>
          <a:lstStyle/>
          <a:p>
            <a:pPr algn="l"/>
            <a:r>
              <a:rPr lang="en-GB" sz="2400" dirty="0" smtClean="0"/>
              <a:t>Comment on the use of Alliteration in Line 2 “ghastly suit of grey”. Why do you think this imagery has been chosen by Owen?</a:t>
            </a:r>
            <a:endParaRPr lang="en-NZ" sz="2400" dirty="0"/>
          </a:p>
        </p:txBody>
      </p:sp>
      <p:sp>
        <p:nvSpPr>
          <p:cNvPr id="3" name="Content Placeholder 2"/>
          <p:cNvSpPr>
            <a:spLocks noGrp="1"/>
          </p:cNvSpPr>
          <p:nvPr>
            <p:ph idx="1"/>
          </p:nvPr>
        </p:nvSpPr>
        <p:spPr/>
        <p:txBody>
          <a:bodyPr/>
          <a:lstStyle/>
          <a:p>
            <a:r>
              <a:rPr lang="en-NZ" dirty="0" smtClean="0"/>
              <a:t>Negative emotive language</a:t>
            </a:r>
          </a:p>
          <a:p>
            <a:r>
              <a:rPr lang="en-NZ" dirty="0" smtClean="0"/>
              <a:t>The ‘grey’ colour indicates a lack of colour in his life. The loss of his life and enthusiasm of youth.</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8" y="5554888"/>
            <a:ext cx="1143000" cy="1143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NZ" sz="2800" dirty="0" smtClean="0"/>
              <a:t>Identify a simile used in Stanza 1 and comment on the effect.				</a:t>
            </a:r>
            <a:br>
              <a:rPr lang="en-NZ" sz="2800" dirty="0" smtClean="0"/>
            </a:br>
            <a:endParaRPr lang="en-NZ" sz="2800" dirty="0"/>
          </a:p>
        </p:txBody>
      </p:sp>
      <p:sp>
        <p:nvSpPr>
          <p:cNvPr id="3" name="Content Placeholder 2"/>
          <p:cNvSpPr>
            <a:spLocks noGrp="1"/>
          </p:cNvSpPr>
          <p:nvPr>
            <p:ph idx="1"/>
          </p:nvPr>
        </p:nvSpPr>
        <p:spPr/>
        <p:txBody>
          <a:bodyPr/>
          <a:lstStyle/>
          <a:p>
            <a:r>
              <a:rPr lang="en-NZ" dirty="0" smtClean="0"/>
              <a:t>The comparison here is between the sound of </a:t>
            </a:r>
            <a:r>
              <a:rPr lang="en-NZ" u="sng" dirty="0" smtClean="0"/>
              <a:t>young boys </a:t>
            </a:r>
            <a:r>
              <a:rPr lang="en-NZ" dirty="0" smtClean="0"/>
              <a:t>playing and a </a:t>
            </a:r>
            <a:r>
              <a:rPr lang="en-NZ" u="sng" dirty="0" smtClean="0"/>
              <a:t>hymn</a:t>
            </a:r>
            <a:r>
              <a:rPr lang="en-NZ" dirty="0" smtClean="0"/>
              <a:t>.</a:t>
            </a:r>
          </a:p>
          <a:p>
            <a:r>
              <a:rPr lang="en-NZ" dirty="0" smtClean="0"/>
              <a:t>A hymn is a song sung in church usually at a funeral. Here the young man mourns the loss of his legs and his youth. He will no longer run around carefree like the boys he overhears in the park.</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2800" dirty="0" smtClean="0"/>
              <a:t>In Stanza two describe how the Soldier is treated by young women. Explain why you think this is and provide evidence from the poem.		</a:t>
            </a:r>
            <a:endParaRPr lang="en-NZ" sz="2800" dirty="0"/>
          </a:p>
        </p:txBody>
      </p:sp>
      <p:sp>
        <p:nvSpPr>
          <p:cNvPr id="3" name="Content Placeholder 2"/>
          <p:cNvSpPr>
            <a:spLocks noGrp="1"/>
          </p:cNvSpPr>
          <p:nvPr>
            <p:ph idx="1"/>
          </p:nvPr>
        </p:nvSpPr>
        <p:spPr/>
        <p:txBody>
          <a:bodyPr/>
          <a:lstStyle/>
          <a:p>
            <a:r>
              <a:rPr lang="en-NZ" dirty="0" smtClean="0"/>
              <a:t>He is ignored or viewed with pity. They do not want to look at him or touch him. Women avoid him as thoug</a:t>
            </a:r>
            <a:r>
              <a:rPr lang="en-NZ" dirty="0" smtClean="0"/>
              <a:t>h he is has a “disease” they might catch.</a:t>
            </a:r>
            <a:endParaRPr lang="en-NZ" dirty="0"/>
          </a:p>
        </p:txBody>
      </p:sp>
      <p:pic>
        <p:nvPicPr>
          <p:cNvPr id="5"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rmAutofit/>
          </a:bodyPr>
          <a:lstStyle/>
          <a:p>
            <a:pPr algn="l"/>
            <a:r>
              <a:rPr lang="en-GB" sz="2800" dirty="0" smtClean="0"/>
              <a:t>What do you think is meant by “now he is old” despite only a year having passed?</a:t>
            </a:r>
            <a:endParaRPr lang="en-NZ" sz="2800" dirty="0"/>
          </a:p>
        </p:txBody>
      </p:sp>
      <p:sp>
        <p:nvSpPr>
          <p:cNvPr id="3" name="Content Placeholder 2"/>
          <p:cNvSpPr>
            <a:spLocks noGrp="1"/>
          </p:cNvSpPr>
          <p:nvPr>
            <p:ph idx="1"/>
          </p:nvPr>
        </p:nvSpPr>
        <p:spPr/>
        <p:txBody>
          <a:bodyPr/>
          <a:lstStyle/>
          <a:p>
            <a:r>
              <a:rPr lang="en-NZ" dirty="0" smtClean="0"/>
              <a:t>The experiences he has had while at war have traumatised him and ‘aged’ him prematurely. He has lost his </a:t>
            </a:r>
            <a:r>
              <a:rPr lang="en-NZ" dirty="0" smtClean="0"/>
              <a:t>innocence, </a:t>
            </a:r>
            <a:r>
              <a:rPr lang="en-NZ" dirty="0" smtClean="0"/>
              <a:t>naivety and air of confidence he had before enlisting.</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2800" dirty="0" smtClean="0"/>
              <a:t>What sport did the soldier use to play? What link is made between sport and war?</a:t>
            </a:r>
            <a:endParaRPr lang="en-NZ" sz="2800" dirty="0"/>
          </a:p>
        </p:txBody>
      </p:sp>
      <p:sp>
        <p:nvSpPr>
          <p:cNvPr id="3" name="Content Placeholder 2"/>
          <p:cNvSpPr>
            <a:spLocks noGrp="1"/>
          </p:cNvSpPr>
          <p:nvPr>
            <p:ph idx="1"/>
          </p:nvPr>
        </p:nvSpPr>
        <p:spPr/>
        <p:txBody>
          <a:bodyPr>
            <a:normAutofit fontScale="92500" lnSpcReduction="20000"/>
          </a:bodyPr>
          <a:lstStyle/>
          <a:p>
            <a:r>
              <a:rPr lang="en-NZ" dirty="0" smtClean="0"/>
              <a:t>Football</a:t>
            </a:r>
          </a:p>
          <a:p>
            <a:r>
              <a:rPr lang="en-NZ" dirty="0" smtClean="0"/>
              <a:t>Owen portrays the way that many young men thought that war was going to be a bit of fun – a game to be enjoyed with mates. In this poem he shows that the ‘game’ of war actually has serious consequences. The young man who used to enjoy a bit of blood down his leg from being </a:t>
            </a:r>
            <a:r>
              <a:rPr lang="en-NZ" dirty="0" err="1" smtClean="0"/>
              <a:t>rucked</a:t>
            </a:r>
            <a:r>
              <a:rPr lang="en-NZ" dirty="0" smtClean="0"/>
              <a:t> during football loses his leg after being shot while at war. </a:t>
            </a:r>
          </a:p>
          <a:p>
            <a:r>
              <a:rPr lang="en-NZ" dirty="0" smtClean="0"/>
              <a:t>This is also a contrast to Jessie Popes poem ‘Who’s for the game’ where the metaphor of a football game is used to portray war as a glorious fun adventure.</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r>
              <a:rPr lang="en-NZ" sz="2800" dirty="0" smtClean="0"/>
              <a:t>For what reason did the Soldier enlist and what was his “lie”?					</a:t>
            </a:r>
            <a:br>
              <a:rPr lang="en-NZ" sz="2800" dirty="0" smtClean="0"/>
            </a:br>
            <a:endParaRPr lang="en-NZ" sz="2800" dirty="0"/>
          </a:p>
        </p:txBody>
      </p:sp>
      <p:sp>
        <p:nvSpPr>
          <p:cNvPr id="3" name="Content Placeholder 2"/>
          <p:cNvSpPr>
            <a:spLocks noGrp="1"/>
          </p:cNvSpPr>
          <p:nvPr>
            <p:ph idx="1"/>
          </p:nvPr>
        </p:nvSpPr>
        <p:spPr/>
        <p:txBody>
          <a:bodyPr/>
          <a:lstStyle/>
          <a:p>
            <a:r>
              <a:rPr lang="en-NZ" dirty="0" smtClean="0"/>
              <a:t>The soldier enlisted largely to impress young girls who said he would look good in uniform. Also because he had had a few drinks with his football teammates and was feeling confident.</a:t>
            </a:r>
          </a:p>
          <a:p>
            <a:r>
              <a:rPr lang="en-NZ" dirty="0" smtClean="0"/>
              <a:t>He lied about his age as he was too young to enlist.</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r>
              <a:rPr lang="en-NZ" sz="2800" dirty="0" smtClean="0"/>
              <a:t/>
            </a:r>
            <a:br>
              <a:rPr lang="en-NZ" sz="2800" dirty="0" smtClean="0"/>
            </a:br>
            <a:r>
              <a:rPr lang="en-NZ" sz="2800" dirty="0" smtClean="0"/>
              <a:t/>
            </a:r>
            <a:br>
              <a:rPr lang="en-NZ" sz="2800" dirty="0" smtClean="0"/>
            </a:br>
            <a:r>
              <a:rPr lang="en-NZ" sz="2800" dirty="0" smtClean="0"/>
              <a:t>Describe the soldier’s view of war when he first enlisted? What comment is Owen making about recruits in general?									</a:t>
            </a:r>
            <a:br>
              <a:rPr lang="en-NZ" sz="2800" dirty="0" smtClean="0"/>
            </a:br>
            <a:endParaRPr lang="en-NZ" sz="2800" dirty="0"/>
          </a:p>
        </p:txBody>
      </p:sp>
      <p:sp>
        <p:nvSpPr>
          <p:cNvPr id="3" name="Content Placeholder 2"/>
          <p:cNvSpPr>
            <a:spLocks noGrp="1"/>
          </p:cNvSpPr>
          <p:nvPr>
            <p:ph idx="1"/>
          </p:nvPr>
        </p:nvSpPr>
        <p:spPr/>
        <p:txBody>
          <a:bodyPr>
            <a:normAutofit fontScale="92500" lnSpcReduction="20000"/>
          </a:bodyPr>
          <a:lstStyle/>
          <a:p>
            <a:r>
              <a:rPr lang="en-NZ" dirty="0" smtClean="0"/>
              <a:t>He didn’t think about the enemy at all and had no fear – he is typical of many young men who believe themselves to be invincible.</a:t>
            </a:r>
          </a:p>
          <a:p>
            <a:r>
              <a:rPr lang="en-NZ" dirty="0" smtClean="0"/>
              <a:t>He was impressed by the thought of a smart uniform, being saluted and using guns.</a:t>
            </a:r>
          </a:p>
          <a:p>
            <a:r>
              <a:rPr lang="en-NZ" dirty="0" smtClean="0"/>
              <a:t>He looked forward to fun during leave and being paid good wages for an ‘adventure’</a:t>
            </a:r>
          </a:p>
          <a:p>
            <a:r>
              <a:rPr lang="en-NZ" dirty="0" smtClean="0"/>
              <a:t>He also looked forward to being with other likeminded men and offering advice to new recruits.</a:t>
            </a:r>
          </a:p>
          <a:p>
            <a:endParaRPr lang="en-NZ" dirty="0" smtClean="0"/>
          </a:p>
          <a:p>
            <a:r>
              <a:rPr lang="en-NZ" dirty="0" smtClean="0"/>
              <a:t>Owen is commenting on the sheer naivety and lack of life experience that these men had. They </a:t>
            </a:r>
            <a:endParaRPr lang="en-NZ" dirty="0"/>
          </a:p>
        </p:txBody>
      </p:sp>
      <p:pic>
        <p:nvPicPr>
          <p:cNvPr id="4" name="Picture 2" descr="http://t0.gstatic.com/images?q=tbn:ANd9GcTfrksBVSadm3uLLLa2JqdetptYCKpb3MRjN5gMIzVFPVTRppx-Cav-jUE">
            <a:hlinkClick r:id="rId2"/>
          </p:cNvPr>
          <p:cNvPicPr>
            <a:picLocks noChangeAspect="1" noChangeArrowheads="1"/>
          </p:cNvPicPr>
          <p:nvPr/>
        </p:nvPicPr>
        <p:blipFill>
          <a:blip r:embed="rId3" cstate="print"/>
          <a:srcRect/>
          <a:stretch>
            <a:fillRect/>
          </a:stretch>
        </p:blipFill>
        <p:spPr bwMode="auto">
          <a:xfrm rot="1191086">
            <a:off x="7840889" y="5554888"/>
            <a:ext cx="1143000" cy="114300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136</TotalTime>
  <Words>963</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Slide 1</vt:lpstr>
      <vt:lpstr>What injury has this soldier experienced? How do you know?      </vt:lpstr>
      <vt:lpstr>Comment on the use of Alliteration in Line 2 “ghastly suit of grey”. Why do you think this imagery has been chosen by Owen?</vt:lpstr>
      <vt:lpstr>Identify a simile used in Stanza 1 and comment on the effect.     </vt:lpstr>
      <vt:lpstr>In Stanza two describe how the Soldier is treated by young women. Explain why you think this is and provide evidence from the poem.  </vt:lpstr>
      <vt:lpstr>What do you think is meant by “now he is old” despite only a year having passed?</vt:lpstr>
      <vt:lpstr>What sport did the soldier use to play? What link is made between sport and war?</vt:lpstr>
      <vt:lpstr>For what reason did the Soldier enlist and what was his “lie”?      </vt:lpstr>
      <vt:lpstr>  Describe the soldier’s view of war when he first enlisted? What comment is Owen making about recruits in general?          </vt:lpstr>
      <vt:lpstr>  In the final Stanza what has happened to the soldier? How was his return from war different to his departure?           </vt:lpstr>
      <vt:lpstr>    The poem finishes with the repetition of a question “why don’t they come?” Comment on the effect of this technique. What does it tell you about the Soldier’s mental state?            </vt:lpstr>
      <vt:lpstr>  “Disabled” is another poem which contains sport imagery. How does Owen’s poem contrast to the way sport is depicted in Pope’s “Who’s for the game?” </vt:lpstr>
      <vt:lpstr>THEME</vt:lpstr>
      <vt:lpstr>Slide 14</vt:lpstr>
    </vt:vector>
  </TitlesOfParts>
  <Company>Westlake Girls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jgillaly</dc:creator>
  <cp:lastModifiedBy>jgillaly</cp:lastModifiedBy>
  <cp:revision>5</cp:revision>
  <dcterms:created xsi:type="dcterms:W3CDTF">2011-03-01T19:10:40Z</dcterms:created>
  <dcterms:modified xsi:type="dcterms:W3CDTF">2011-03-06T22:18:24Z</dcterms:modified>
</cp:coreProperties>
</file>