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7" r:id="rId3"/>
    <p:sldId id="258" r:id="rId4"/>
    <p:sldId id="259" r:id="rId5"/>
    <p:sldId id="260" r:id="rId6"/>
    <p:sldId id="263" r:id="rId7"/>
    <p:sldId id="264"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6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1429A-6A93-4ADF-B251-CA4F0A41B0F7}" type="datetimeFigureOut">
              <a:rPr lang="en-NZ" smtClean="0"/>
              <a:t>4/03/2013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55930A-AA04-4EC8-B4BE-9B8EAD12F35B}" type="slidenum">
              <a:rPr lang="en-NZ" smtClean="0"/>
              <a:t>‹#›</a:t>
            </a:fld>
            <a:endParaRPr lang="en-NZ"/>
          </a:p>
        </p:txBody>
      </p:sp>
    </p:spTree>
    <p:extLst>
      <p:ext uri="{BB962C8B-B14F-4D97-AF65-F5344CB8AC3E}">
        <p14:creationId xmlns:p14="http://schemas.microsoft.com/office/powerpoint/2010/main" val="3097711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5755930A-AA04-4EC8-B4BE-9B8EAD12F35B}" type="slidenum">
              <a:rPr lang="en-NZ" smtClean="0"/>
              <a:t>3</a:t>
            </a:fld>
            <a:endParaRPr lang="en-NZ"/>
          </a:p>
        </p:txBody>
      </p:sp>
    </p:spTree>
    <p:extLst>
      <p:ext uri="{BB962C8B-B14F-4D97-AF65-F5344CB8AC3E}">
        <p14:creationId xmlns:p14="http://schemas.microsoft.com/office/powerpoint/2010/main" val="2122553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19065D37-0DD7-443C-B0F7-761D78443C6E}" type="datetimeFigureOut">
              <a:rPr lang="en-NZ" smtClean="0"/>
              <a:t>4/03/2013</a:t>
            </a:fld>
            <a:endParaRPr lang="en-NZ"/>
          </a:p>
        </p:txBody>
      </p:sp>
      <p:sp>
        <p:nvSpPr>
          <p:cNvPr id="23" name="Slide Number Placeholder 22"/>
          <p:cNvSpPr>
            <a:spLocks noGrp="1"/>
          </p:cNvSpPr>
          <p:nvPr>
            <p:ph type="sldNum" sz="quarter" idx="11"/>
          </p:nvPr>
        </p:nvSpPr>
        <p:spPr/>
        <p:txBody>
          <a:bodyPr/>
          <a:lstStyle/>
          <a:p>
            <a:fld id="{8CAE19F9-632B-40BA-9DCE-A1AF40CDB74F}" type="slidenum">
              <a:rPr lang="en-NZ" smtClean="0"/>
              <a:t>‹#›</a:t>
            </a:fld>
            <a:endParaRPr lang="en-NZ"/>
          </a:p>
        </p:txBody>
      </p:sp>
      <p:sp>
        <p:nvSpPr>
          <p:cNvPr id="24" name="Footer Placeholder 23"/>
          <p:cNvSpPr>
            <a:spLocks noGrp="1"/>
          </p:cNvSpPr>
          <p:nvPr>
            <p:ph type="ftr" sz="quarter" idx="12"/>
          </p:nvPr>
        </p:nvSpPr>
        <p:spPr/>
        <p:txBody>
          <a:bodyPr/>
          <a:lstStyle/>
          <a:p>
            <a:endParaRPr lang="en-NZ"/>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65D37-0DD7-443C-B0F7-761D78443C6E}" type="datetimeFigureOut">
              <a:rPr lang="en-NZ" smtClean="0"/>
              <a:t>4/03/2013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AE19F9-632B-40BA-9DCE-A1AF40CDB74F}"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65D37-0DD7-443C-B0F7-761D78443C6E}" type="datetimeFigureOut">
              <a:rPr lang="en-NZ" smtClean="0"/>
              <a:t>4/03/2013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AE19F9-632B-40BA-9DCE-A1AF40CDB74F}"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19065D37-0DD7-443C-B0F7-761D78443C6E}" type="datetimeFigureOut">
              <a:rPr lang="en-NZ" smtClean="0"/>
              <a:t>4/03/2013</a:t>
            </a:fld>
            <a:endParaRPr lang="en-NZ"/>
          </a:p>
        </p:txBody>
      </p:sp>
      <p:sp>
        <p:nvSpPr>
          <p:cNvPr id="19" name="Slide Number Placeholder 18"/>
          <p:cNvSpPr>
            <a:spLocks noGrp="1"/>
          </p:cNvSpPr>
          <p:nvPr>
            <p:ph type="sldNum" sz="quarter" idx="15"/>
          </p:nvPr>
        </p:nvSpPr>
        <p:spPr/>
        <p:txBody>
          <a:bodyPr/>
          <a:lstStyle/>
          <a:p>
            <a:fld id="{8CAE19F9-632B-40BA-9DCE-A1AF40CDB74F}" type="slidenum">
              <a:rPr lang="en-NZ" smtClean="0"/>
              <a:t>‹#›</a:t>
            </a:fld>
            <a:endParaRPr lang="en-NZ"/>
          </a:p>
        </p:txBody>
      </p:sp>
      <p:sp>
        <p:nvSpPr>
          <p:cNvPr id="21" name="Footer Placeholder 20"/>
          <p:cNvSpPr>
            <a:spLocks noGrp="1"/>
          </p:cNvSpPr>
          <p:nvPr>
            <p:ph type="ftr" sz="quarter" idx="16"/>
          </p:nvPr>
        </p:nvSpPr>
        <p:spPr/>
        <p:txBody>
          <a:bodyPr/>
          <a:lstStyle/>
          <a:p>
            <a:endParaRPr lang="en-NZ"/>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19065D37-0DD7-443C-B0F7-761D78443C6E}" type="datetimeFigureOut">
              <a:rPr lang="en-NZ" smtClean="0"/>
              <a:t>4/03/2013</a:t>
            </a:fld>
            <a:endParaRPr lang="en-NZ"/>
          </a:p>
        </p:txBody>
      </p:sp>
      <p:sp>
        <p:nvSpPr>
          <p:cNvPr id="20" name="Slide Number Placeholder 19"/>
          <p:cNvSpPr>
            <a:spLocks noGrp="1"/>
          </p:cNvSpPr>
          <p:nvPr>
            <p:ph type="sldNum" sz="quarter" idx="11"/>
          </p:nvPr>
        </p:nvSpPr>
        <p:spPr/>
        <p:txBody>
          <a:bodyPr/>
          <a:lstStyle/>
          <a:p>
            <a:fld id="{8CAE19F9-632B-40BA-9DCE-A1AF40CDB74F}" type="slidenum">
              <a:rPr lang="en-NZ" smtClean="0"/>
              <a:t>‹#›</a:t>
            </a:fld>
            <a:endParaRPr lang="en-NZ"/>
          </a:p>
        </p:txBody>
      </p:sp>
      <p:sp>
        <p:nvSpPr>
          <p:cNvPr id="21" name="Footer Placeholder 20"/>
          <p:cNvSpPr>
            <a:spLocks noGrp="1"/>
          </p:cNvSpPr>
          <p:nvPr>
            <p:ph type="ftr" sz="quarter" idx="12"/>
          </p:nvPr>
        </p:nvSpPr>
        <p:spPr/>
        <p:txBody>
          <a:bodyPr/>
          <a:lstStyle/>
          <a:p>
            <a:endParaRPr lang="en-NZ"/>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19065D37-0DD7-443C-B0F7-761D78443C6E}" type="datetimeFigureOut">
              <a:rPr lang="en-NZ" smtClean="0"/>
              <a:t>4/03/2013</a:t>
            </a:fld>
            <a:endParaRPr lang="en-NZ"/>
          </a:p>
        </p:txBody>
      </p:sp>
      <p:sp>
        <p:nvSpPr>
          <p:cNvPr id="25" name="Slide Number Placeholder 24"/>
          <p:cNvSpPr>
            <a:spLocks noGrp="1"/>
          </p:cNvSpPr>
          <p:nvPr>
            <p:ph type="sldNum" sz="quarter" idx="16"/>
          </p:nvPr>
        </p:nvSpPr>
        <p:spPr/>
        <p:txBody>
          <a:bodyPr/>
          <a:lstStyle/>
          <a:p>
            <a:fld id="{8CAE19F9-632B-40BA-9DCE-A1AF40CDB74F}" type="slidenum">
              <a:rPr lang="en-NZ" smtClean="0"/>
              <a:t>‹#›</a:t>
            </a:fld>
            <a:endParaRPr lang="en-NZ"/>
          </a:p>
        </p:txBody>
      </p:sp>
      <p:sp>
        <p:nvSpPr>
          <p:cNvPr id="26" name="Footer Placeholder 25"/>
          <p:cNvSpPr>
            <a:spLocks noGrp="1"/>
          </p:cNvSpPr>
          <p:nvPr>
            <p:ph type="ftr" sz="quarter" idx="17"/>
          </p:nvPr>
        </p:nvSpPr>
        <p:spPr/>
        <p:txBody>
          <a:bodyPr/>
          <a:lstStyle/>
          <a:p>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19065D37-0DD7-443C-B0F7-761D78443C6E}" type="datetimeFigureOut">
              <a:rPr lang="en-NZ" smtClean="0"/>
              <a:t>4/03/2013</a:t>
            </a:fld>
            <a:endParaRPr lang="en-NZ"/>
          </a:p>
        </p:txBody>
      </p:sp>
      <p:sp>
        <p:nvSpPr>
          <p:cNvPr id="24" name="Slide Number Placeholder 23"/>
          <p:cNvSpPr>
            <a:spLocks noGrp="1"/>
          </p:cNvSpPr>
          <p:nvPr>
            <p:ph type="sldNum" sz="quarter" idx="17"/>
          </p:nvPr>
        </p:nvSpPr>
        <p:spPr/>
        <p:txBody>
          <a:bodyPr/>
          <a:lstStyle/>
          <a:p>
            <a:fld id="{8CAE19F9-632B-40BA-9DCE-A1AF40CDB74F}" type="slidenum">
              <a:rPr lang="en-NZ" smtClean="0"/>
              <a:t>‹#›</a:t>
            </a:fld>
            <a:endParaRPr lang="en-NZ"/>
          </a:p>
        </p:txBody>
      </p:sp>
      <p:sp>
        <p:nvSpPr>
          <p:cNvPr id="29" name="Footer Placeholder 28"/>
          <p:cNvSpPr>
            <a:spLocks noGrp="1"/>
          </p:cNvSpPr>
          <p:nvPr>
            <p:ph type="ftr" sz="quarter" idx="18"/>
          </p:nvPr>
        </p:nvSpPr>
        <p:spPr/>
        <p:txBody>
          <a:bodyPr/>
          <a:lstStyle/>
          <a:p>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19065D37-0DD7-443C-B0F7-761D78443C6E}" type="datetimeFigureOut">
              <a:rPr lang="en-NZ" smtClean="0"/>
              <a:t>4/03/2013</a:t>
            </a:fld>
            <a:endParaRPr lang="en-NZ"/>
          </a:p>
        </p:txBody>
      </p:sp>
      <p:sp>
        <p:nvSpPr>
          <p:cNvPr id="14" name="Slide Number Placeholder 13"/>
          <p:cNvSpPr>
            <a:spLocks noGrp="1"/>
          </p:cNvSpPr>
          <p:nvPr>
            <p:ph type="sldNum" sz="quarter" idx="11"/>
          </p:nvPr>
        </p:nvSpPr>
        <p:spPr/>
        <p:txBody>
          <a:bodyPr/>
          <a:lstStyle/>
          <a:p>
            <a:fld id="{8CAE19F9-632B-40BA-9DCE-A1AF40CDB74F}" type="slidenum">
              <a:rPr lang="en-NZ" smtClean="0"/>
              <a:t>‹#›</a:t>
            </a:fld>
            <a:endParaRPr lang="en-NZ"/>
          </a:p>
        </p:txBody>
      </p:sp>
      <p:sp>
        <p:nvSpPr>
          <p:cNvPr id="18" name="Footer Placeholder 17"/>
          <p:cNvSpPr>
            <a:spLocks noGrp="1"/>
          </p:cNvSpPr>
          <p:nvPr>
            <p:ph type="ftr" sz="quarter" idx="12"/>
          </p:nvPr>
        </p:nvSpPr>
        <p:spPr/>
        <p:txBody>
          <a:bodyPr/>
          <a:lstStyle/>
          <a:p>
            <a:endParaRPr lang="en-NZ"/>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19065D37-0DD7-443C-B0F7-761D78443C6E}" type="datetimeFigureOut">
              <a:rPr lang="en-NZ" smtClean="0"/>
              <a:t>4/03/2013</a:t>
            </a:fld>
            <a:endParaRPr lang="en-NZ"/>
          </a:p>
        </p:txBody>
      </p:sp>
      <p:sp>
        <p:nvSpPr>
          <p:cNvPr id="12" name="Slide Number Placeholder 11"/>
          <p:cNvSpPr>
            <a:spLocks noGrp="1"/>
          </p:cNvSpPr>
          <p:nvPr>
            <p:ph type="sldNum" sz="quarter" idx="11"/>
          </p:nvPr>
        </p:nvSpPr>
        <p:spPr/>
        <p:txBody>
          <a:bodyPr/>
          <a:lstStyle/>
          <a:p>
            <a:fld id="{8CAE19F9-632B-40BA-9DCE-A1AF40CDB74F}" type="slidenum">
              <a:rPr lang="en-NZ" smtClean="0"/>
              <a:t>‹#›</a:t>
            </a:fld>
            <a:endParaRPr lang="en-NZ"/>
          </a:p>
        </p:txBody>
      </p:sp>
      <p:sp>
        <p:nvSpPr>
          <p:cNvPr id="13" name="Footer Placeholder 12"/>
          <p:cNvSpPr>
            <a:spLocks noGrp="1"/>
          </p:cNvSpPr>
          <p:nvPr>
            <p:ph type="ftr" sz="quarter" idx="12"/>
          </p:nvPr>
        </p:nvSpPr>
        <p:spPr/>
        <p:txBody>
          <a:bodyPr/>
          <a:lstStyle/>
          <a:p>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19065D37-0DD7-443C-B0F7-761D78443C6E}" type="datetimeFigureOut">
              <a:rPr lang="en-NZ" smtClean="0"/>
              <a:t>4/03/2013</a:t>
            </a:fld>
            <a:endParaRPr lang="en-NZ"/>
          </a:p>
        </p:txBody>
      </p:sp>
      <p:sp>
        <p:nvSpPr>
          <p:cNvPr id="18" name="Slide Number Placeholder 17"/>
          <p:cNvSpPr>
            <a:spLocks noGrp="1"/>
          </p:cNvSpPr>
          <p:nvPr>
            <p:ph type="sldNum" sz="quarter" idx="16"/>
          </p:nvPr>
        </p:nvSpPr>
        <p:spPr/>
        <p:txBody>
          <a:bodyPr/>
          <a:lstStyle/>
          <a:p>
            <a:fld id="{8CAE19F9-632B-40BA-9DCE-A1AF40CDB74F}" type="slidenum">
              <a:rPr lang="en-NZ" smtClean="0"/>
              <a:t>‹#›</a:t>
            </a:fld>
            <a:endParaRPr lang="en-NZ"/>
          </a:p>
        </p:txBody>
      </p:sp>
      <p:sp>
        <p:nvSpPr>
          <p:cNvPr id="20" name="Footer Placeholder 19"/>
          <p:cNvSpPr>
            <a:spLocks noGrp="1"/>
          </p:cNvSpPr>
          <p:nvPr>
            <p:ph type="ftr" sz="quarter" idx="17"/>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19065D37-0DD7-443C-B0F7-761D78443C6E}" type="datetimeFigureOut">
              <a:rPr lang="en-NZ" smtClean="0"/>
              <a:t>4/03/2013</a:t>
            </a:fld>
            <a:endParaRPr lang="en-NZ"/>
          </a:p>
        </p:txBody>
      </p:sp>
      <p:sp>
        <p:nvSpPr>
          <p:cNvPr id="20" name="Slide Number Placeholder 19"/>
          <p:cNvSpPr>
            <a:spLocks noGrp="1"/>
          </p:cNvSpPr>
          <p:nvPr>
            <p:ph type="sldNum" sz="quarter" idx="15"/>
          </p:nvPr>
        </p:nvSpPr>
        <p:spPr/>
        <p:txBody>
          <a:bodyPr/>
          <a:lstStyle/>
          <a:p>
            <a:fld id="{8CAE19F9-632B-40BA-9DCE-A1AF40CDB74F}" type="slidenum">
              <a:rPr lang="en-NZ" smtClean="0"/>
              <a:t>‹#›</a:t>
            </a:fld>
            <a:endParaRPr lang="en-NZ"/>
          </a:p>
        </p:txBody>
      </p:sp>
      <p:sp>
        <p:nvSpPr>
          <p:cNvPr id="21" name="Footer Placeholder 20"/>
          <p:cNvSpPr>
            <a:spLocks noGrp="1"/>
          </p:cNvSpPr>
          <p:nvPr>
            <p:ph type="ftr" sz="quarter" idx="16"/>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19065D37-0DD7-443C-B0F7-761D78443C6E}" type="datetimeFigureOut">
              <a:rPr lang="en-NZ" smtClean="0"/>
              <a:t>4/03/2013</a:t>
            </a:fld>
            <a:endParaRPr lang="en-NZ"/>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NZ"/>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8CAE19F9-632B-40BA-9DCE-A1AF40CDB74F}"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nz/url?sa=i&amp;rct=j&amp;q=double+indemnity&amp;source=images&amp;cd=&amp;cad=rja&amp;docid=9QYZQ7vt8OSmTM&amp;tbnid=MVXpF0HgYBr4uM:&amp;ved=0CAUQjRw&amp;url=http://www.universalstudiosentertainment.com/double-indemnity/&amp;ei=hH4qUZyEMeiligKlgYHYCA&amp;bvm=bv.42768644,d.cGE&amp;psig=AFQjCNGrRnLIelwk9KSYfJxUuMq1qru4Fw&amp;ust=1361825712062983" TargetMode="External"/><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4000" r="-14000"/>
          </a:stretch>
        </a:blipFill>
        <a:effectLst/>
      </p:bgPr>
    </p:bg>
    <p:spTree>
      <p:nvGrpSpPr>
        <p:cNvPr id="1" name=""/>
        <p:cNvGrpSpPr/>
        <p:nvPr/>
      </p:nvGrpSpPr>
      <p:grpSpPr>
        <a:xfrm>
          <a:off x="0" y="0"/>
          <a:ext cx="0" cy="0"/>
          <a:chOff x="0" y="0"/>
          <a:chExt cx="0" cy="0"/>
        </a:xfrm>
      </p:grpSpPr>
      <p:pic>
        <p:nvPicPr>
          <p:cNvPr id="1026" name="Picture 2" descr="http://www.universalstudiosentertainment.com/assets_c/2010/12/DoubleIndemnity-thumb-497xauto-3140.jpg">
            <a:hlinkClick r:id="rId3"/>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468" b="5182"/>
          <a:stretch/>
        </p:blipFill>
        <p:spPr bwMode="auto">
          <a:xfrm>
            <a:off x="-2" y="0"/>
            <a:ext cx="91413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4570688" y="5489202"/>
            <a:ext cx="4554279" cy="1368798"/>
          </a:xfrm>
        </p:spPr>
        <p:txBody>
          <a:bodyPr>
            <a:noAutofit/>
          </a:bodyPr>
          <a:lstStyle/>
          <a:p>
            <a:r>
              <a:rPr lang="en-NZ" sz="2400" b="1" dirty="0" smtClean="0"/>
              <a:t>Directed by Billy Wilder 1944</a:t>
            </a:r>
          </a:p>
          <a:p>
            <a:r>
              <a:rPr lang="en-NZ" sz="2400" b="1" dirty="0" smtClean="0"/>
              <a:t>Budget $980,000</a:t>
            </a:r>
            <a:endParaRPr lang="en-NZ" sz="2400" b="1" dirty="0"/>
          </a:p>
        </p:txBody>
      </p:sp>
      <p:sp>
        <p:nvSpPr>
          <p:cNvPr id="2" name="Title 1"/>
          <p:cNvSpPr>
            <a:spLocks noGrp="1"/>
          </p:cNvSpPr>
          <p:nvPr>
            <p:ph type="title"/>
          </p:nvPr>
        </p:nvSpPr>
        <p:spPr/>
        <p:txBody>
          <a:bodyPr/>
          <a:lstStyle/>
          <a:p>
            <a:endParaRPr lang="en-NZ" dirty="0"/>
          </a:p>
        </p:txBody>
      </p:sp>
    </p:spTree>
    <p:extLst>
      <p:ext uri="{BB962C8B-B14F-4D97-AF65-F5344CB8AC3E}">
        <p14:creationId xmlns:p14="http://schemas.microsoft.com/office/powerpoint/2010/main" val="25905179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NZ" sz="2400" dirty="0"/>
              <a:t>In 1938, </a:t>
            </a:r>
            <a:r>
              <a:rPr lang="en-NZ" sz="2400" b="1" dirty="0">
                <a:solidFill>
                  <a:srgbClr val="FF0066"/>
                </a:solidFill>
              </a:rPr>
              <a:t>Walter Neff</a:t>
            </a:r>
            <a:r>
              <a:rPr lang="en-NZ" sz="2400" dirty="0"/>
              <a:t>, an experienced salesman of the Pacific All Risk Insurance Co., meets the seductive wife of one of his clients, </a:t>
            </a:r>
            <a:r>
              <a:rPr lang="en-NZ" sz="2400" b="1" dirty="0">
                <a:solidFill>
                  <a:srgbClr val="FF0066"/>
                </a:solidFill>
              </a:rPr>
              <a:t>Phyllis </a:t>
            </a:r>
            <a:r>
              <a:rPr lang="en-NZ" sz="2400" b="1" dirty="0" err="1">
                <a:solidFill>
                  <a:srgbClr val="FF0066"/>
                </a:solidFill>
              </a:rPr>
              <a:t>Dietrichson</a:t>
            </a:r>
            <a:r>
              <a:rPr lang="en-NZ" sz="2400" dirty="0"/>
              <a:t>, and they have an affair. Phyllis proposes to kill her husband to receive the proceeds of an accident insurance policy and Walter devises a scheme to receive twice the amount based on a double indemnity clause. When </a:t>
            </a:r>
            <a:r>
              <a:rPr lang="en-NZ" sz="2400" b="1" dirty="0" err="1">
                <a:solidFill>
                  <a:srgbClr val="FF0066"/>
                </a:solidFill>
              </a:rPr>
              <a:t>Mr.</a:t>
            </a:r>
            <a:r>
              <a:rPr lang="en-NZ" sz="2400" b="1" dirty="0">
                <a:solidFill>
                  <a:srgbClr val="FF0066"/>
                </a:solidFill>
              </a:rPr>
              <a:t> </a:t>
            </a:r>
            <a:r>
              <a:rPr lang="en-NZ" sz="2400" b="1" dirty="0" err="1">
                <a:solidFill>
                  <a:srgbClr val="FF0066"/>
                </a:solidFill>
              </a:rPr>
              <a:t>Dietrichson</a:t>
            </a:r>
            <a:r>
              <a:rPr lang="en-NZ" sz="2400" b="1" dirty="0">
                <a:solidFill>
                  <a:srgbClr val="FF0066"/>
                </a:solidFill>
              </a:rPr>
              <a:t> </a:t>
            </a:r>
            <a:r>
              <a:rPr lang="en-NZ" sz="2400" dirty="0"/>
              <a:t>is found dead on a train-track, the police accept the determination of accidental death. However, the insurance analyst and Walter's best friend </a:t>
            </a:r>
            <a:r>
              <a:rPr lang="en-NZ" sz="2400" b="1" dirty="0">
                <a:solidFill>
                  <a:srgbClr val="FF0066"/>
                </a:solidFill>
              </a:rPr>
              <a:t>Barton Keyes </a:t>
            </a:r>
            <a:r>
              <a:rPr lang="en-NZ" sz="2400" dirty="0"/>
              <a:t>does not buy the story and suspects that Phyllis has murdered her husband with the help of another man.</a:t>
            </a:r>
          </a:p>
        </p:txBody>
      </p:sp>
      <p:sp>
        <p:nvSpPr>
          <p:cNvPr id="2" name="Title 1"/>
          <p:cNvSpPr>
            <a:spLocks noGrp="1"/>
          </p:cNvSpPr>
          <p:nvPr>
            <p:ph type="title"/>
          </p:nvPr>
        </p:nvSpPr>
        <p:spPr/>
        <p:txBody>
          <a:bodyPr/>
          <a:lstStyle/>
          <a:p>
            <a:r>
              <a:rPr lang="en-NZ" b="1" dirty="0" smtClean="0">
                <a:solidFill>
                  <a:srgbClr val="FF0066"/>
                </a:solidFill>
              </a:rPr>
              <a:t>Plot Outline:</a:t>
            </a:r>
            <a:endParaRPr lang="en-NZ" b="1" dirty="0">
              <a:solidFill>
                <a:srgbClr val="FF0066"/>
              </a:solidFill>
            </a:endParaRPr>
          </a:p>
        </p:txBody>
      </p:sp>
    </p:spTree>
    <p:extLst>
      <p:ext uri="{BB962C8B-B14F-4D97-AF65-F5344CB8AC3E}">
        <p14:creationId xmlns:p14="http://schemas.microsoft.com/office/powerpoint/2010/main" val="4048222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4"/>
          </p:nvPr>
        </p:nvSpPr>
        <p:spPr/>
        <p:txBody>
          <a:bodyPr/>
          <a:lstStyle/>
          <a:p>
            <a:endParaRPr lang="en-NZ"/>
          </a:p>
        </p:txBody>
      </p:sp>
      <p:sp>
        <p:nvSpPr>
          <p:cNvPr id="2" name="Content Placeholder 1"/>
          <p:cNvSpPr>
            <a:spLocks noGrp="1"/>
          </p:cNvSpPr>
          <p:nvPr>
            <p:ph sz="quarter" idx="13"/>
          </p:nvPr>
        </p:nvSpPr>
        <p:spPr/>
        <p:txBody>
          <a:bodyPr/>
          <a:lstStyle/>
          <a:p>
            <a:r>
              <a:rPr lang="en-NZ" sz="2800" dirty="0" smtClean="0"/>
              <a:t>As  you are watching the film take notes on the following elements of noir we looked at while studying Detour:</a:t>
            </a:r>
          </a:p>
          <a:p>
            <a:endParaRPr lang="en-NZ" dirty="0"/>
          </a:p>
          <a:p>
            <a:endParaRPr lang="en-NZ" dirty="0"/>
          </a:p>
        </p:txBody>
      </p:sp>
      <p:sp>
        <p:nvSpPr>
          <p:cNvPr id="3" name="Title 2"/>
          <p:cNvSpPr>
            <a:spLocks noGrp="1"/>
          </p:cNvSpPr>
          <p:nvPr>
            <p:ph type="title"/>
          </p:nvPr>
        </p:nvSpPr>
        <p:spPr/>
        <p:txBody>
          <a:bodyPr/>
          <a:lstStyle/>
          <a:p>
            <a:r>
              <a:rPr lang="en-NZ" b="1" dirty="0" smtClean="0">
                <a:solidFill>
                  <a:srgbClr val="FF0066"/>
                </a:solidFill>
              </a:rPr>
              <a:t>CLOSE ANALYSIS</a:t>
            </a:r>
            <a:endParaRPr lang="en-NZ" b="1" dirty="0">
              <a:solidFill>
                <a:srgbClr val="FF0066"/>
              </a:solidFill>
            </a:endParaRPr>
          </a:p>
        </p:txBody>
      </p:sp>
    </p:spTree>
    <p:extLst>
      <p:ext uri="{BB962C8B-B14F-4D97-AF65-F5344CB8AC3E}">
        <p14:creationId xmlns:p14="http://schemas.microsoft.com/office/powerpoint/2010/main" val="295942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lvl="0"/>
            <a:r>
              <a:rPr lang="en-NZ" sz="2400" dirty="0"/>
              <a:t>Walters ‘confessional’ – expressionistic lighting on Walter’s face as he begins/ends his narrative: a visual metaphor for his  desperation and tale of inescapable </a:t>
            </a:r>
            <a:r>
              <a:rPr lang="en-NZ" sz="2400" dirty="0" smtClean="0"/>
              <a:t>doom.</a:t>
            </a:r>
            <a:endParaRPr lang="en-NZ" sz="2400" dirty="0"/>
          </a:p>
          <a:p>
            <a:pPr lvl="0"/>
            <a:r>
              <a:rPr lang="en-NZ" sz="2400" dirty="0" err="1"/>
              <a:t>Dietrichson</a:t>
            </a:r>
            <a:r>
              <a:rPr lang="en-NZ" sz="2400" dirty="0"/>
              <a:t> parlour – contrast lighting through Venetian blinds (like prison bars) and low-key lighting – creates an image of this being Phyllis’s lair: she entraps Walter there</a:t>
            </a:r>
            <a:r>
              <a:rPr lang="en-NZ" sz="2400" dirty="0" smtClean="0"/>
              <a:t>.</a:t>
            </a:r>
          </a:p>
          <a:p>
            <a:pPr lvl="0"/>
            <a:r>
              <a:rPr lang="en-NZ" sz="2400" dirty="0" smtClean="0"/>
              <a:t>Low-Angle canted shots of Phyllis as we are first introduced to her in the opening scene. Implies her sexual allure and power over Walter.</a:t>
            </a:r>
            <a:endParaRPr lang="en-NZ" sz="2400" dirty="0"/>
          </a:p>
          <a:p>
            <a:endParaRPr lang="en-NZ" dirty="0"/>
          </a:p>
        </p:txBody>
      </p:sp>
      <p:sp>
        <p:nvSpPr>
          <p:cNvPr id="4" name="Title 3"/>
          <p:cNvSpPr>
            <a:spLocks noGrp="1"/>
          </p:cNvSpPr>
          <p:nvPr>
            <p:ph type="title"/>
          </p:nvPr>
        </p:nvSpPr>
        <p:spPr/>
        <p:txBody>
          <a:bodyPr>
            <a:normAutofit fontScale="90000"/>
          </a:bodyPr>
          <a:lstStyle/>
          <a:p>
            <a:r>
              <a:rPr lang="en-NZ" b="1" dirty="0" smtClean="0">
                <a:solidFill>
                  <a:srgbClr val="FF0066"/>
                </a:solidFill>
              </a:rPr>
              <a:t>EXPRESSIONIST CAMERAWORK/LIGHTING</a:t>
            </a:r>
            <a:endParaRPr lang="en-NZ" dirty="0"/>
          </a:p>
        </p:txBody>
      </p:sp>
    </p:spTree>
    <p:extLst>
      <p:ext uri="{BB962C8B-B14F-4D97-AF65-F5344CB8AC3E}">
        <p14:creationId xmlns:p14="http://schemas.microsoft.com/office/powerpoint/2010/main" val="305884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lvl="0"/>
            <a:r>
              <a:rPr lang="en-NZ" sz="2400" dirty="0"/>
              <a:t>Although on the surface Walter may seem the victim of Phyllis’s conniving plan he is equally culpable – he did it for the girl, he did for the money and he did it to see if he could ‘crook the house’ (get away with it).</a:t>
            </a:r>
          </a:p>
          <a:p>
            <a:pPr lvl="0"/>
            <a:r>
              <a:rPr lang="en-NZ" sz="2400" dirty="0"/>
              <a:t>Behind his charm and mild manners he is a ruthless criminal (adultery, murder larceny)</a:t>
            </a:r>
          </a:p>
          <a:p>
            <a:endParaRPr lang="en-NZ" dirty="0"/>
          </a:p>
        </p:txBody>
      </p:sp>
      <p:sp>
        <p:nvSpPr>
          <p:cNvPr id="4" name="Title 3"/>
          <p:cNvSpPr>
            <a:spLocks noGrp="1"/>
          </p:cNvSpPr>
          <p:nvPr>
            <p:ph type="title"/>
          </p:nvPr>
        </p:nvSpPr>
        <p:spPr/>
        <p:txBody>
          <a:bodyPr/>
          <a:lstStyle/>
          <a:p>
            <a:r>
              <a:rPr lang="en-NZ" b="1" dirty="0" smtClean="0">
                <a:solidFill>
                  <a:srgbClr val="FF0066"/>
                </a:solidFill>
              </a:rPr>
              <a:t>FLAWED HERO/ANTIHERO</a:t>
            </a:r>
            <a:endParaRPr lang="en-NZ" dirty="0"/>
          </a:p>
        </p:txBody>
      </p:sp>
    </p:spTree>
    <p:extLst>
      <p:ext uri="{BB962C8B-B14F-4D97-AF65-F5344CB8AC3E}">
        <p14:creationId xmlns:p14="http://schemas.microsoft.com/office/powerpoint/2010/main" val="3717212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lvl="0"/>
            <a:r>
              <a:rPr lang="en-NZ" sz="2400" dirty="0"/>
              <a:t>Phyllis </a:t>
            </a:r>
            <a:r>
              <a:rPr lang="en-NZ" sz="2400" dirty="0" err="1"/>
              <a:t>Dietrichson</a:t>
            </a:r>
            <a:r>
              <a:rPr lang="en-NZ" sz="2400" dirty="0"/>
              <a:t> – manipulative, double-crossing, seductive, </a:t>
            </a:r>
            <a:r>
              <a:rPr lang="en-NZ" sz="2400" dirty="0" smtClean="0"/>
              <a:t>anti-family. Focussed on money – married her husband because he had money. He was his sick wife’s nurse. Uses her sexual appeal to convince Walter to murder her husband. Makes Walter feel sorry for her by telling him her husband is controlling, neglectful, drinks excessively and beats her. She is shot by Walter at the end of the film and is killed for her sins.</a:t>
            </a:r>
            <a:endParaRPr lang="en-NZ" sz="2400" dirty="0"/>
          </a:p>
          <a:p>
            <a:endParaRPr lang="en-NZ" dirty="0"/>
          </a:p>
        </p:txBody>
      </p:sp>
      <p:sp>
        <p:nvSpPr>
          <p:cNvPr id="4" name="Title 3"/>
          <p:cNvSpPr>
            <a:spLocks noGrp="1"/>
          </p:cNvSpPr>
          <p:nvPr>
            <p:ph type="title"/>
          </p:nvPr>
        </p:nvSpPr>
        <p:spPr/>
        <p:txBody>
          <a:bodyPr/>
          <a:lstStyle/>
          <a:p>
            <a:r>
              <a:rPr lang="en-NZ" b="1" dirty="0" smtClean="0">
                <a:solidFill>
                  <a:srgbClr val="FF0066"/>
                </a:solidFill>
              </a:rPr>
              <a:t>FEMME FATALE</a:t>
            </a:r>
            <a:endParaRPr lang="en-NZ" dirty="0"/>
          </a:p>
        </p:txBody>
      </p:sp>
    </p:spTree>
    <p:extLst>
      <p:ext uri="{BB962C8B-B14F-4D97-AF65-F5344CB8AC3E}">
        <p14:creationId xmlns:p14="http://schemas.microsoft.com/office/powerpoint/2010/main" val="13594583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lstStyle/>
          <a:p>
            <a:pPr lvl="0"/>
            <a:r>
              <a:rPr lang="en-NZ" sz="2800" dirty="0"/>
              <a:t>Walter’s final confession before he attempts to escape to Mexico is his attempt to ‘put things straight’ for Keyes on the </a:t>
            </a:r>
            <a:r>
              <a:rPr lang="en-NZ" sz="2800" dirty="0" err="1"/>
              <a:t>Dietrichson</a:t>
            </a:r>
            <a:r>
              <a:rPr lang="en-NZ" sz="2800" dirty="0"/>
              <a:t> case.</a:t>
            </a:r>
          </a:p>
          <a:p>
            <a:pPr lvl="0"/>
            <a:r>
              <a:rPr lang="en-NZ" sz="2800" dirty="0"/>
              <a:t>His confessions (more so than the scenes portraying previous events) reveal Walters sinister motivations  </a:t>
            </a:r>
          </a:p>
          <a:p>
            <a:endParaRPr lang="en-NZ" dirty="0"/>
          </a:p>
        </p:txBody>
      </p:sp>
      <p:sp>
        <p:nvSpPr>
          <p:cNvPr id="5" name="Title 4"/>
          <p:cNvSpPr>
            <a:spLocks noGrp="1"/>
          </p:cNvSpPr>
          <p:nvPr>
            <p:ph type="title"/>
          </p:nvPr>
        </p:nvSpPr>
        <p:spPr/>
        <p:txBody>
          <a:bodyPr>
            <a:normAutofit fontScale="90000"/>
          </a:bodyPr>
          <a:lstStyle/>
          <a:p>
            <a:r>
              <a:rPr lang="en-NZ" b="1" dirty="0" smtClean="0">
                <a:solidFill>
                  <a:srgbClr val="FF0066"/>
                </a:solidFill>
              </a:rPr>
              <a:t>Narrative / First Person Subjective Voiceover</a:t>
            </a:r>
            <a:endParaRPr lang="en-NZ" b="1" dirty="0">
              <a:solidFill>
                <a:srgbClr val="FF0066"/>
              </a:solidFill>
            </a:endParaRPr>
          </a:p>
        </p:txBody>
      </p:sp>
    </p:spTree>
    <p:extLst>
      <p:ext uri="{BB962C8B-B14F-4D97-AF65-F5344CB8AC3E}">
        <p14:creationId xmlns:p14="http://schemas.microsoft.com/office/powerpoint/2010/main" val="6091377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p:txBody>
          <a:bodyPr>
            <a:normAutofit/>
          </a:bodyPr>
          <a:lstStyle/>
          <a:p>
            <a:r>
              <a:rPr lang="en-NZ" sz="2400" dirty="0" smtClean="0"/>
              <a:t>Walter is paranoid that Phyllis is double crossing him and having an affair with Lola’s boyfriend.</a:t>
            </a:r>
          </a:p>
          <a:p>
            <a:r>
              <a:rPr lang="en-NZ" sz="2400" dirty="0" smtClean="0"/>
              <a:t>Walter also makes references to fate – stating that fate was giving him a sign not to go through with the murder by having Phyllis’ husband break his leg and disrupt their plans.</a:t>
            </a:r>
            <a:endParaRPr lang="en-NZ" sz="2400" dirty="0"/>
          </a:p>
        </p:txBody>
      </p:sp>
      <p:sp>
        <p:nvSpPr>
          <p:cNvPr id="4" name="Title 3"/>
          <p:cNvSpPr>
            <a:spLocks noGrp="1"/>
          </p:cNvSpPr>
          <p:nvPr>
            <p:ph type="title"/>
          </p:nvPr>
        </p:nvSpPr>
        <p:spPr/>
        <p:txBody>
          <a:bodyPr/>
          <a:lstStyle/>
          <a:p>
            <a:r>
              <a:rPr lang="en-NZ" b="1" dirty="0" smtClean="0">
                <a:solidFill>
                  <a:srgbClr val="FF0066"/>
                </a:solidFill>
              </a:rPr>
              <a:t>THEME</a:t>
            </a:r>
            <a:endParaRPr lang="en-NZ" b="1" dirty="0">
              <a:solidFill>
                <a:srgbClr val="FF0066"/>
              </a:solidFill>
            </a:endParaRPr>
          </a:p>
        </p:txBody>
      </p:sp>
    </p:spTree>
    <p:extLst>
      <p:ext uri="{BB962C8B-B14F-4D97-AF65-F5344CB8AC3E}">
        <p14:creationId xmlns:p14="http://schemas.microsoft.com/office/powerpoint/2010/main" val="1045432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endParaRPr lang="en-NZ"/>
          </a:p>
        </p:txBody>
      </p:sp>
      <p:sp>
        <p:nvSpPr>
          <p:cNvPr id="3" name="Content Placeholder 2"/>
          <p:cNvSpPr>
            <a:spLocks noGrp="1"/>
          </p:cNvSpPr>
          <p:nvPr>
            <p:ph sz="quarter" idx="13"/>
          </p:nvPr>
        </p:nvSpPr>
        <p:spPr/>
        <p:txBody>
          <a:bodyPr/>
          <a:lstStyle/>
          <a:p>
            <a:endParaRPr lang="en-NZ"/>
          </a:p>
        </p:txBody>
      </p:sp>
      <p:sp>
        <p:nvSpPr>
          <p:cNvPr id="4" name="Title 3"/>
          <p:cNvSpPr>
            <a:spLocks noGrp="1"/>
          </p:cNvSpPr>
          <p:nvPr>
            <p:ph type="title"/>
          </p:nvPr>
        </p:nvSpPr>
        <p:spPr/>
        <p:txBody>
          <a:bodyPr/>
          <a:lstStyle/>
          <a:p>
            <a:endParaRPr lang="en-NZ"/>
          </a:p>
        </p:txBody>
      </p:sp>
    </p:spTree>
    <p:extLst>
      <p:ext uri="{BB962C8B-B14F-4D97-AF65-F5344CB8AC3E}">
        <p14:creationId xmlns:p14="http://schemas.microsoft.com/office/powerpoint/2010/main" val="23908495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128</TotalTime>
  <Words>495</Words>
  <Application>Microsoft Office PowerPoint</Application>
  <PresentationFormat>On-screen Show (4:3)</PresentationFormat>
  <Paragraphs>22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Mylar</vt:lpstr>
      <vt:lpstr>PowerPoint Presentation</vt:lpstr>
      <vt:lpstr>Plot Outline:</vt:lpstr>
      <vt:lpstr>CLOSE ANALYSIS</vt:lpstr>
      <vt:lpstr>EXPRESSIONIST CAMERAWORK/LIGHTING</vt:lpstr>
      <vt:lpstr>FLAWED HERO/ANTIHERO</vt:lpstr>
      <vt:lpstr>FEMME FATALE</vt:lpstr>
      <vt:lpstr>Narrative / First Person Subjective Voiceover</vt:lpstr>
      <vt:lpstr>THEME</vt:lpstr>
      <vt:lpstr>PowerPoint Presentation</vt:lpstr>
    </vt:vector>
  </TitlesOfParts>
  <Company>Westlake Girls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Gillaly</dc:creator>
  <cp:lastModifiedBy>Julie Gillaly</cp:lastModifiedBy>
  <cp:revision>11</cp:revision>
  <dcterms:created xsi:type="dcterms:W3CDTF">2013-02-24T20:51:11Z</dcterms:created>
  <dcterms:modified xsi:type="dcterms:W3CDTF">2013-03-03T20:32:44Z</dcterms:modified>
</cp:coreProperties>
</file>