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667" autoAdjust="0"/>
  </p:normalViewPr>
  <p:slideViewPr>
    <p:cSldViewPr>
      <p:cViewPr varScale="1">
        <p:scale>
          <a:sx n="109" d="100"/>
          <a:sy n="109" d="100"/>
        </p:scale>
        <p:origin x="-16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C230D7DF-9A54-4C7F-9080-78A2353D6258}" type="datetime1">
              <a:rPr/>
              <a:pPr/>
              <a:t>3/5/2008</a:t>
            </a:fld>
            <a:endParaRPr dirty="0"/>
          </a:p>
        </p:txBody>
      </p:sp>
      <p:sp>
        <p:nvSpPr>
          <p:cNvPr id="5" name="Footer Placeholder 4"/>
          <p:cNvSpPr>
            <a:spLocks noGrp="1"/>
          </p:cNvSpPr>
          <p:nvPr>
            <p:ph type="ftr" sz="quarter" idx="11"/>
          </p:nvPr>
        </p:nvSpPr>
        <p:spPr>
          <a:xfrm>
            <a:off x="3124200" y="6521824"/>
            <a:ext cx="2895600" cy="259976"/>
          </a:xfrm>
        </p:spPr>
        <p:txBody>
          <a:bodyPr/>
          <a:lstStyle/>
          <a:p>
            <a:endParaRPr dirty="0"/>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A4A21382-D60C-42BF-80B2-71C971838E6F}" type="slidenum">
              <a:rPr/>
              <a:pPr/>
              <a:t>‹#›</a:t>
            </a:fld>
            <a:endParaRPr dirty="0"/>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3350F8-5C4B-490E-9517-90EEC27D2A76}"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a:t>
            </a:fld>
            <a:endParaRPr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24F948-BAEC-4412-8865-2ED9A393D0E8}"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a:t>
            </a:fld>
            <a:endParaRPr dirty="0"/>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4651A9C-1FA6-46C3-A2C5-DDD93EB5705A}"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a:t>
            </a:fld>
            <a:endParaRPr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733F2D-3C69-4B09-8961-04B1CF41F150}"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a:t>
            </a:fld>
            <a:endParaRPr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E9B1422-0C4D-4F10-98EE-853822C28068}"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230B6E8-161A-4DA9-8069-964CFF350849}" type="slidenum">
              <a:rPr/>
              <a:pPr/>
              <a:t>‹#›</a:t>
            </a:fld>
            <a:endParaRPr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6AEFF5B-7591-4B29-A74A-08C8D69ED84B}"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a:t>
            </a:fld>
            <a:endParaRPr dirty="0"/>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3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en-US" smtClean="0"/>
              <a:t>Click to edit Master title style</a:t>
            </a:r>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0C72B68-D3DE-4D15-8775-7265D37D5442}"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a:t>
            </a:fld>
            <a:endParaRPr dirty="0"/>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199F8DD-171E-4103-BDCF-360604A90395}" type="datetime1">
              <a:rPr/>
              <a:pPr/>
              <a:t>3/5/2008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A4A21382-D60C-42BF-80B2-71C971838E6F}" type="slidenum">
              <a:rPr/>
              <a:pPr/>
              <a:t>‹#›</a:t>
            </a:fld>
            <a:endParaRPr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856A308-50E9-40BB-93A3-480D9EF55114}" type="datetime1">
              <a:rPr/>
              <a:pPr/>
              <a:t>3/5/2008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A4A21382-D60C-42BF-80B2-71C971838E6F}" type="slidenum">
              <a:rPr/>
              <a:pPr/>
              <a:t>‹#›</a:t>
            </a:fld>
            <a:endParaRPr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BCA8AE-17A6-44FE-A8D6-2BACC4B287BB}" type="datetime1">
              <a:rPr/>
              <a:pPr/>
              <a:t>3/5/2008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A4A21382-D60C-42BF-80B2-71C971838E6F}" type="slidenum">
              <a:rPr/>
              <a:pPr/>
              <a:t>‹#›</a:t>
            </a:fld>
            <a:endParaRPr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AAA1667D-E1E4-4A24-8096-9861A741B26D}"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a:t>
            </a:fld>
            <a:endParaRPr dirty="0"/>
          </a:p>
        </p:txBody>
      </p:sp>
      <p:grpSp>
        <p:nvGrpSpPr>
          <p:cNvPr id="23"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en-US" smtClean="0"/>
              <a:t>Click to edit Master text styles</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700348-8346-46E7-9CC2-98F108BF95F5}"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a:t>
            </a:fld>
            <a:endParaRPr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2B76A05E-13CC-4D8D-8C18-087C8EABDD89}" type="datetime1">
              <a:rPr/>
              <a:pPr/>
              <a:t>3/5/2008</a:t>
            </a:fld>
            <a:endParaRPr dirty="0"/>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dirty="0"/>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A4A21382-D60C-42BF-80B2-71C971838E6F}" type="slidenum">
              <a:rPr/>
              <a:pPr/>
              <a:t>‹#›</a:t>
            </a:fld>
            <a:endParaRPr dirty="0"/>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cSld>
  <p:clrMap bg1="dk1" tx1="lt1" bg2="dk2" tx2="lt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61" r:id="rId10"/>
    <p:sldLayoutId id="2147483662" r:id="rId11"/>
    <p:sldLayoutId id="2147483658" r:id="rId12"/>
    <p:sldLayoutId id="2147483659" r:id="rId13"/>
  </p:sldLayoutIdLst>
  <p:transition>
    <p:fade/>
  </p:transition>
  <p:hf sldNum="0" hdr="0" ftr="0" dt="0"/>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l" defTabSz="914400" rtl="0"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l" defTabSz="914400" rtl="0"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343400" y="4343400"/>
            <a:ext cx="4432300" cy="1752600"/>
          </a:xfrm>
        </p:spPr>
        <p:txBody>
          <a:bodyPr>
            <a:normAutofit fontScale="85000" lnSpcReduction="20000"/>
          </a:bodyPr>
          <a:lstStyle/>
          <a:p>
            <a:r>
              <a:rPr lang="en-NZ" dirty="0" smtClean="0"/>
              <a:t>Trisha Hasin </a:t>
            </a:r>
          </a:p>
          <a:p>
            <a:r>
              <a:rPr lang="en-NZ" dirty="0" smtClean="0"/>
              <a:t>&amp; </a:t>
            </a:r>
          </a:p>
          <a:p>
            <a:r>
              <a:rPr lang="en-NZ" dirty="0" smtClean="0"/>
              <a:t>Alice Jin</a:t>
            </a:r>
            <a:endParaRPr lang="en-NZ" dirty="0"/>
          </a:p>
        </p:txBody>
      </p:sp>
      <p:sp>
        <p:nvSpPr>
          <p:cNvPr id="4" name="Rectangle 3"/>
          <p:cNvSpPr/>
          <p:nvPr/>
        </p:nvSpPr>
        <p:spPr>
          <a:xfrm>
            <a:off x="0" y="1950928"/>
            <a:ext cx="7685117" cy="1554272"/>
          </a:xfrm>
          <a:prstGeom prst="rect">
            <a:avLst/>
          </a:prstGeom>
          <a:noFill/>
        </p:spPr>
        <p:txBody>
          <a:bodyPr wrap="none" lIns="91440" tIns="45720" rIns="91440" bIns="45720">
            <a:spAutoFit/>
          </a:bodyPr>
          <a:lstStyle/>
          <a:p>
            <a:pPr algn="r"/>
            <a:r>
              <a:rPr lang="en-NZ" sz="5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Character Development:</a:t>
            </a:r>
            <a: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
            </a:r>
            <a:br>
              <a:rPr lang="en-NZ"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br>
            <a:r>
              <a:rPr lang="en-NZ" sz="4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Jake Sully</a:t>
            </a:r>
            <a:endParaRPr lang="en-NZ" sz="4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5" name="Group 4"/>
          <p:cNvGrpSpPr/>
          <p:nvPr/>
        </p:nvGrpSpPr>
        <p:grpSpPr>
          <a:xfrm>
            <a:off x="457200" y="228600"/>
            <a:ext cx="8305800" cy="4545925"/>
            <a:chOff x="457200" y="228600"/>
            <a:chExt cx="8305800" cy="4545925"/>
          </a:xfrm>
        </p:grpSpPr>
        <p:sp>
          <p:nvSpPr>
            <p:cNvPr id="4" name="TextBox 3"/>
            <p:cNvSpPr txBox="1"/>
            <p:nvPr/>
          </p:nvSpPr>
          <p:spPr>
            <a:xfrm>
              <a:off x="457200" y="2743200"/>
              <a:ext cx="8305800" cy="2031325"/>
            </a:xfrm>
            <a:prstGeom prst="rect">
              <a:avLst/>
            </a:prstGeom>
            <a:noFill/>
          </p:spPr>
          <p:txBody>
            <a:bodyPr wrap="square" rtlCol="0">
              <a:spAutoFit/>
            </a:bodyPr>
            <a:lstStyle/>
            <a:p>
              <a:pPr algn="just"/>
              <a:r>
                <a:rPr lang="en-NZ" dirty="0" smtClean="0"/>
                <a:t>There are three moments that noticeably illustrate how much Jake has changed as a character .</a:t>
              </a:r>
            </a:p>
            <a:p>
              <a:pPr algn="just"/>
              <a:endParaRPr lang="en-NZ" dirty="0" smtClean="0"/>
            </a:p>
            <a:p>
              <a:pPr marL="342900" indent="-342900" algn="just">
                <a:buAutoNum type="arabicPeriod"/>
              </a:pPr>
              <a:r>
                <a:rPr lang="en-NZ" dirty="0" smtClean="0"/>
                <a:t>Jake’s and Quaritch’s discussion about Jake’s initiation into the Omaticaya clan</a:t>
              </a:r>
            </a:p>
            <a:p>
              <a:pPr marL="342900" indent="-342900" algn="just">
                <a:buAutoNum type="arabicPeriod"/>
              </a:pPr>
              <a:r>
                <a:rPr lang="en-NZ" dirty="0" smtClean="0"/>
                <a:t>Jake’s attempt to stop the bulldozers</a:t>
              </a:r>
            </a:p>
            <a:p>
              <a:pPr marL="342900" indent="-342900" algn="just">
                <a:buAutoNum type="arabicPeriod"/>
              </a:pPr>
              <a:r>
                <a:rPr lang="en-NZ" dirty="0" smtClean="0"/>
                <a:t>Jake’s address to the Omaticaya people</a:t>
              </a:r>
              <a:endParaRPr lang="en-NZ" dirty="0"/>
            </a:p>
          </p:txBody>
        </p:sp>
        <p:pic>
          <p:nvPicPr>
            <p:cNvPr id="8194" name="Picture 2" descr="James Cameron's Avatar Wallpapers"/>
            <p:cNvPicPr>
              <a:picLocks noChangeAspect="1" noChangeArrowheads="1"/>
            </p:cNvPicPr>
            <p:nvPr/>
          </p:nvPicPr>
          <p:blipFill>
            <a:blip r:embed="rId2" cstate="print"/>
            <a:srcRect t="2135"/>
            <a:stretch>
              <a:fillRect/>
            </a:stretch>
          </p:blipFill>
          <p:spPr bwMode="auto">
            <a:xfrm>
              <a:off x="5181600" y="228600"/>
              <a:ext cx="3149600" cy="23117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29329" y="152400"/>
            <a:ext cx="6537367" cy="1477328"/>
          </a:xfrm>
          <a:prstGeom prst="rect">
            <a:avLst/>
          </a:prstGeom>
          <a:noFill/>
        </p:spPr>
        <p:txBody>
          <a:bodyPr wrap="none" lIns="91440" tIns="45720" rIns="91440" bIns="45720">
            <a:spAutoFit/>
          </a:bodyPr>
          <a:lstStyle/>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1. Jake’s and Quaritch’s discussion </a:t>
            </a:r>
          </a:p>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about Jake’s initiation into the </a:t>
            </a:r>
          </a:p>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Omaticaya clan</a:t>
            </a:r>
            <a:endParaRPr lang="en-NZ"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endParaRPr>
          </a:p>
        </p:txBody>
      </p:sp>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8" name="Group 7"/>
          <p:cNvGrpSpPr/>
          <p:nvPr/>
        </p:nvGrpSpPr>
        <p:grpSpPr>
          <a:xfrm>
            <a:off x="457200" y="1916805"/>
            <a:ext cx="8305800" cy="4788795"/>
            <a:chOff x="457200" y="1916805"/>
            <a:chExt cx="8305800" cy="4788795"/>
          </a:xfrm>
        </p:grpSpPr>
        <p:sp>
          <p:nvSpPr>
            <p:cNvPr id="7" name="TextBox 6"/>
            <p:cNvSpPr txBox="1"/>
            <p:nvPr/>
          </p:nvSpPr>
          <p:spPr>
            <a:xfrm>
              <a:off x="457200" y="1916805"/>
              <a:ext cx="8305800" cy="2339102"/>
            </a:xfrm>
            <a:prstGeom prst="rect">
              <a:avLst/>
            </a:prstGeom>
            <a:noFill/>
          </p:spPr>
          <p:txBody>
            <a:bodyPr wrap="square" rtlCol="0">
              <a:spAutoFit/>
            </a:bodyPr>
            <a:lstStyle/>
            <a:p>
              <a:pPr algn="just"/>
              <a:r>
                <a:rPr lang="en-NZ" sz="2000" b="1" dirty="0" smtClean="0"/>
                <a:t>Lighting:</a:t>
              </a:r>
            </a:p>
            <a:p>
              <a:pPr algn="just"/>
              <a:r>
                <a:rPr lang="en-NZ" dirty="0" smtClean="0"/>
                <a:t>Whenever there were scenes of Jake in his human form, both in his Avatar link and when he was speaking with Quaritch, the lighting was quite dark.  The low key lighting showed the inner conflict within Jake. Since he had grown to like the Omaticaya people, he did not want to go along with Quaritch’s plan and harm them. The low key lighting could also highlight the fact that Quaritch was dangerous, especially with all the Intel he received from Jake, which he felt guilty about giving.</a:t>
              </a:r>
              <a:endParaRPr lang="en-NZ" dirty="0"/>
            </a:p>
          </p:txBody>
        </p:sp>
        <p:pic>
          <p:nvPicPr>
            <p:cNvPr id="6" name="Picture 5" descr="1-Lighting.png"/>
            <p:cNvPicPr>
              <a:picLocks noChangeAspect="1"/>
            </p:cNvPicPr>
            <p:nvPr/>
          </p:nvPicPr>
          <p:blipFill>
            <a:blip r:embed="rId2" cstate="print"/>
            <a:srcRect l="1389" r="351" b="3571"/>
            <a:stretch>
              <a:fillRect/>
            </a:stretch>
          </p:blipFill>
          <p:spPr>
            <a:xfrm>
              <a:off x="2868768" y="4495800"/>
              <a:ext cx="3608232" cy="2209800"/>
            </a:xfrm>
            <a:prstGeom prst="rect">
              <a:avLst/>
            </a:prstGeom>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TextBox 6"/>
          <p:cNvSpPr txBox="1"/>
          <p:nvPr/>
        </p:nvSpPr>
        <p:spPr>
          <a:xfrm>
            <a:off x="457200" y="1916805"/>
            <a:ext cx="8305800" cy="3724096"/>
          </a:xfrm>
          <a:prstGeom prst="rect">
            <a:avLst/>
          </a:prstGeom>
          <a:noFill/>
        </p:spPr>
        <p:txBody>
          <a:bodyPr wrap="square" rtlCol="0">
            <a:spAutoFit/>
          </a:bodyPr>
          <a:lstStyle/>
          <a:p>
            <a:pPr algn="just"/>
            <a:r>
              <a:rPr lang="en-NZ" sz="2000" b="1" dirty="0" smtClean="0"/>
              <a:t>Dialogue</a:t>
            </a:r>
            <a:r>
              <a:rPr lang="en-NZ" sz="2000" b="1" dirty="0" smtClean="0"/>
              <a:t>:</a:t>
            </a:r>
            <a:endParaRPr lang="en-NZ" sz="2000" b="1" dirty="0" smtClean="0"/>
          </a:p>
          <a:p>
            <a:pPr algn="just"/>
            <a:r>
              <a:rPr lang="en-NZ" b="1" dirty="0" smtClean="0"/>
              <a:t>Quaritch:</a:t>
            </a:r>
            <a:r>
              <a:rPr lang="en-NZ" dirty="0" smtClean="0"/>
              <a:t> </a:t>
            </a:r>
            <a:r>
              <a:rPr lang="en-NZ" i="1" dirty="0" smtClean="0"/>
              <a:t>“It’s time to come in… by the way, you’re gonna get your legs back.” </a:t>
            </a:r>
          </a:p>
          <a:p>
            <a:pPr algn="just"/>
            <a:r>
              <a:rPr lang="en-NZ" b="1" dirty="0" smtClean="0"/>
              <a:t>Jake:</a:t>
            </a:r>
            <a:r>
              <a:rPr lang="en-NZ" dirty="0" smtClean="0"/>
              <a:t> </a:t>
            </a:r>
            <a:r>
              <a:rPr lang="en-NZ" i="1" dirty="0" smtClean="0"/>
              <a:t>“I gotta finish this. There’s one more thing. A ceremony. It’s the final stage to becoming a man.”</a:t>
            </a:r>
          </a:p>
          <a:p>
            <a:pPr algn="just"/>
            <a:endParaRPr lang="en-NZ" b="1" dirty="0" smtClean="0"/>
          </a:p>
          <a:p>
            <a:pPr algn="just"/>
            <a:r>
              <a:rPr lang="en-NZ" dirty="0" smtClean="0"/>
              <a:t>Quaritch offering Jake his “real legs” was the only thing that motivated Jake to go to Pandora and give Intel to Quaritch, but yet he was insistent on taking part in the final ceremony of the Omaticaya. This was because Jake actually cared for the Omaticaya people  and wanted to spend more time with them. If he was able to take part in the final ceremony, that would allow him to become one of “The People” and he would feel like he belonged somewhere. Getting back his legs was the last thing on his mind.</a:t>
            </a:r>
            <a:endParaRPr lang="en-NZ"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6" name="Group 5"/>
          <p:cNvGrpSpPr/>
          <p:nvPr/>
        </p:nvGrpSpPr>
        <p:grpSpPr>
          <a:xfrm>
            <a:off x="457200" y="1916805"/>
            <a:ext cx="8305800" cy="4801673"/>
            <a:chOff x="457200" y="1916805"/>
            <a:chExt cx="8305800" cy="4801673"/>
          </a:xfrm>
        </p:grpSpPr>
        <p:sp>
          <p:nvSpPr>
            <p:cNvPr id="7" name="TextBox 6"/>
            <p:cNvSpPr txBox="1"/>
            <p:nvPr/>
          </p:nvSpPr>
          <p:spPr>
            <a:xfrm>
              <a:off x="457200" y="1916805"/>
              <a:ext cx="8305800" cy="2685351"/>
            </a:xfrm>
            <a:prstGeom prst="rect">
              <a:avLst/>
            </a:prstGeom>
            <a:noFill/>
          </p:spPr>
          <p:txBody>
            <a:bodyPr wrap="square" rtlCol="0">
              <a:spAutoFit/>
            </a:bodyPr>
            <a:lstStyle/>
            <a:p>
              <a:pPr algn="just"/>
              <a:r>
                <a:rPr lang="en-NZ" sz="2000" b="1" dirty="0" smtClean="0"/>
                <a:t>Camera Angles:</a:t>
              </a:r>
            </a:p>
            <a:p>
              <a:pPr algn="just"/>
              <a:r>
                <a:rPr lang="en-NZ" sz="1650" dirty="0" smtClean="0"/>
                <a:t>At the start of the film, Quaritch </a:t>
              </a:r>
              <a:r>
                <a:rPr lang="en-NZ" sz="1650" dirty="0" smtClean="0"/>
                <a:t>would always look </a:t>
              </a:r>
              <a:r>
                <a:rPr lang="en-NZ" sz="1650" dirty="0" smtClean="0"/>
                <a:t>down on</a:t>
              </a:r>
              <a:r>
                <a:rPr lang="en-NZ" sz="1650" dirty="0" smtClean="0"/>
                <a:t> Jake, </a:t>
              </a:r>
              <a:r>
                <a:rPr lang="en-NZ" sz="1650" dirty="0" smtClean="0"/>
                <a:t>but that changed later </a:t>
              </a:r>
              <a:r>
                <a:rPr lang="en-NZ" sz="1650" dirty="0" smtClean="0"/>
                <a:t>on halfway through the film. </a:t>
              </a:r>
              <a:r>
                <a:rPr lang="en-NZ" sz="1650" dirty="0" smtClean="0"/>
                <a:t>Instead of </a:t>
              </a:r>
              <a:r>
                <a:rPr lang="en-NZ" sz="1650" dirty="0" smtClean="0"/>
                <a:t>high angle shots</a:t>
              </a:r>
              <a:r>
                <a:rPr lang="en-NZ" sz="1650" dirty="0" smtClean="0"/>
                <a:t>, there were more </a:t>
              </a:r>
              <a:r>
                <a:rPr lang="en-NZ" sz="1650" dirty="0" smtClean="0"/>
                <a:t>eye level shots</a:t>
              </a:r>
              <a:r>
                <a:rPr lang="en-NZ" sz="1650" dirty="0" smtClean="0"/>
                <a:t>, so we </a:t>
              </a:r>
              <a:r>
                <a:rPr lang="en-NZ" sz="1650" dirty="0" smtClean="0"/>
                <a:t>saw</a:t>
              </a:r>
              <a:r>
                <a:rPr lang="en-NZ" sz="1650" dirty="0" smtClean="0"/>
                <a:t> </a:t>
              </a:r>
              <a:r>
                <a:rPr lang="en-NZ" sz="1650" dirty="0" smtClean="0"/>
                <a:t>Quaritch </a:t>
              </a:r>
              <a:r>
                <a:rPr lang="en-NZ" sz="1650" dirty="0" smtClean="0"/>
                <a:t>and Jake on the same level. </a:t>
              </a:r>
              <a:r>
                <a:rPr lang="en-NZ" sz="1650" dirty="0" smtClean="0"/>
                <a:t>This showed </a:t>
              </a:r>
              <a:r>
                <a:rPr lang="en-NZ" sz="1650" dirty="0" smtClean="0"/>
                <a:t>that they had a strong bond between them and that they were on the same side. However, when </a:t>
              </a:r>
              <a:r>
                <a:rPr lang="en-NZ" sz="1650" dirty="0" smtClean="0"/>
                <a:t>Jake </a:t>
              </a:r>
              <a:r>
                <a:rPr lang="en-NZ" sz="1650" dirty="0" smtClean="0"/>
                <a:t>started caring for the Omaticaya people, </a:t>
              </a:r>
              <a:r>
                <a:rPr lang="en-NZ" sz="1650" dirty="0" smtClean="0"/>
                <a:t>his relationship with Quaritch started to fall apart. Near the end of the film, we saw Quaritch looking up at Jake from low angle shots. This meant that Quaritch was afraid of Jake as he could stop his plan to destroy Hometree.</a:t>
              </a:r>
              <a:r>
                <a:rPr lang="en-NZ" sz="1650" dirty="0" smtClean="0"/>
                <a:t> </a:t>
              </a:r>
              <a:r>
                <a:rPr lang="en-NZ" sz="1650" dirty="0" smtClean="0"/>
                <a:t>Since Quaritch realized that Jake had changed from his side, he asserted his power by standing up.</a:t>
              </a:r>
            </a:p>
          </p:txBody>
        </p:sp>
        <p:pic>
          <p:nvPicPr>
            <p:cNvPr id="5" name="Picture 4" descr="1-Camera Angles.png"/>
            <p:cNvPicPr>
              <a:picLocks noChangeAspect="1"/>
            </p:cNvPicPr>
            <p:nvPr/>
          </p:nvPicPr>
          <p:blipFill>
            <a:blip r:embed="rId2" cstate="print"/>
            <a:srcRect l="1738" t="3428" r="2026"/>
            <a:stretch>
              <a:fillRect/>
            </a:stretch>
          </p:blipFill>
          <p:spPr>
            <a:xfrm>
              <a:off x="2869842" y="4572000"/>
              <a:ext cx="3620037" cy="2146478"/>
            </a:xfrm>
            <a:prstGeom prst="rect">
              <a:avLst/>
            </a:prstGeom>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24" name="Group 23"/>
          <p:cNvGrpSpPr/>
          <p:nvPr/>
        </p:nvGrpSpPr>
        <p:grpSpPr>
          <a:xfrm>
            <a:off x="457200" y="1916805"/>
            <a:ext cx="9677400" cy="4788795"/>
            <a:chOff x="457200" y="1916805"/>
            <a:chExt cx="9677400" cy="4788795"/>
          </a:xfrm>
        </p:grpSpPr>
        <p:pic>
          <p:nvPicPr>
            <p:cNvPr id="8" name="Picture 7" descr="2-Costume-Before.png"/>
            <p:cNvPicPr>
              <a:picLocks noChangeAspect="1"/>
            </p:cNvPicPr>
            <p:nvPr/>
          </p:nvPicPr>
          <p:blipFill>
            <a:blip r:embed="rId2" cstate="print"/>
            <a:srcRect l="2082" r="2053" b="9448"/>
            <a:stretch>
              <a:fillRect/>
            </a:stretch>
          </p:blipFill>
          <p:spPr>
            <a:xfrm>
              <a:off x="557010" y="4470042"/>
              <a:ext cx="3633990" cy="2235558"/>
            </a:xfrm>
            <a:prstGeom prst="rect">
              <a:avLst/>
            </a:prstGeom>
            <a:ln>
              <a:noFill/>
            </a:ln>
          </p:spPr>
        </p:pic>
        <p:sp>
          <p:nvSpPr>
            <p:cNvPr id="7" name="TextBox 6"/>
            <p:cNvSpPr txBox="1"/>
            <p:nvPr/>
          </p:nvSpPr>
          <p:spPr>
            <a:xfrm>
              <a:off x="457200" y="1916805"/>
              <a:ext cx="8305800" cy="2616101"/>
            </a:xfrm>
            <a:prstGeom prst="rect">
              <a:avLst/>
            </a:prstGeom>
            <a:noFill/>
          </p:spPr>
          <p:txBody>
            <a:bodyPr wrap="square" rtlCol="0">
              <a:spAutoFit/>
            </a:bodyPr>
            <a:lstStyle/>
            <a:p>
              <a:pPr algn="just"/>
              <a:r>
                <a:rPr lang="en-NZ" sz="2000" b="1" dirty="0" smtClean="0"/>
                <a:t>Costume:</a:t>
              </a:r>
            </a:p>
            <a:p>
              <a:pPr algn="just"/>
              <a:r>
                <a:rPr lang="en-NZ" dirty="0" smtClean="0"/>
                <a:t>In earlier scenes in the film, Jake wore army clothing, even when he was in his Avatar body. This showed that Jake was loyal to Quaritch and would do anything he said, like giving him all the Intel he needed. However, Jake’s view on the Omaticaya people changed. He felt he belonged to them more and was one of “The People”, that is why he started dressing like the Na’vi. Jake had completely pushed away the human outlook and had become more Na’vi.  This clearly showed changes in Jack’s view of the Na’vi as the film progressed. </a:t>
              </a:r>
            </a:p>
          </p:txBody>
        </p:sp>
        <p:pic>
          <p:nvPicPr>
            <p:cNvPr id="19" name="Picture 18" descr="2-Costume-After-New.png"/>
            <p:cNvPicPr>
              <a:picLocks noChangeAspect="1"/>
            </p:cNvPicPr>
            <p:nvPr/>
          </p:nvPicPr>
          <p:blipFill>
            <a:blip r:embed="rId3" cstate="print"/>
            <a:stretch>
              <a:fillRect/>
            </a:stretch>
          </p:blipFill>
          <p:spPr>
            <a:xfrm>
              <a:off x="5078895" y="4518992"/>
              <a:ext cx="3607905" cy="2186608"/>
            </a:xfrm>
            <a:prstGeom prst="rect">
              <a:avLst/>
            </a:prstGeom>
          </p:spPr>
        </p:pic>
        <p:sp>
          <p:nvSpPr>
            <p:cNvPr id="21" name="TextBox 20"/>
            <p:cNvSpPr txBox="1"/>
            <p:nvPr/>
          </p:nvSpPr>
          <p:spPr>
            <a:xfrm>
              <a:off x="3276600" y="4446104"/>
              <a:ext cx="2209800" cy="381000"/>
            </a:xfrm>
            <a:prstGeom prst="rect">
              <a:avLst/>
            </a:prstGeom>
            <a:noFill/>
          </p:spPr>
          <p:txBody>
            <a:bodyPr wrap="square" rtlCol="0">
              <a:spAutoFit/>
            </a:bodyPr>
            <a:lstStyle/>
            <a:p>
              <a:r>
                <a:rPr lang="en-NZ" dirty="0" smtClean="0"/>
                <a:t>Before</a:t>
              </a:r>
              <a:endParaRPr lang="en-NZ" dirty="0"/>
            </a:p>
          </p:txBody>
        </p:sp>
        <p:sp>
          <p:nvSpPr>
            <p:cNvPr id="22" name="TextBox 21"/>
            <p:cNvSpPr txBox="1"/>
            <p:nvPr/>
          </p:nvSpPr>
          <p:spPr>
            <a:xfrm>
              <a:off x="7924800" y="4446104"/>
              <a:ext cx="2209800" cy="381000"/>
            </a:xfrm>
            <a:prstGeom prst="rect">
              <a:avLst/>
            </a:prstGeom>
            <a:noFill/>
          </p:spPr>
          <p:txBody>
            <a:bodyPr wrap="square" rtlCol="0">
              <a:spAutoFit/>
            </a:bodyPr>
            <a:lstStyle/>
            <a:p>
              <a:r>
                <a:rPr lang="en-NZ" dirty="0" smtClean="0"/>
                <a:t>After</a:t>
              </a:r>
              <a:endParaRPr lang="en-NZ" dirty="0"/>
            </a:p>
          </p:txBody>
        </p:sp>
      </p:grpSp>
      <p:sp>
        <p:nvSpPr>
          <p:cNvPr id="23" name="Rectangle 22"/>
          <p:cNvSpPr/>
          <p:nvPr/>
        </p:nvSpPr>
        <p:spPr>
          <a:xfrm>
            <a:off x="2437234" y="152400"/>
            <a:ext cx="5371983" cy="1015663"/>
          </a:xfrm>
          <a:prstGeom prst="rect">
            <a:avLst/>
          </a:prstGeom>
          <a:noFill/>
        </p:spPr>
        <p:txBody>
          <a:bodyPr wrap="none" lIns="91440" tIns="45720" rIns="91440" bIns="45720">
            <a:spAutoFit/>
          </a:bodyPr>
          <a:lstStyle/>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2. Jake’s attempt to stop the </a:t>
            </a:r>
          </a:p>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bulldozers</a:t>
            </a:r>
            <a:endParaRPr lang="en-NZ"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15" name="Group 14"/>
          <p:cNvGrpSpPr/>
          <p:nvPr/>
        </p:nvGrpSpPr>
        <p:grpSpPr>
          <a:xfrm>
            <a:off x="457200" y="1916805"/>
            <a:ext cx="9677400" cy="4788795"/>
            <a:chOff x="457200" y="1916805"/>
            <a:chExt cx="9677400" cy="4788795"/>
          </a:xfrm>
        </p:grpSpPr>
        <p:pic>
          <p:nvPicPr>
            <p:cNvPr id="6" name="Picture 5" descr="2-Camera Angles-Before.png"/>
            <p:cNvPicPr>
              <a:picLocks noChangeAspect="1"/>
            </p:cNvPicPr>
            <p:nvPr/>
          </p:nvPicPr>
          <p:blipFill>
            <a:blip r:embed="rId2" cstate="print"/>
            <a:srcRect l="2100" r="2056"/>
            <a:stretch>
              <a:fillRect/>
            </a:stretch>
          </p:blipFill>
          <p:spPr>
            <a:xfrm>
              <a:off x="563136" y="4482920"/>
              <a:ext cx="3627864" cy="2222680"/>
            </a:xfrm>
            <a:prstGeom prst="rect">
              <a:avLst/>
            </a:prstGeom>
          </p:spPr>
        </p:pic>
        <p:sp>
          <p:nvSpPr>
            <p:cNvPr id="7" name="TextBox 6"/>
            <p:cNvSpPr txBox="1"/>
            <p:nvPr/>
          </p:nvSpPr>
          <p:spPr>
            <a:xfrm>
              <a:off x="457200" y="1916805"/>
              <a:ext cx="8305800" cy="2339102"/>
            </a:xfrm>
            <a:prstGeom prst="rect">
              <a:avLst/>
            </a:prstGeom>
            <a:noFill/>
          </p:spPr>
          <p:txBody>
            <a:bodyPr wrap="square" rtlCol="0">
              <a:spAutoFit/>
            </a:bodyPr>
            <a:lstStyle/>
            <a:p>
              <a:pPr algn="just"/>
              <a:r>
                <a:rPr lang="en-NZ" sz="2000" b="1" dirty="0" smtClean="0"/>
                <a:t>Camera Angles:</a:t>
              </a:r>
            </a:p>
            <a:p>
              <a:pPr algn="just"/>
              <a:r>
                <a:rPr lang="en-NZ" dirty="0" smtClean="0"/>
                <a:t>As Jake climbed to the top of the bulldozer to smash the camera, they were face to face. That eye level shot showed that Jake and the machine were on the same level now. That was because Jake got angry with them as they were destroying the Omaticaya land. This is quite different compared to the beginning of the film. Low angle shots were taken instead to make us look up at the machines from Jakes point of view, so he looked quite weak and small compared to them.</a:t>
              </a:r>
            </a:p>
          </p:txBody>
        </p:sp>
        <p:sp>
          <p:nvSpPr>
            <p:cNvPr id="8" name="TextBox 7"/>
            <p:cNvSpPr txBox="1"/>
            <p:nvPr/>
          </p:nvSpPr>
          <p:spPr>
            <a:xfrm>
              <a:off x="3276600" y="4446104"/>
              <a:ext cx="2209800" cy="381000"/>
            </a:xfrm>
            <a:prstGeom prst="rect">
              <a:avLst/>
            </a:prstGeom>
            <a:noFill/>
          </p:spPr>
          <p:txBody>
            <a:bodyPr wrap="square" rtlCol="0">
              <a:spAutoFit/>
            </a:bodyPr>
            <a:lstStyle/>
            <a:p>
              <a:r>
                <a:rPr lang="en-NZ" dirty="0" smtClean="0"/>
                <a:t>Before</a:t>
              </a:r>
              <a:endParaRPr lang="en-NZ" dirty="0"/>
            </a:p>
          </p:txBody>
        </p:sp>
        <p:pic>
          <p:nvPicPr>
            <p:cNvPr id="10" name="Picture 9" descr="2-Camera Angles-After.png"/>
            <p:cNvPicPr>
              <a:picLocks noChangeAspect="1"/>
            </p:cNvPicPr>
            <p:nvPr/>
          </p:nvPicPr>
          <p:blipFill>
            <a:blip r:embed="rId3" cstate="print"/>
            <a:srcRect l="2109"/>
            <a:stretch>
              <a:fillRect/>
            </a:stretch>
          </p:blipFill>
          <p:spPr>
            <a:xfrm>
              <a:off x="5079642" y="4457162"/>
              <a:ext cx="3607158" cy="2248437"/>
            </a:xfrm>
            <a:prstGeom prst="rect">
              <a:avLst/>
            </a:prstGeom>
          </p:spPr>
        </p:pic>
        <p:sp>
          <p:nvSpPr>
            <p:cNvPr id="11" name="TextBox 10"/>
            <p:cNvSpPr txBox="1"/>
            <p:nvPr/>
          </p:nvSpPr>
          <p:spPr>
            <a:xfrm>
              <a:off x="7924800" y="4446104"/>
              <a:ext cx="2209800" cy="381000"/>
            </a:xfrm>
            <a:prstGeom prst="rect">
              <a:avLst/>
            </a:prstGeom>
            <a:noFill/>
          </p:spPr>
          <p:txBody>
            <a:bodyPr wrap="square" rtlCol="0">
              <a:spAutoFit/>
            </a:bodyPr>
            <a:lstStyle/>
            <a:p>
              <a:r>
                <a:rPr lang="en-NZ" dirty="0" smtClean="0"/>
                <a:t>After</a:t>
              </a:r>
              <a:endParaRPr lang="en-NZ"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10" name="Group 9"/>
          <p:cNvGrpSpPr/>
          <p:nvPr/>
        </p:nvGrpSpPr>
        <p:grpSpPr>
          <a:xfrm>
            <a:off x="457200" y="1916805"/>
            <a:ext cx="8305800" cy="4788794"/>
            <a:chOff x="457200" y="1916805"/>
            <a:chExt cx="8305800" cy="4788794"/>
          </a:xfrm>
        </p:grpSpPr>
        <p:sp>
          <p:nvSpPr>
            <p:cNvPr id="7" name="TextBox 6"/>
            <p:cNvSpPr txBox="1"/>
            <p:nvPr/>
          </p:nvSpPr>
          <p:spPr>
            <a:xfrm>
              <a:off x="457200" y="1916805"/>
              <a:ext cx="8305800" cy="2616101"/>
            </a:xfrm>
            <a:prstGeom prst="rect">
              <a:avLst/>
            </a:prstGeom>
            <a:noFill/>
          </p:spPr>
          <p:txBody>
            <a:bodyPr wrap="square" rtlCol="0">
              <a:spAutoFit/>
            </a:bodyPr>
            <a:lstStyle/>
            <a:p>
              <a:pPr algn="just"/>
              <a:r>
                <a:rPr lang="en-NZ" sz="2000" b="1" dirty="0" smtClean="0"/>
                <a:t>Camera Angles:</a:t>
              </a:r>
            </a:p>
            <a:p>
              <a:pPr algn="just"/>
              <a:r>
                <a:rPr lang="en-NZ" dirty="0" smtClean="0"/>
                <a:t>An over the shoulder high angle shot was taken when we saw Jake deliver his speech to the Omaticaya people. We usually do not see Jake as the most superior, but in that scene we do. That means he has started to become a leader. Jake was desperately trying to save the Omaticaya people from the “sky people”, so he wanted to give an important speech to </a:t>
              </a:r>
              <a:r>
                <a:rPr lang="en-NZ" dirty="0" smtClean="0"/>
                <a:t>save</a:t>
              </a:r>
              <a:r>
                <a:rPr lang="en-NZ" dirty="0" smtClean="0"/>
                <a:t> </a:t>
              </a:r>
              <a:r>
                <a:rPr lang="en-NZ" dirty="0" smtClean="0"/>
                <a:t>them. Since he was seen higher than the audience, the scene showed the importance of Jake’s speech and his leadership quality</a:t>
              </a:r>
              <a:r>
                <a:rPr lang="en-NZ" dirty="0" smtClean="0"/>
                <a:t>. As we were looking over Jake’s shoulder, we realized that he was in charge of so many people’s lives. </a:t>
              </a:r>
              <a:endParaRPr lang="en-NZ" dirty="0" smtClean="0"/>
            </a:p>
          </p:txBody>
        </p:sp>
        <p:pic>
          <p:nvPicPr>
            <p:cNvPr id="8" name="Picture 7" descr="3-Camera Angles.png"/>
            <p:cNvPicPr>
              <a:picLocks noChangeAspect="1"/>
            </p:cNvPicPr>
            <p:nvPr/>
          </p:nvPicPr>
          <p:blipFill>
            <a:blip r:embed="rId2" cstate="print"/>
            <a:srcRect l="2017" r="2184"/>
            <a:stretch>
              <a:fillRect/>
            </a:stretch>
          </p:blipFill>
          <p:spPr>
            <a:xfrm>
              <a:off x="2856963" y="4482920"/>
              <a:ext cx="3620037" cy="2222679"/>
            </a:xfrm>
            <a:prstGeom prst="rect">
              <a:avLst/>
            </a:prstGeom>
          </p:spPr>
        </p:pic>
      </p:grpSp>
      <p:sp>
        <p:nvSpPr>
          <p:cNvPr id="12" name="Rectangle 11"/>
          <p:cNvSpPr/>
          <p:nvPr/>
        </p:nvSpPr>
        <p:spPr>
          <a:xfrm>
            <a:off x="2438400" y="152400"/>
            <a:ext cx="6622326" cy="1015663"/>
          </a:xfrm>
          <a:prstGeom prst="rect">
            <a:avLst/>
          </a:prstGeom>
          <a:noFill/>
        </p:spPr>
        <p:txBody>
          <a:bodyPr wrap="none" lIns="91440" tIns="45720" rIns="91440" bIns="45720">
            <a:spAutoFit/>
          </a:bodyPr>
          <a:lstStyle/>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3. Jake’s address to the Omaticaya </a:t>
            </a:r>
          </a:p>
          <a:p>
            <a:pPr marL="342900" indent="-342900" algn="just"/>
            <a:r>
              <a:rPr lang="en-NZ" sz="3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rPr>
              <a:t>people</a:t>
            </a:r>
            <a:endParaRPr lang="en-NZ"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haroni" pitchFamily="2" charset="-79"/>
              <a:cs typeface="Aharoni" pitchFamily="2" charset="-79"/>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534660" y="4191000"/>
            <a:ext cx="3609340" cy="2514600"/>
          </a:xfrm>
          <a:prstGeom prst="rect">
            <a:avLst/>
          </a:prstGeom>
          <a:solidFill>
            <a:schemeClr val="bg1"/>
          </a:solid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TextBox 6"/>
          <p:cNvSpPr txBox="1"/>
          <p:nvPr/>
        </p:nvSpPr>
        <p:spPr>
          <a:xfrm>
            <a:off x="457200" y="1916805"/>
            <a:ext cx="8305800" cy="3724096"/>
          </a:xfrm>
          <a:prstGeom prst="rect">
            <a:avLst/>
          </a:prstGeom>
          <a:noFill/>
        </p:spPr>
        <p:txBody>
          <a:bodyPr wrap="square" rtlCol="0">
            <a:spAutoFit/>
          </a:bodyPr>
          <a:lstStyle/>
          <a:p>
            <a:pPr algn="just"/>
            <a:r>
              <a:rPr lang="en-NZ" sz="2000" b="1" dirty="0" smtClean="0"/>
              <a:t>Dialogue:</a:t>
            </a:r>
            <a:endParaRPr lang="en-NZ" sz="2000" b="1" dirty="0" smtClean="0"/>
          </a:p>
          <a:p>
            <a:pPr algn="just"/>
            <a:r>
              <a:rPr lang="en-NZ" i="1" dirty="0" smtClean="0"/>
              <a:t>“This? This is OUR land!!!”</a:t>
            </a:r>
          </a:p>
          <a:p>
            <a:pPr algn="just"/>
            <a:endParaRPr lang="en-NZ" i="1" dirty="0" smtClean="0"/>
          </a:p>
          <a:p>
            <a:pPr algn="just"/>
            <a:r>
              <a:rPr lang="en-NZ" i="1" dirty="0" smtClean="0"/>
              <a:t>“My brothers! Sisters!”</a:t>
            </a:r>
          </a:p>
          <a:p>
            <a:pPr algn="just"/>
            <a:endParaRPr lang="en-NZ" i="1" dirty="0" smtClean="0"/>
          </a:p>
          <a:p>
            <a:pPr algn="just"/>
            <a:r>
              <a:rPr lang="en-NZ" dirty="0" smtClean="0"/>
              <a:t>Jake has had a complete change of heart. When he said “our land”, it showed that Jake thought of himself as being part of “The People”. It also showed that he had created a bond with the Na’vi land and since the land was so important to the Omaticaya people too, the land was a medium for Jake to connect with the Na’vi. This was different from the start of the film as he did not realize how important the land was to the Omaticaya people, but now he does. When Jake said “brothers” and “sisters”, he was creating a link with the Na’vi and thought of them as his family.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Bubble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515</TotalTime>
  <Words>950</Words>
  <Application>Microsoft Office PowerPoint</Application>
  <PresentationFormat>On-screen Show (4:3)</PresentationFormat>
  <Paragraphs>41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Bubbles</vt:lpstr>
      <vt:lpstr>Slide 1</vt:lpstr>
      <vt:lpstr>Slide 2</vt:lpstr>
      <vt:lpstr>Slide 3</vt:lpstr>
      <vt:lpstr>Slide 4</vt:lpstr>
      <vt:lpstr>Slide 5</vt:lpstr>
      <vt:lpstr>Slide 6</vt:lpstr>
      <vt:lpstr>Slide 7</vt:lpstr>
      <vt:lpstr>Slide 8</vt:lpstr>
      <vt:lpstr>Slide 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 Development:    Jake Sully</dc:title>
  <dc:creator>Trisha</dc:creator>
  <cp:lastModifiedBy>9078</cp:lastModifiedBy>
  <cp:revision>62</cp:revision>
  <dcterms:created xsi:type="dcterms:W3CDTF">2011-06-28T06:02:12Z</dcterms:created>
  <dcterms:modified xsi:type="dcterms:W3CDTF">2011-06-30T01:49:19Z</dcterms:modified>
</cp:coreProperties>
</file>