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9" r:id="rId5"/>
    <p:sldId id="260" r:id="rId6"/>
    <p:sldId id="268" r:id="rId7"/>
    <p:sldId id="258" r:id="rId8"/>
    <p:sldId id="261" r:id="rId9"/>
    <p:sldId id="262" r:id="rId10"/>
    <p:sldId id="263" r:id="rId11"/>
    <p:sldId id="264" r:id="rId12"/>
    <p:sldId id="265" r:id="rId13"/>
    <p:sldId id="266" r:id="rId14"/>
    <p:sldId id="267" r:id="rId15"/>
    <p:sldId id="272" r:id="rId16"/>
    <p:sldId id="279" r:id="rId17"/>
    <p:sldId id="273" r:id="rId18"/>
    <p:sldId id="274" r:id="rId19"/>
    <p:sldId id="275" r:id="rId20"/>
    <p:sldId id="277" r:id="rId21"/>
    <p:sldId id="276"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1/11/2012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1312310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1/11/2012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1959438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1/11/2012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303690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1/11/2012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278318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99793F-001C-46ED-8C55-C230038006F9}" type="datetimeFigureOut">
              <a:rPr lang="en-NZ" smtClean="0"/>
              <a:t>1/11/2012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497098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B99793F-001C-46ED-8C55-C230038006F9}" type="datetimeFigureOut">
              <a:rPr lang="en-NZ" smtClean="0"/>
              <a:t>1/11/2012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2404175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B99793F-001C-46ED-8C55-C230038006F9}" type="datetimeFigureOut">
              <a:rPr lang="en-NZ" smtClean="0"/>
              <a:t>1/11/2012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427428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B99793F-001C-46ED-8C55-C230038006F9}" type="datetimeFigureOut">
              <a:rPr lang="en-NZ" smtClean="0"/>
              <a:t>1/11/2012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1024189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9793F-001C-46ED-8C55-C230038006F9}" type="datetimeFigureOut">
              <a:rPr lang="en-NZ" smtClean="0"/>
              <a:t>1/11/2012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885268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9793F-001C-46ED-8C55-C230038006F9}" type="datetimeFigureOut">
              <a:rPr lang="en-NZ" smtClean="0"/>
              <a:t>1/11/2012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2399821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9793F-001C-46ED-8C55-C230038006F9}" type="datetimeFigureOut">
              <a:rPr lang="en-NZ" smtClean="0"/>
              <a:t>1/11/2012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92869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9793F-001C-46ED-8C55-C230038006F9}" type="datetimeFigureOut">
              <a:rPr lang="en-NZ" smtClean="0"/>
              <a:t>1/11/2012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958F19-4722-49A4-B7FD-65DB497346D6}" type="slidenum">
              <a:rPr lang="en-NZ" smtClean="0"/>
              <a:t>‹#›</a:t>
            </a:fld>
            <a:endParaRPr lang="en-NZ"/>
          </a:p>
        </p:txBody>
      </p:sp>
    </p:spTree>
    <p:extLst>
      <p:ext uri="{BB962C8B-B14F-4D97-AF65-F5344CB8AC3E}">
        <p14:creationId xmlns:p14="http://schemas.microsoft.com/office/powerpoint/2010/main" val="805076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69"/>
            <a:ext cx="9144000" cy="6867769"/>
          </a:xfrm>
          <a:prstGeom prst="rect">
            <a:avLst/>
          </a:prstGeom>
        </p:spPr>
      </p:pic>
      <p:sp>
        <p:nvSpPr>
          <p:cNvPr id="6" name="TextBox 5"/>
          <p:cNvSpPr txBox="1"/>
          <p:nvPr/>
        </p:nvSpPr>
        <p:spPr>
          <a:xfrm>
            <a:off x="4355976" y="4653136"/>
            <a:ext cx="4716016" cy="1754326"/>
          </a:xfrm>
          <a:prstGeom prst="rect">
            <a:avLst/>
          </a:prstGeom>
          <a:noFill/>
        </p:spPr>
        <p:txBody>
          <a:bodyPr wrap="square" rtlCol="0">
            <a:spAutoFit/>
          </a:bodyPr>
          <a:lstStyle/>
          <a:p>
            <a:r>
              <a:rPr lang="en-NZ" sz="3600" b="1" dirty="0" smtClean="0">
                <a:solidFill>
                  <a:srgbClr val="FF0000"/>
                </a:solidFill>
              </a:rPr>
              <a:t>Level 2 Media Studies:</a:t>
            </a:r>
          </a:p>
          <a:p>
            <a:r>
              <a:rPr lang="en-NZ" sz="3600" b="1" dirty="0" smtClean="0">
                <a:solidFill>
                  <a:srgbClr val="FF0000"/>
                </a:solidFill>
              </a:rPr>
              <a:t>‘Audience’ – Examination Feedback</a:t>
            </a:r>
            <a:endParaRPr lang="en-NZ" sz="3600" b="1" dirty="0">
              <a:solidFill>
                <a:srgbClr val="FF0000"/>
              </a:solidFill>
            </a:endParaRPr>
          </a:p>
        </p:txBody>
      </p:sp>
    </p:spTree>
    <p:extLst>
      <p:ext uri="{BB962C8B-B14F-4D97-AF65-F5344CB8AC3E}">
        <p14:creationId xmlns:p14="http://schemas.microsoft.com/office/powerpoint/2010/main" val="37490765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408"/>
            <a:ext cx="9144000" cy="7101408"/>
          </a:xfrm>
          <a:prstGeom prst="rect">
            <a:avLst/>
          </a:prstGeom>
        </p:spPr>
      </p:pic>
      <p:sp>
        <p:nvSpPr>
          <p:cNvPr id="3" name="TextBox 2"/>
          <p:cNvSpPr txBox="1"/>
          <p:nvPr/>
        </p:nvSpPr>
        <p:spPr>
          <a:xfrm>
            <a:off x="467544" y="260648"/>
            <a:ext cx="7920880" cy="7048083"/>
          </a:xfrm>
          <a:prstGeom prst="rect">
            <a:avLst/>
          </a:prstGeom>
          <a:noFill/>
        </p:spPr>
        <p:txBody>
          <a:bodyPr wrap="square" rtlCol="0">
            <a:spAutoFit/>
          </a:bodyPr>
          <a:lstStyle/>
          <a:p>
            <a:pPr marL="457200" indent="-457200">
              <a:buFont typeface="Arial" pitchFamily="34" charset="0"/>
              <a:buChar char="•"/>
            </a:pPr>
            <a:r>
              <a:rPr lang="en-NZ" sz="3200" b="1" dirty="0" smtClean="0">
                <a:solidFill>
                  <a:srgbClr val="FF0000"/>
                </a:solidFill>
              </a:rPr>
              <a:t>Then go on to describe the characters </a:t>
            </a:r>
            <a:r>
              <a:rPr lang="en-NZ" sz="3200" b="1" i="1" u="sng" dirty="0" smtClean="0">
                <a:solidFill>
                  <a:srgbClr val="FF0000"/>
                </a:solidFill>
              </a:rPr>
              <a:t>in specific depth</a:t>
            </a:r>
            <a:r>
              <a:rPr lang="en-NZ" sz="3200" b="1" dirty="0" smtClean="0">
                <a:solidFill>
                  <a:srgbClr val="FF0000"/>
                </a:solidFill>
              </a:rPr>
              <a:t>. This is vital. </a:t>
            </a:r>
          </a:p>
          <a:p>
            <a:endParaRPr lang="en-NZ" sz="3200" b="1" dirty="0">
              <a:solidFill>
                <a:srgbClr val="FF0000"/>
              </a:solidFill>
            </a:endParaRPr>
          </a:p>
          <a:p>
            <a:pPr marL="457200" indent="-457200">
              <a:buFont typeface="Arial" pitchFamily="34" charset="0"/>
              <a:buChar char="•"/>
            </a:pPr>
            <a:r>
              <a:rPr lang="en-NZ" sz="3200" b="1" dirty="0" smtClean="0">
                <a:solidFill>
                  <a:srgbClr val="FF0000"/>
                </a:solidFill>
              </a:rPr>
              <a:t>Refer to the specific episode where they did something typical to their behaviour </a:t>
            </a:r>
            <a:r>
              <a:rPr lang="en-NZ" sz="3200" b="1" dirty="0" err="1" smtClean="0">
                <a:solidFill>
                  <a:srgbClr val="FF0000"/>
                </a:solidFill>
              </a:rPr>
              <a:t>eg</a:t>
            </a:r>
            <a:r>
              <a:rPr lang="en-NZ" sz="3200" b="1" dirty="0" smtClean="0">
                <a:solidFill>
                  <a:srgbClr val="FF0000"/>
                </a:solidFill>
              </a:rPr>
              <a:t> Rachel acts like a prima donna in Episode 1 when…, Puck bullies someone in Episode…because…, Will gives up on his dreams when</a:t>
            </a:r>
            <a:r>
              <a:rPr lang="en-NZ" sz="3200" b="1" dirty="0">
                <a:solidFill>
                  <a:srgbClr val="FF0000"/>
                </a:solidFill>
              </a:rPr>
              <a:t>… </a:t>
            </a:r>
          </a:p>
          <a:p>
            <a:pPr marL="457200" indent="-457200">
              <a:buFont typeface="Arial" pitchFamily="34" charset="0"/>
              <a:buChar char="•"/>
            </a:pPr>
            <a:endParaRPr lang="en-NZ" sz="3200" b="1" dirty="0" smtClean="0">
              <a:solidFill>
                <a:srgbClr val="FF0000"/>
              </a:solidFill>
            </a:endParaRPr>
          </a:p>
          <a:p>
            <a:pPr marL="457200" indent="-457200">
              <a:buFont typeface="Arial" pitchFamily="34" charset="0"/>
              <a:buChar char="•"/>
            </a:pPr>
            <a:r>
              <a:rPr lang="en-NZ" sz="3200" b="1" dirty="0" smtClean="0">
                <a:solidFill>
                  <a:srgbClr val="FF0000"/>
                </a:solidFill>
              </a:rPr>
              <a:t>THEN…Link </a:t>
            </a:r>
            <a:r>
              <a:rPr lang="en-NZ" sz="3200" b="1" dirty="0">
                <a:solidFill>
                  <a:srgbClr val="FF0000"/>
                </a:solidFill>
              </a:rPr>
              <a:t>that character to the target audience and say </a:t>
            </a:r>
            <a:r>
              <a:rPr lang="en-NZ" sz="3200" b="1" i="1" u="sng" dirty="0">
                <a:solidFill>
                  <a:srgbClr val="FF0000"/>
                </a:solidFill>
              </a:rPr>
              <a:t>why</a:t>
            </a:r>
            <a:r>
              <a:rPr lang="en-NZ" sz="3200" b="1" i="1" dirty="0">
                <a:solidFill>
                  <a:srgbClr val="FF0000"/>
                </a:solidFill>
              </a:rPr>
              <a:t> </a:t>
            </a:r>
            <a:r>
              <a:rPr lang="en-NZ" sz="3200" b="1" dirty="0">
                <a:solidFill>
                  <a:srgbClr val="FF0000"/>
                </a:solidFill>
              </a:rPr>
              <a:t>they appeal to that audience.</a:t>
            </a:r>
          </a:p>
          <a:p>
            <a:endParaRPr lang="en-NZ" sz="3600" b="1" dirty="0" smtClean="0">
              <a:solidFill>
                <a:srgbClr val="FF0000"/>
              </a:solidFill>
            </a:endParaRPr>
          </a:p>
        </p:txBody>
      </p:sp>
    </p:spTree>
    <p:extLst>
      <p:ext uri="{BB962C8B-B14F-4D97-AF65-F5344CB8AC3E}">
        <p14:creationId xmlns:p14="http://schemas.microsoft.com/office/powerpoint/2010/main" val="317708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407427" y="188640"/>
            <a:ext cx="8280920" cy="7109639"/>
          </a:xfrm>
          <a:prstGeom prst="rect">
            <a:avLst/>
          </a:prstGeom>
          <a:noFill/>
        </p:spPr>
        <p:txBody>
          <a:bodyPr wrap="square" rtlCol="0">
            <a:spAutoFit/>
          </a:bodyPr>
          <a:lstStyle/>
          <a:p>
            <a:r>
              <a:rPr lang="en-NZ" sz="4000" b="1" dirty="0" smtClean="0">
                <a:solidFill>
                  <a:srgbClr val="FF0000"/>
                </a:solidFill>
              </a:rPr>
              <a:t>ISSUES:</a:t>
            </a:r>
          </a:p>
          <a:p>
            <a:endParaRPr lang="en-NZ" sz="2800" dirty="0">
              <a:solidFill>
                <a:srgbClr val="FF0000"/>
              </a:solidFill>
            </a:endParaRPr>
          </a:p>
          <a:p>
            <a:r>
              <a:rPr lang="en-NZ" sz="2800" dirty="0" smtClean="0">
                <a:solidFill>
                  <a:srgbClr val="FF0000"/>
                </a:solidFill>
              </a:rPr>
              <a:t>When discussing </a:t>
            </a:r>
            <a:r>
              <a:rPr lang="en-NZ" sz="2800" i="1" u="sng" dirty="0" smtClean="0">
                <a:solidFill>
                  <a:srgbClr val="FF0000"/>
                </a:solidFill>
              </a:rPr>
              <a:t>Issues</a:t>
            </a:r>
            <a:r>
              <a:rPr lang="en-NZ" sz="2800" dirty="0" smtClean="0">
                <a:solidFill>
                  <a:srgbClr val="FF0000"/>
                </a:solidFill>
              </a:rPr>
              <a:t>, make sure you are not just describing how those issues are dealt with on the show (go into specific detail- reference events in episodes), but </a:t>
            </a:r>
            <a:r>
              <a:rPr lang="en-NZ" sz="2800" i="1" u="sng" dirty="0" smtClean="0">
                <a:solidFill>
                  <a:srgbClr val="FF0000"/>
                </a:solidFill>
              </a:rPr>
              <a:t>link them to the audience in depth.</a:t>
            </a:r>
          </a:p>
          <a:p>
            <a:endParaRPr lang="en-NZ" sz="2800" i="1" u="sng" dirty="0">
              <a:solidFill>
                <a:srgbClr val="FF0000"/>
              </a:solidFill>
            </a:endParaRPr>
          </a:p>
          <a:p>
            <a:r>
              <a:rPr lang="en-NZ" sz="2800" dirty="0" smtClean="0">
                <a:solidFill>
                  <a:srgbClr val="FF0000"/>
                </a:solidFill>
              </a:rPr>
              <a:t>For example, the audience will identify with issues/characters and tune in to see </a:t>
            </a:r>
            <a:r>
              <a:rPr lang="en-NZ" sz="2800" i="1" u="sng" dirty="0" smtClean="0">
                <a:solidFill>
                  <a:srgbClr val="FF0000"/>
                </a:solidFill>
              </a:rPr>
              <a:t>how</a:t>
            </a:r>
            <a:r>
              <a:rPr lang="en-NZ" sz="2800" dirty="0" smtClean="0">
                <a:solidFill>
                  <a:srgbClr val="FF0000"/>
                </a:solidFill>
              </a:rPr>
              <a:t> they deal with their issues for possibly:</a:t>
            </a:r>
          </a:p>
          <a:p>
            <a:r>
              <a:rPr lang="en-NZ" sz="2800" dirty="0" smtClean="0">
                <a:solidFill>
                  <a:srgbClr val="FF0000"/>
                </a:solidFill>
              </a:rPr>
              <a:t>~ reassurance that the issue can be dealt with</a:t>
            </a:r>
          </a:p>
          <a:p>
            <a:r>
              <a:rPr lang="en-NZ" sz="2800" dirty="0" smtClean="0">
                <a:solidFill>
                  <a:srgbClr val="FF0000"/>
                </a:solidFill>
              </a:rPr>
              <a:t>~ security in knowing that not only they are facing that issue</a:t>
            </a:r>
          </a:p>
          <a:p>
            <a:r>
              <a:rPr lang="en-NZ" sz="2800" dirty="0" smtClean="0">
                <a:solidFill>
                  <a:srgbClr val="FF0000"/>
                </a:solidFill>
              </a:rPr>
              <a:t>~ implied advice about how to deal with that issue themselves</a:t>
            </a:r>
          </a:p>
          <a:p>
            <a:endParaRPr lang="en-NZ" sz="2400" dirty="0">
              <a:solidFill>
                <a:srgbClr val="FF0000"/>
              </a:solidFill>
            </a:endParaRPr>
          </a:p>
        </p:txBody>
      </p:sp>
    </p:spTree>
    <p:extLst>
      <p:ext uri="{BB962C8B-B14F-4D97-AF65-F5344CB8AC3E}">
        <p14:creationId xmlns:p14="http://schemas.microsoft.com/office/powerpoint/2010/main" val="971250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539552" y="260648"/>
            <a:ext cx="8064896" cy="6863417"/>
          </a:xfrm>
          <a:prstGeom prst="rect">
            <a:avLst/>
          </a:prstGeom>
        </p:spPr>
        <p:txBody>
          <a:bodyPr wrap="square">
            <a:spAutoFit/>
          </a:bodyPr>
          <a:lstStyle/>
          <a:p>
            <a:r>
              <a:rPr lang="en-NZ" sz="4400" dirty="0" smtClean="0">
                <a:solidFill>
                  <a:srgbClr val="FF0000"/>
                </a:solidFill>
              </a:rPr>
              <a:t>Arguably, shows like Glee are raising </a:t>
            </a:r>
            <a:r>
              <a:rPr lang="en-NZ" sz="4400" i="1" dirty="0" smtClean="0">
                <a:solidFill>
                  <a:srgbClr val="FF0000"/>
                </a:solidFill>
              </a:rPr>
              <a:t>awareness</a:t>
            </a:r>
            <a:r>
              <a:rPr lang="en-NZ" sz="4400" dirty="0" smtClean="0">
                <a:solidFill>
                  <a:srgbClr val="FF0000"/>
                </a:solidFill>
              </a:rPr>
              <a:t> of these issues and presenting them in a manner which allows the audience to see these people as ‘normal’ or similar to themselves. This can lead to </a:t>
            </a:r>
            <a:r>
              <a:rPr lang="en-NZ" sz="4400" i="1" dirty="0" smtClean="0">
                <a:solidFill>
                  <a:srgbClr val="FF0000"/>
                </a:solidFill>
              </a:rPr>
              <a:t>acceptance</a:t>
            </a:r>
            <a:r>
              <a:rPr lang="en-NZ" sz="4400" dirty="0" smtClean="0">
                <a:solidFill>
                  <a:srgbClr val="FF0000"/>
                </a:solidFill>
              </a:rPr>
              <a:t> and tolerance of people in their lives.</a:t>
            </a:r>
          </a:p>
          <a:p>
            <a:endParaRPr lang="en-NZ" sz="4400" dirty="0">
              <a:solidFill>
                <a:srgbClr val="FF0000"/>
              </a:solidFill>
            </a:endParaRPr>
          </a:p>
          <a:p>
            <a:endParaRPr lang="en-NZ" sz="4400" dirty="0" smtClean="0">
              <a:solidFill>
                <a:srgbClr val="FF0000"/>
              </a:solidFill>
            </a:endParaRPr>
          </a:p>
        </p:txBody>
      </p:sp>
    </p:spTree>
    <p:extLst>
      <p:ext uri="{BB962C8B-B14F-4D97-AF65-F5344CB8AC3E}">
        <p14:creationId xmlns:p14="http://schemas.microsoft.com/office/powerpoint/2010/main" val="389416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44475" y="36442"/>
            <a:ext cx="8568952" cy="7417415"/>
          </a:xfrm>
          <a:prstGeom prst="rect">
            <a:avLst/>
          </a:prstGeom>
          <a:noFill/>
        </p:spPr>
        <p:txBody>
          <a:bodyPr wrap="square" rtlCol="0">
            <a:spAutoFit/>
          </a:bodyPr>
          <a:lstStyle/>
          <a:p>
            <a:r>
              <a:rPr lang="en-NZ" sz="3200" b="1" dirty="0" smtClean="0">
                <a:solidFill>
                  <a:srgbClr val="FF0000"/>
                </a:solidFill>
              </a:rPr>
              <a:t>Music:</a:t>
            </a:r>
          </a:p>
          <a:p>
            <a:endParaRPr lang="en-NZ" sz="2400" dirty="0">
              <a:solidFill>
                <a:srgbClr val="FF0000"/>
              </a:solidFill>
            </a:endParaRPr>
          </a:p>
          <a:p>
            <a:r>
              <a:rPr lang="en-NZ" sz="2400" dirty="0" smtClean="0">
                <a:solidFill>
                  <a:srgbClr val="FF0000"/>
                </a:solidFill>
              </a:rPr>
              <a:t>Discuss the use of specific songs- their titles, artists, genres, dates released, sources (</a:t>
            </a:r>
            <a:r>
              <a:rPr lang="en-NZ" sz="2400" dirty="0" err="1" smtClean="0">
                <a:solidFill>
                  <a:srgbClr val="FF0000"/>
                </a:solidFill>
              </a:rPr>
              <a:t>eg</a:t>
            </a:r>
            <a:r>
              <a:rPr lang="en-NZ" sz="2400" dirty="0" smtClean="0">
                <a:solidFill>
                  <a:srgbClr val="FF0000"/>
                </a:solidFill>
              </a:rPr>
              <a:t> the name of the show/film/musical they’re from) – and the part of the audience they are targeted towards/ why the audience would respond to them. </a:t>
            </a:r>
          </a:p>
          <a:p>
            <a:endParaRPr lang="en-NZ" sz="2400" dirty="0">
              <a:solidFill>
                <a:srgbClr val="FF0000"/>
              </a:solidFill>
            </a:endParaRPr>
          </a:p>
          <a:p>
            <a:r>
              <a:rPr lang="en-NZ" sz="2400" dirty="0" smtClean="0">
                <a:solidFill>
                  <a:srgbClr val="FF0000"/>
                </a:solidFill>
              </a:rPr>
              <a:t>Discuss why they have been used at that particular point, e.g. to reveal character/ thematically/ narratively.</a:t>
            </a:r>
          </a:p>
          <a:p>
            <a:endParaRPr lang="en-NZ" sz="2400" dirty="0">
              <a:solidFill>
                <a:srgbClr val="FF0000"/>
              </a:solidFill>
            </a:endParaRPr>
          </a:p>
          <a:p>
            <a:r>
              <a:rPr lang="en-NZ" sz="2400" dirty="0" smtClean="0">
                <a:solidFill>
                  <a:srgbClr val="FF0000"/>
                </a:solidFill>
              </a:rPr>
              <a:t>Discuss the television show’s commitment to introducing its audience to music, new and old. </a:t>
            </a:r>
          </a:p>
          <a:p>
            <a:endParaRPr lang="en-NZ" sz="2400" dirty="0">
              <a:solidFill>
                <a:srgbClr val="FF0000"/>
              </a:solidFill>
            </a:endParaRPr>
          </a:p>
          <a:p>
            <a:r>
              <a:rPr lang="en-NZ" sz="2400" dirty="0" smtClean="0">
                <a:solidFill>
                  <a:srgbClr val="FF0000"/>
                </a:solidFill>
              </a:rPr>
              <a:t>Introduce the implication of how Glee has become a </a:t>
            </a:r>
            <a:r>
              <a:rPr lang="en-NZ" sz="2400" u="sng" dirty="0" smtClean="0">
                <a:solidFill>
                  <a:srgbClr val="FF0000"/>
                </a:solidFill>
              </a:rPr>
              <a:t>successful marketing platform </a:t>
            </a:r>
            <a:r>
              <a:rPr lang="en-NZ" sz="2400" dirty="0" smtClean="0">
                <a:solidFill>
                  <a:srgbClr val="FF0000"/>
                </a:solidFill>
              </a:rPr>
              <a:t>for music companies wanting to launch new music. And how Glee has successfully sold millions of their own cover albums, making Glee an important player in the music industry.</a:t>
            </a:r>
          </a:p>
          <a:p>
            <a:endParaRPr lang="en-NZ" dirty="0"/>
          </a:p>
          <a:p>
            <a:endParaRPr lang="en-NZ" dirty="0"/>
          </a:p>
        </p:txBody>
      </p:sp>
    </p:spTree>
    <p:extLst>
      <p:ext uri="{BB962C8B-B14F-4D97-AF65-F5344CB8AC3E}">
        <p14:creationId xmlns:p14="http://schemas.microsoft.com/office/powerpoint/2010/main" val="3599011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51520" y="404664"/>
            <a:ext cx="8496944" cy="6278642"/>
          </a:xfrm>
          <a:prstGeom prst="rect">
            <a:avLst/>
          </a:prstGeom>
          <a:noFill/>
        </p:spPr>
        <p:txBody>
          <a:bodyPr wrap="square" rtlCol="0">
            <a:spAutoFit/>
          </a:bodyPr>
          <a:lstStyle/>
          <a:p>
            <a:r>
              <a:rPr lang="en-NZ" sz="2400" b="1" u="sng" dirty="0" smtClean="0">
                <a:solidFill>
                  <a:srgbClr val="FF0000"/>
                </a:solidFill>
              </a:rPr>
              <a:t>Implications:</a:t>
            </a:r>
          </a:p>
          <a:p>
            <a:endParaRPr lang="en-NZ" sz="2400" dirty="0" smtClean="0">
              <a:solidFill>
                <a:srgbClr val="FF0000"/>
              </a:solidFill>
            </a:endParaRPr>
          </a:p>
          <a:p>
            <a:r>
              <a:rPr lang="en-NZ" sz="2400" dirty="0" smtClean="0">
                <a:solidFill>
                  <a:srgbClr val="FF0000"/>
                </a:solidFill>
              </a:rPr>
              <a:t>Programming renewal-</a:t>
            </a:r>
          </a:p>
          <a:p>
            <a:r>
              <a:rPr lang="en-NZ" sz="2400" dirty="0" smtClean="0">
                <a:solidFill>
                  <a:srgbClr val="FF0000"/>
                </a:solidFill>
              </a:rPr>
              <a:t>Into its 4</a:t>
            </a:r>
            <a:r>
              <a:rPr lang="en-NZ" sz="2400" baseline="30000" dirty="0" smtClean="0">
                <a:solidFill>
                  <a:srgbClr val="FF0000"/>
                </a:solidFill>
              </a:rPr>
              <a:t>th</a:t>
            </a:r>
            <a:r>
              <a:rPr lang="en-NZ" sz="2400" dirty="0" smtClean="0">
                <a:solidFill>
                  <a:srgbClr val="FF0000"/>
                </a:solidFill>
              </a:rPr>
              <a:t> Season</a:t>
            </a:r>
          </a:p>
          <a:p>
            <a:r>
              <a:rPr lang="en-NZ" sz="2400" dirty="0" smtClean="0">
                <a:solidFill>
                  <a:srgbClr val="FF0000"/>
                </a:solidFill>
              </a:rPr>
              <a:t>First season extended from 13 to 24(?) episodes based on its success</a:t>
            </a:r>
          </a:p>
          <a:p>
            <a:r>
              <a:rPr lang="en-NZ" sz="2400" dirty="0" smtClean="0">
                <a:solidFill>
                  <a:srgbClr val="FF0000"/>
                </a:solidFill>
              </a:rPr>
              <a:t>Attraction of celebrity guests </a:t>
            </a:r>
          </a:p>
          <a:p>
            <a:endParaRPr lang="en-NZ" sz="2400" dirty="0">
              <a:solidFill>
                <a:srgbClr val="FF0000"/>
              </a:solidFill>
            </a:endParaRPr>
          </a:p>
          <a:p>
            <a:r>
              <a:rPr lang="en-NZ" sz="2400" dirty="0" smtClean="0">
                <a:solidFill>
                  <a:srgbClr val="FF0000"/>
                </a:solidFill>
              </a:rPr>
              <a:t>Identity forming - </a:t>
            </a:r>
            <a:r>
              <a:rPr lang="en-NZ" sz="2400" dirty="0" err="1" smtClean="0">
                <a:solidFill>
                  <a:srgbClr val="FF0000"/>
                </a:solidFill>
              </a:rPr>
              <a:t>Gleeks</a:t>
            </a:r>
            <a:r>
              <a:rPr lang="en-NZ" sz="2400" dirty="0" smtClean="0">
                <a:solidFill>
                  <a:srgbClr val="FF0000"/>
                </a:solidFill>
              </a:rPr>
              <a:t>  (leading to expansion of franchise into different media)</a:t>
            </a:r>
          </a:p>
          <a:p>
            <a:r>
              <a:rPr lang="en-NZ" sz="2400" dirty="0">
                <a:solidFill>
                  <a:srgbClr val="FF0000"/>
                </a:solidFill>
              </a:rPr>
              <a:t>M</a:t>
            </a:r>
            <a:r>
              <a:rPr lang="en-NZ" sz="2400" dirty="0" smtClean="0">
                <a:solidFill>
                  <a:srgbClr val="FF0000"/>
                </a:solidFill>
              </a:rPr>
              <a:t>erchandising to affirm identity (also free advertising/promotion</a:t>
            </a:r>
          </a:p>
          <a:p>
            <a:r>
              <a:rPr lang="en-NZ" sz="2400" dirty="0" smtClean="0">
                <a:solidFill>
                  <a:srgbClr val="FF0000"/>
                </a:solidFill>
              </a:rPr>
              <a:t>Fandoms on </a:t>
            </a:r>
            <a:r>
              <a:rPr lang="en-NZ" sz="2400" dirty="0" err="1" smtClean="0">
                <a:solidFill>
                  <a:srgbClr val="FF0000"/>
                </a:solidFill>
              </a:rPr>
              <a:t>Tumblr</a:t>
            </a:r>
            <a:r>
              <a:rPr lang="en-NZ" sz="2400" dirty="0" smtClean="0">
                <a:solidFill>
                  <a:srgbClr val="FF0000"/>
                </a:solidFill>
              </a:rPr>
              <a:t>, Groups on Facebook – allow producers personal access to fans</a:t>
            </a:r>
          </a:p>
          <a:p>
            <a:r>
              <a:rPr lang="en-NZ" sz="2400" dirty="0" smtClean="0">
                <a:solidFill>
                  <a:srgbClr val="FF0000"/>
                </a:solidFill>
              </a:rPr>
              <a:t>The Glee Project giving fans an opportunity to be part of the show</a:t>
            </a:r>
          </a:p>
          <a:p>
            <a:r>
              <a:rPr lang="en-NZ" sz="2400" dirty="0" smtClean="0">
                <a:solidFill>
                  <a:srgbClr val="FF0000"/>
                </a:solidFill>
              </a:rPr>
              <a:t>Downloads on iTunes (both of originals and Glee versions of songs)</a:t>
            </a:r>
          </a:p>
          <a:p>
            <a:r>
              <a:rPr lang="en-NZ" sz="2400" dirty="0" smtClean="0">
                <a:solidFill>
                  <a:srgbClr val="FF0000"/>
                </a:solidFill>
              </a:rPr>
              <a:t>DVD sets and Glee Concert Movie</a:t>
            </a:r>
          </a:p>
          <a:p>
            <a:r>
              <a:rPr lang="en-NZ" dirty="0" smtClean="0"/>
              <a:t> </a:t>
            </a:r>
            <a:endParaRPr lang="en-NZ" dirty="0"/>
          </a:p>
        </p:txBody>
      </p:sp>
    </p:spTree>
    <p:extLst>
      <p:ext uri="{BB962C8B-B14F-4D97-AF65-F5344CB8AC3E}">
        <p14:creationId xmlns:p14="http://schemas.microsoft.com/office/powerpoint/2010/main" val="41387511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69"/>
            <a:ext cx="9144000" cy="6867769"/>
          </a:xfrm>
          <a:prstGeom prst="rect">
            <a:avLst/>
          </a:prstGeom>
        </p:spPr>
      </p:pic>
      <p:sp>
        <p:nvSpPr>
          <p:cNvPr id="6" name="TextBox 5"/>
          <p:cNvSpPr txBox="1"/>
          <p:nvPr/>
        </p:nvSpPr>
        <p:spPr>
          <a:xfrm>
            <a:off x="4355976" y="4653136"/>
            <a:ext cx="4716016" cy="1969770"/>
          </a:xfrm>
          <a:prstGeom prst="rect">
            <a:avLst/>
          </a:prstGeom>
          <a:noFill/>
        </p:spPr>
        <p:txBody>
          <a:bodyPr wrap="square" rtlCol="0">
            <a:spAutoFit/>
          </a:bodyPr>
          <a:lstStyle/>
          <a:p>
            <a:r>
              <a:rPr lang="en-NZ" sz="3600" b="1" dirty="0" smtClean="0">
                <a:solidFill>
                  <a:srgbClr val="FF0000"/>
                </a:solidFill>
              </a:rPr>
              <a:t>Level 2 Media Studies:</a:t>
            </a:r>
          </a:p>
          <a:p>
            <a:r>
              <a:rPr lang="en-NZ" sz="3600" b="1" dirty="0" smtClean="0">
                <a:solidFill>
                  <a:srgbClr val="FF0000"/>
                </a:solidFill>
              </a:rPr>
              <a:t>‘Audience’ –</a:t>
            </a:r>
          </a:p>
          <a:p>
            <a:endParaRPr lang="en-NZ" sz="1400" b="1" dirty="0">
              <a:solidFill>
                <a:srgbClr val="FF0000"/>
              </a:solidFill>
            </a:endParaRPr>
          </a:p>
          <a:p>
            <a:r>
              <a:rPr lang="en-NZ" sz="3600" b="1" dirty="0" smtClean="0">
                <a:solidFill>
                  <a:srgbClr val="FF0000"/>
                </a:solidFill>
              </a:rPr>
              <a:t>REVISION KEY POINTS</a:t>
            </a:r>
            <a:endParaRPr lang="en-NZ" sz="3600" b="1" dirty="0">
              <a:solidFill>
                <a:srgbClr val="FF0000"/>
              </a:solidFill>
            </a:endParaRPr>
          </a:p>
        </p:txBody>
      </p:sp>
    </p:spTree>
    <p:extLst>
      <p:ext uri="{BB962C8B-B14F-4D97-AF65-F5344CB8AC3E}">
        <p14:creationId xmlns:p14="http://schemas.microsoft.com/office/powerpoint/2010/main" val="3685510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effectLst>
                  <a:outerShdw blurRad="38100" dist="38100" dir="2700000" algn="tl">
                    <a:srgbClr val="000000">
                      <a:alpha val="43137"/>
                    </a:srgbClr>
                  </a:outerShdw>
                </a:effectLst>
              </a:rPr>
              <a:t>ESSAY STRUCTURE</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endParaRPr lang="en-NZ" sz="1400" b="1" dirty="0">
              <a:solidFill>
                <a:srgbClr val="FF0000"/>
              </a:solidFill>
            </a:endParaRPr>
          </a:p>
          <a:p>
            <a:pPr marL="742950" indent="-742950">
              <a:buFont typeface="+mj-lt"/>
              <a:buAutoNum type="arabicPeriod"/>
            </a:pPr>
            <a:r>
              <a:rPr lang="en-NZ" b="1" dirty="0">
                <a:solidFill>
                  <a:srgbClr val="FF0000"/>
                </a:solidFill>
              </a:rPr>
              <a:t>Describe the Media Product</a:t>
            </a:r>
          </a:p>
          <a:p>
            <a:pPr marL="742950" indent="-742950">
              <a:buFont typeface="+mj-lt"/>
              <a:buAutoNum type="arabicPeriod"/>
            </a:pPr>
            <a:r>
              <a:rPr lang="en-NZ" b="1" dirty="0">
                <a:solidFill>
                  <a:srgbClr val="FF0000"/>
                </a:solidFill>
              </a:rPr>
              <a:t>Describe the Target Audience</a:t>
            </a:r>
          </a:p>
          <a:p>
            <a:pPr marL="742950" indent="-742950">
              <a:buFont typeface="+mj-lt"/>
              <a:buAutoNum type="arabicPeriod"/>
            </a:pPr>
            <a:r>
              <a:rPr lang="en-NZ" b="1" dirty="0">
                <a:solidFill>
                  <a:srgbClr val="FF0000"/>
                </a:solidFill>
              </a:rPr>
              <a:t>Describe aspect one – explain how this aspect connects to the target audience</a:t>
            </a:r>
          </a:p>
          <a:p>
            <a:pPr marL="742950" indent="-742950">
              <a:buFont typeface="+mj-lt"/>
              <a:buAutoNum type="arabicPeriod"/>
            </a:pPr>
            <a:r>
              <a:rPr lang="en-NZ" b="1" dirty="0">
                <a:solidFill>
                  <a:srgbClr val="FF0000"/>
                </a:solidFill>
              </a:rPr>
              <a:t>Describe aspect two - explain how this aspect connects to the target audience</a:t>
            </a:r>
          </a:p>
          <a:p>
            <a:pPr marL="742950" indent="-742950">
              <a:buFont typeface="+mj-lt"/>
              <a:buAutoNum type="arabicPeriod"/>
            </a:pPr>
            <a:r>
              <a:rPr lang="en-NZ" b="1" dirty="0">
                <a:solidFill>
                  <a:srgbClr val="FF0000"/>
                </a:solidFill>
              </a:rPr>
              <a:t>Explain the implications of Glee on the target audience and the entertainment industry as a whole. </a:t>
            </a:r>
          </a:p>
          <a:p>
            <a:endParaRPr lang="en-NZ" dirty="0"/>
          </a:p>
        </p:txBody>
      </p:sp>
    </p:spTree>
    <p:extLst>
      <p:ext uri="{BB962C8B-B14F-4D97-AF65-F5344CB8AC3E}">
        <p14:creationId xmlns:p14="http://schemas.microsoft.com/office/powerpoint/2010/main" val="4047039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effectLst>
                  <a:outerShdw blurRad="38100" dist="38100" dir="2700000" algn="tl">
                    <a:srgbClr val="000000">
                      <a:alpha val="43137"/>
                    </a:srgbClr>
                  </a:outerShdw>
                </a:effectLst>
              </a:rPr>
              <a:t>DESCRIBE THE MEDIA PRODUCT</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10000"/>
          </a:bodyPr>
          <a:lstStyle/>
          <a:p>
            <a:r>
              <a:rPr lang="en-NZ" b="1" i="1" dirty="0"/>
              <a:t>Glee</a:t>
            </a:r>
            <a:r>
              <a:rPr lang="en-NZ" dirty="0"/>
              <a:t> is an American musical comedy-drama series. </a:t>
            </a:r>
            <a:endParaRPr lang="en-NZ" dirty="0" smtClean="0"/>
          </a:p>
          <a:p>
            <a:r>
              <a:rPr lang="en-NZ" dirty="0" smtClean="0"/>
              <a:t>It </a:t>
            </a:r>
            <a:r>
              <a:rPr lang="en-NZ" dirty="0"/>
              <a:t>was released </a:t>
            </a:r>
            <a:r>
              <a:rPr lang="en-GB" dirty="0"/>
              <a:t>on American television in 2009 and is now in its fourth season. </a:t>
            </a:r>
            <a:endParaRPr lang="en-GB" dirty="0" smtClean="0"/>
          </a:p>
          <a:p>
            <a:r>
              <a:rPr lang="en-NZ" i="1" dirty="0" smtClean="0"/>
              <a:t>Glee</a:t>
            </a:r>
            <a:r>
              <a:rPr lang="en-NZ" dirty="0" smtClean="0"/>
              <a:t> </a:t>
            </a:r>
            <a:r>
              <a:rPr lang="en-NZ" dirty="0"/>
              <a:t>is set at the fictional William McKinley High School in Lima, Ohio. </a:t>
            </a:r>
            <a:endParaRPr lang="en-NZ" dirty="0" smtClean="0"/>
          </a:p>
          <a:p>
            <a:r>
              <a:rPr lang="en-NZ" dirty="0" smtClean="0"/>
              <a:t>It </a:t>
            </a:r>
            <a:r>
              <a:rPr lang="en-NZ" dirty="0"/>
              <a:t>focuses on the high school glee club </a:t>
            </a:r>
            <a:r>
              <a:rPr lang="en-NZ" i="1" dirty="0"/>
              <a:t>New Directions </a:t>
            </a:r>
            <a:r>
              <a:rPr lang="en-NZ" dirty="0"/>
              <a:t>competing on the show choir competition circuit, while its members deal with relationships, sexuality and social issues</a:t>
            </a:r>
            <a:r>
              <a:rPr lang="en-NZ" dirty="0" smtClean="0"/>
              <a:t>.</a:t>
            </a:r>
          </a:p>
          <a:p>
            <a:r>
              <a:rPr lang="en-NZ" dirty="0"/>
              <a:t>Producer Ryan </a:t>
            </a:r>
            <a:r>
              <a:rPr lang="en-NZ" dirty="0" smtClean="0"/>
              <a:t>Murphy </a:t>
            </a:r>
            <a:r>
              <a:rPr lang="en-NZ" dirty="0"/>
              <a:t>intended to make a family show to appeal to adults as well as children,</a:t>
            </a:r>
          </a:p>
        </p:txBody>
      </p:sp>
    </p:spTree>
    <p:extLst>
      <p:ext uri="{BB962C8B-B14F-4D97-AF65-F5344CB8AC3E}">
        <p14:creationId xmlns:p14="http://schemas.microsoft.com/office/powerpoint/2010/main" val="1197591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NZ" b="1" dirty="0" smtClean="0">
                <a:effectLst>
                  <a:outerShdw blurRad="38100" dist="38100" dir="2700000" algn="tl">
                    <a:srgbClr val="000000">
                      <a:alpha val="43137"/>
                    </a:srgbClr>
                  </a:outerShdw>
                </a:effectLst>
              </a:rPr>
              <a:t>DESCRIBE THE TARGET AUDIENCE</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96752"/>
            <a:ext cx="8229600" cy="5544616"/>
          </a:xfrm>
        </p:spPr>
        <p:txBody>
          <a:bodyPr>
            <a:normAutofit fontScale="62500" lnSpcReduction="20000"/>
          </a:bodyPr>
          <a:lstStyle/>
          <a:p>
            <a:pPr lvl="0"/>
            <a:r>
              <a:rPr lang="en-GB" dirty="0"/>
              <a:t>As television programmes are created for a commercial purpose they are not valued for their artistic value but rather for their sale-ability or viability in terms of generating ratings</a:t>
            </a:r>
            <a:r>
              <a:rPr lang="en-GB" dirty="0" smtClean="0"/>
              <a:t>.</a:t>
            </a:r>
          </a:p>
          <a:p>
            <a:pPr lvl="0"/>
            <a:r>
              <a:rPr lang="en-GB" dirty="0" smtClean="0"/>
              <a:t> </a:t>
            </a:r>
            <a:r>
              <a:rPr lang="en-GB" dirty="0"/>
              <a:t>To achieve these ratings media products are often designed with a target audience in mind. The more a media producer can know about an audience, the better that audience can be targeted. </a:t>
            </a:r>
            <a:endParaRPr lang="en-GB" dirty="0" smtClean="0"/>
          </a:p>
          <a:p>
            <a:pPr lvl="0"/>
            <a:r>
              <a:rPr lang="en-GB" dirty="0" smtClean="0"/>
              <a:t>The </a:t>
            </a:r>
            <a:r>
              <a:rPr lang="en-GB" dirty="0"/>
              <a:t>target audience for </a:t>
            </a:r>
            <a:r>
              <a:rPr lang="en-GB" i="1" dirty="0"/>
              <a:t>Glee </a:t>
            </a:r>
            <a:r>
              <a:rPr lang="en-GB" dirty="0"/>
              <a:t>is young men and women, between the ages of 10 and 39. </a:t>
            </a:r>
            <a:endParaRPr lang="en-GB" dirty="0" smtClean="0"/>
          </a:p>
          <a:p>
            <a:pPr lvl="0"/>
            <a:r>
              <a:rPr lang="en-GB" dirty="0" smtClean="0"/>
              <a:t>More </a:t>
            </a:r>
            <a:r>
              <a:rPr lang="en-GB" dirty="0"/>
              <a:t>specifically the show is aimed towards high school students, teachers, young couples or families, and music lovers. </a:t>
            </a:r>
            <a:endParaRPr lang="en-GB" dirty="0" smtClean="0"/>
          </a:p>
          <a:p>
            <a:pPr lvl="0"/>
            <a:r>
              <a:rPr lang="en-GB" dirty="0" smtClean="0"/>
              <a:t>This </a:t>
            </a:r>
            <a:r>
              <a:rPr lang="en-GB" dirty="0"/>
              <a:t>can be seen by the way Glee</a:t>
            </a:r>
            <a:r>
              <a:rPr lang="en-GB" i="1" dirty="0"/>
              <a:t> </a:t>
            </a:r>
            <a:r>
              <a:rPr lang="en-GB" dirty="0"/>
              <a:t>uses </a:t>
            </a:r>
            <a:r>
              <a:rPr lang="en-GB" dirty="0" smtClean="0"/>
              <a:t>internal appeal techniques such as humour</a:t>
            </a:r>
            <a:r>
              <a:rPr lang="en-GB" dirty="0"/>
              <a:t>, characters (ensemble cast), special guests, music, and also in the types of issues raised in each episode. </a:t>
            </a:r>
            <a:endParaRPr lang="en-GB" dirty="0" smtClean="0"/>
          </a:p>
          <a:p>
            <a:pPr lvl="0"/>
            <a:r>
              <a:rPr lang="en-GB" dirty="0" smtClean="0"/>
              <a:t>Glee’s </a:t>
            </a:r>
            <a:r>
              <a:rPr lang="en-GB" dirty="0"/>
              <a:t>target audience has changed over time as it has become evident that the show is largely more popular with the teen age group rather than adults</a:t>
            </a:r>
            <a:r>
              <a:rPr lang="en-GB" dirty="0" smtClean="0"/>
              <a:t>. </a:t>
            </a:r>
          </a:p>
          <a:p>
            <a:r>
              <a:rPr lang="en-GB" dirty="0"/>
              <a:t>It is important that media products reflect their target audience in some manner in order for that target audience to be able to identify with, enjoy and find benefit from that media product.</a:t>
            </a:r>
          </a:p>
          <a:p>
            <a:pPr lvl="0"/>
            <a:endParaRPr lang="en-NZ" dirty="0"/>
          </a:p>
          <a:p>
            <a:endParaRPr lang="en-NZ" dirty="0"/>
          </a:p>
        </p:txBody>
      </p:sp>
    </p:spTree>
    <p:extLst>
      <p:ext uri="{BB962C8B-B14F-4D97-AF65-F5344CB8AC3E}">
        <p14:creationId xmlns:p14="http://schemas.microsoft.com/office/powerpoint/2010/main" val="18698230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143000"/>
          </a:xfrm>
        </p:spPr>
        <p:txBody>
          <a:bodyPr/>
          <a:lstStyle/>
          <a:p>
            <a:r>
              <a:rPr lang="en-NZ" b="1" dirty="0" smtClean="0">
                <a:effectLst>
                  <a:outerShdw blurRad="38100" dist="38100" dir="2700000" algn="tl">
                    <a:srgbClr val="000000">
                      <a:alpha val="43137"/>
                    </a:srgbClr>
                  </a:outerShdw>
                </a:effectLst>
              </a:rPr>
              <a:t>ASPECT 1: CHARACTERS</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908720"/>
            <a:ext cx="8712968" cy="6192688"/>
          </a:xfrm>
        </p:spPr>
        <p:txBody>
          <a:bodyPr>
            <a:normAutofit fontScale="70000" lnSpcReduction="20000"/>
          </a:bodyPr>
          <a:lstStyle/>
          <a:p>
            <a:pPr lvl="0"/>
            <a:r>
              <a:rPr lang="en-NZ" dirty="0" smtClean="0"/>
              <a:t>Glee </a:t>
            </a:r>
            <a:r>
              <a:rPr lang="en-NZ" dirty="0"/>
              <a:t>is a prime example of how an ensemble cast is used to build a relationship with its target audience. This kind of casting is popular in television series because it allows flexibility for writers to focus on different characters and issues in different episodes. </a:t>
            </a:r>
            <a:endParaRPr lang="en-NZ" dirty="0" smtClean="0"/>
          </a:p>
          <a:p>
            <a:pPr lvl="0"/>
            <a:r>
              <a:rPr lang="en-NZ" dirty="0" smtClean="0"/>
              <a:t>A </a:t>
            </a:r>
            <a:r>
              <a:rPr lang="en-NZ" dirty="0"/>
              <a:t>range of characters is also important as it gives audiences a number of characters and personalities to identify with and relate to in some way. </a:t>
            </a:r>
            <a:endParaRPr lang="en-NZ" dirty="0" smtClean="0"/>
          </a:p>
          <a:p>
            <a:pPr lvl="0"/>
            <a:r>
              <a:rPr lang="en-NZ" dirty="0" smtClean="0"/>
              <a:t>These </a:t>
            </a:r>
            <a:r>
              <a:rPr lang="en-NZ" dirty="0"/>
              <a:t>characters are important as audiences will recognise aspects of their own personalities within these characters. Audiences can also then identify with some of the experiences and struggles those characters face. </a:t>
            </a:r>
          </a:p>
          <a:p>
            <a:pPr lvl="0"/>
            <a:r>
              <a:rPr lang="en-NZ" dirty="0"/>
              <a:t>This forms an </a:t>
            </a:r>
            <a:r>
              <a:rPr lang="en-NZ" b="1" dirty="0"/>
              <a:t>emotional connection </a:t>
            </a:r>
            <a:r>
              <a:rPr lang="en-NZ" dirty="0"/>
              <a:t>between the audience and the media product. Once this connection is formed it is likely the viewer will continue watching the show as they have become emotionally invested in the fate of the characters they have best identified with</a:t>
            </a:r>
            <a:r>
              <a:rPr lang="en-NZ" dirty="0" smtClean="0"/>
              <a:t>.</a:t>
            </a:r>
          </a:p>
          <a:p>
            <a:r>
              <a:rPr lang="en-NZ" i="1" dirty="0" smtClean="0"/>
              <a:t>Glee </a:t>
            </a:r>
            <a:r>
              <a:rPr lang="en-NZ" dirty="0"/>
              <a:t>has a </a:t>
            </a:r>
            <a:r>
              <a:rPr lang="en-NZ" b="1" dirty="0"/>
              <a:t>stereotypical demographic </a:t>
            </a:r>
            <a:r>
              <a:rPr lang="en-NZ" dirty="0"/>
              <a:t>of the students in high schools and does a good job showcasing main characters from different race/ethnic, health, sexual orientation, and disability backgrounds</a:t>
            </a:r>
            <a:r>
              <a:rPr lang="en-NZ" dirty="0" smtClean="0"/>
              <a:t>. </a:t>
            </a:r>
            <a:r>
              <a:rPr lang="en-NZ" dirty="0"/>
              <a:t>Glee has a diverse cast which contains stereotyped characters such as the gay, geek, popular cheerleader, jock and bad boy rebel. Kurt, Rachel, Quinn and Finn are examples of these stereotypes</a:t>
            </a:r>
            <a:endParaRPr lang="en-NZ" dirty="0"/>
          </a:p>
          <a:p>
            <a:pPr lvl="0"/>
            <a:endParaRPr lang="en-NZ" dirty="0"/>
          </a:p>
          <a:p>
            <a:endParaRPr lang="en-NZ" dirty="0"/>
          </a:p>
        </p:txBody>
      </p:sp>
    </p:spTree>
    <p:extLst>
      <p:ext uri="{BB962C8B-B14F-4D97-AF65-F5344CB8AC3E}">
        <p14:creationId xmlns:p14="http://schemas.microsoft.com/office/powerpoint/2010/main" val="1640954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395536" y="692696"/>
            <a:ext cx="8496944" cy="6740307"/>
          </a:xfrm>
          <a:prstGeom prst="rect">
            <a:avLst/>
          </a:prstGeom>
          <a:noFill/>
        </p:spPr>
        <p:txBody>
          <a:bodyPr wrap="square" rtlCol="0">
            <a:spAutoFit/>
          </a:bodyPr>
          <a:lstStyle/>
          <a:p>
            <a:r>
              <a:rPr lang="en-NZ" sz="3600" b="1" dirty="0" smtClean="0">
                <a:solidFill>
                  <a:srgbClr val="FF0000"/>
                </a:solidFill>
              </a:rPr>
              <a:t>You have a pretty good fundamental knowledge of the media product and its contents. Well done!</a:t>
            </a:r>
          </a:p>
          <a:p>
            <a:endParaRPr lang="en-NZ" sz="3600" b="1" dirty="0">
              <a:solidFill>
                <a:srgbClr val="FF0000"/>
              </a:solidFill>
            </a:endParaRPr>
          </a:p>
          <a:p>
            <a:r>
              <a:rPr lang="en-NZ" sz="3600" b="1" dirty="0" smtClean="0">
                <a:solidFill>
                  <a:srgbClr val="FF0000"/>
                </a:solidFill>
              </a:rPr>
              <a:t>Our understandings of </a:t>
            </a:r>
            <a:r>
              <a:rPr lang="en-NZ" sz="3600" b="1" u="sng" dirty="0" smtClean="0">
                <a:solidFill>
                  <a:srgbClr val="00B050"/>
                </a:solidFill>
              </a:rPr>
              <a:t>how</a:t>
            </a:r>
            <a:r>
              <a:rPr lang="en-NZ" sz="3600" b="1" dirty="0" smtClean="0">
                <a:solidFill>
                  <a:srgbClr val="FF0000"/>
                </a:solidFill>
              </a:rPr>
              <a:t> these contents appeal to the target audience, our use of specific detail and implications are all still developing. That’s okay. We all have work to do and enough time to do it in.</a:t>
            </a:r>
          </a:p>
          <a:p>
            <a:endParaRPr lang="en-NZ" sz="3600" b="1" dirty="0" smtClean="0">
              <a:solidFill>
                <a:srgbClr val="FF0000"/>
              </a:solidFill>
            </a:endParaRPr>
          </a:p>
          <a:p>
            <a:endParaRPr lang="en-NZ" sz="3600" b="1" dirty="0">
              <a:solidFill>
                <a:srgbClr val="FF0000"/>
              </a:solidFill>
            </a:endParaRPr>
          </a:p>
          <a:p>
            <a:endParaRPr lang="en-NZ" sz="3600" b="1" dirty="0">
              <a:solidFill>
                <a:srgbClr val="FF0000"/>
              </a:solidFill>
            </a:endParaRPr>
          </a:p>
        </p:txBody>
      </p:sp>
    </p:spTree>
    <p:extLst>
      <p:ext uri="{BB962C8B-B14F-4D97-AF65-F5344CB8AC3E}">
        <p14:creationId xmlns:p14="http://schemas.microsoft.com/office/powerpoint/2010/main" val="5469413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effectLst>
                  <a:outerShdw blurRad="38100" dist="38100" dir="2700000" algn="tl">
                    <a:srgbClr val="000000">
                      <a:alpha val="43137"/>
                    </a:srgbClr>
                  </a:outerShdw>
                </a:effectLst>
              </a:rPr>
              <a:t>ASPECT 2: MUSIC</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0"/>
            <a:ext cx="8435280" cy="5472608"/>
          </a:xfrm>
        </p:spPr>
        <p:txBody>
          <a:bodyPr>
            <a:normAutofit fontScale="47500" lnSpcReduction="20000"/>
          </a:bodyPr>
          <a:lstStyle/>
          <a:p>
            <a:pPr lvl="0"/>
            <a:r>
              <a:rPr lang="en-NZ" sz="3800" dirty="0" smtClean="0"/>
              <a:t>Writer </a:t>
            </a:r>
            <a:r>
              <a:rPr lang="en-NZ" sz="3800" dirty="0"/>
              <a:t>Ryan Murphy </a:t>
            </a:r>
            <a:r>
              <a:rPr lang="en-NZ" sz="3800" dirty="0" smtClean="0"/>
              <a:t>wanted to </a:t>
            </a:r>
            <a:r>
              <a:rPr lang="en-NZ" sz="3800" dirty="0"/>
              <a:t>maintain a balance between chart hits and show tunes: </a:t>
            </a:r>
            <a:r>
              <a:rPr lang="en-NZ" sz="3800" b="1" i="1" dirty="0"/>
              <a:t>“I want there to be something for everybody in every episode”. </a:t>
            </a:r>
            <a:endParaRPr lang="en-NZ" sz="3800" b="1" i="1" dirty="0" smtClean="0"/>
          </a:p>
          <a:p>
            <a:pPr lvl="0"/>
            <a:r>
              <a:rPr lang="en-NZ" sz="3800" dirty="0" smtClean="0"/>
              <a:t>In </a:t>
            </a:r>
            <a:r>
              <a:rPr lang="en-NZ" sz="3800" dirty="0"/>
              <a:t>using a range of songs from different decades </a:t>
            </a:r>
            <a:r>
              <a:rPr lang="en-NZ" sz="3800" dirty="0" smtClean="0"/>
              <a:t>and genres the </a:t>
            </a:r>
            <a:r>
              <a:rPr lang="en-NZ" sz="3800" dirty="0"/>
              <a:t>show ensures they will appeal to a wide range of people, generate high ratings and </a:t>
            </a:r>
            <a:r>
              <a:rPr lang="en-NZ" sz="3800" dirty="0" smtClean="0"/>
              <a:t>be </a:t>
            </a:r>
            <a:r>
              <a:rPr lang="en-NZ" sz="3800" dirty="0"/>
              <a:t>profitable. </a:t>
            </a:r>
            <a:endParaRPr lang="en-NZ" sz="3800" dirty="0" smtClean="0"/>
          </a:p>
          <a:p>
            <a:pPr lvl="0"/>
            <a:r>
              <a:rPr lang="en-NZ" sz="3800" dirty="0" smtClean="0"/>
              <a:t>In </a:t>
            </a:r>
            <a:r>
              <a:rPr lang="en-NZ" sz="3800" dirty="0"/>
              <a:t>later seasons the music chosen changed to include a greater number of chart hits in order to further appeal to a younger demographic.</a:t>
            </a:r>
          </a:p>
          <a:p>
            <a:pPr lvl="0"/>
            <a:r>
              <a:rPr lang="en-NZ" sz="3800" dirty="0" smtClean="0"/>
              <a:t>Many musicians saw the show as an opportunity to revive their careers and sales </a:t>
            </a:r>
            <a:r>
              <a:rPr lang="en-NZ" sz="3800" b="1" dirty="0" smtClean="0"/>
              <a:t>“They </a:t>
            </a:r>
            <a:r>
              <a:rPr lang="en-NZ" sz="3800" b="1" dirty="0"/>
              <a:t>loved that this show was about optimism and young kids, for the most part, reinterpreting their classics for a new audience." </a:t>
            </a:r>
          </a:p>
          <a:p>
            <a:r>
              <a:rPr lang="en-NZ" sz="3800" dirty="0"/>
              <a:t>Composer and musician Billy Joel offered many of his songs for use on the show, and other artists have offered use of their songs for free. </a:t>
            </a:r>
            <a:endParaRPr lang="en-NZ" sz="3800" dirty="0" smtClean="0"/>
          </a:p>
          <a:p>
            <a:r>
              <a:rPr lang="en-NZ" sz="3800" dirty="0" smtClean="0"/>
              <a:t>A </a:t>
            </a:r>
            <a:r>
              <a:rPr lang="en-NZ" sz="3800" dirty="0"/>
              <a:t>series of </a:t>
            </a:r>
            <a:r>
              <a:rPr lang="en-NZ" sz="3800" i="1" dirty="0"/>
              <a:t>Glee</a:t>
            </a:r>
            <a:r>
              <a:rPr lang="en-NZ" sz="3800" dirty="0"/>
              <a:t> soundtrack albums have been released through Columbia Records. </a:t>
            </a:r>
            <a:endParaRPr lang="en-NZ" sz="3800" dirty="0" smtClean="0"/>
          </a:p>
          <a:p>
            <a:r>
              <a:rPr lang="en-NZ" sz="3800" dirty="0" smtClean="0"/>
              <a:t>Songs </a:t>
            </a:r>
            <a:r>
              <a:rPr lang="en-NZ" sz="3800" dirty="0"/>
              <a:t>featured on the show are available for digital download through iTunes up to two weeks before new episodes air, and through other digital outlets and mobile carriers a week later. </a:t>
            </a:r>
            <a:endParaRPr lang="en-NZ" sz="3800" dirty="0" smtClean="0"/>
          </a:p>
          <a:p>
            <a:r>
              <a:rPr lang="en-NZ" sz="3800" dirty="0" smtClean="0"/>
              <a:t>For the second season, the creators were offered listens of upcoming songs in advance by publishers and record labels, with production occurring even before song rights are cleared. </a:t>
            </a:r>
          </a:p>
          <a:p>
            <a:r>
              <a:rPr lang="en-NZ" sz="3800" dirty="0" smtClean="0"/>
              <a:t>Glee </a:t>
            </a:r>
            <a:r>
              <a:rPr lang="en-NZ" sz="3800" dirty="0"/>
              <a:t>has become a </a:t>
            </a:r>
            <a:r>
              <a:rPr lang="en-NZ" sz="3800" u="sng" dirty="0"/>
              <a:t>successful marketing platform </a:t>
            </a:r>
            <a:r>
              <a:rPr lang="en-NZ" sz="3800" dirty="0"/>
              <a:t>for music companies wanting to launch new music. </a:t>
            </a:r>
            <a:r>
              <a:rPr lang="en-NZ" sz="3800" dirty="0" smtClean="0"/>
              <a:t>It </a:t>
            </a:r>
            <a:r>
              <a:rPr lang="en-NZ" sz="3800" dirty="0"/>
              <a:t>has successfully sold millions of their own cover albums, making Glee an important player in the music industry.</a:t>
            </a:r>
          </a:p>
          <a:p>
            <a:endParaRPr lang="en-NZ" dirty="0"/>
          </a:p>
          <a:p>
            <a:endParaRPr lang="en-NZ" dirty="0"/>
          </a:p>
        </p:txBody>
      </p:sp>
    </p:spTree>
    <p:extLst>
      <p:ext uri="{BB962C8B-B14F-4D97-AF65-F5344CB8AC3E}">
        <p14:creationId xmlns:p14="http://schemas.microsoft.com/office/powerpoint/2010/main" val="791429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143000"/>
          </a:xfrm>
        </p:spPr>
        <p:txBody>
          <a:bodyPr/>
          <a:lstStyle/>
          <a:p>
            <a:r>
              <a:rPr lang="en-NZ" b="1" dirty="0" smtClean="0">
                <a:effectLst>
                  <a:outerShdw blurRad="38100" dist="38100" dir="2700000" algn="tl">
                    <a:srgbClr val="000000">
                      <a:alpha val="43137"/>
                    </a:srgbClr>
                  </a:outerShdw>
                </a:effectLst>
              </a:rPr>
              <a:t>ASPECT 3: ISSUES</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79512" y="764704"/>
            <a:ext cx="8784976" cy="6093296"/>
          </a:xfrm>
        </p:spPr>
        <p:txBody>
          <a:bodyPr>
            <a:normAutofit fontScale="40000" lnSpcReduction="20000"/>
          </a:bodyPr>
          <a:lstStyle/>
          <a:p>
            <a:r>
              <a:rPr lang="en-US" sz="6000" dirty="0" smtClean="0"/>
              <a:t>By dealing with issues and interests in the lives of their target audiences, media producers reflect their attitudes, needs, wants, and beliefs. </a:t>
            </a:r>
          </a:p>
          <a:p>
            <a:r>
              <a:rPr lang="en-US" sz="6000" dirty="0" smtClean="0"/>
              <a:t>This will encourage the target to tune into the </a:t>
            </a:r>
            <a:r>
              <a:rPr lang="en-US" sz="6000" dirty="0" err="1" smtClean="0"/>
              <a:t>programme</a:t>
            </a:r>
            <a:r>
              <a:rPr lang="en-US" sz="6000" dirty="0" smtClean="0"/>
              <a:t> on a regular basis, as they see a ‘reflection’ of their own lives and experiences on-screen.</a:t>
            </a:r>
          </a:p>
          <a:p>
            <a:r>
              <a:rPr lang="en-NZ" sz="6000" dirty="0" smtClean="0"/>
              <a:t>The audience will identify with issues the characters face and tune in to see </a:t>
            </a:r>
            <a:r>
              <a:rPr lang="en-NZ" sz="6000" i="1" u="sng" dirty="0" smtClean="0"/>
              <a:t>how</a:t>
            </a:r>
            <a:r>
              <a:rPr lang="en-NZ" sz="6000" dirty="0" smtClean="0"/>
              <a:t> they deal with their issues, possibly for reassurance that the issue can be dealt with, security in knowing that not only they are facing that issue or to gain advice about how to deal with that issue themselves.</a:t>
            </a:r>
          </a:p>
          <a:p>
            <a:r>
              <a:rPr lang="en-NZ" sz="6000" dirty="0" smtClean="0"/>
              <a:t>Issues in Glee also change from season to season to reflect the aging of the target audience and the type of issues they face at different stages of their lives. The characters themselves age at the same rate as the target audience.</a:t>
            </a:r>
          </a:p>
          <a:p>
            <a:r>
              <a:rPr lang="en-NZ" sz="6000" dirty="0" smtClean="0"/>
              <a:t>Issues range from relationship problems, bullying, teen pregnancy</a:t>
            </a:r>
            <a:r>
              <a:rPr lang="en-NZ" sz="6000" smtClean="0"/>
              <a:t>, suicide, </a:t>
            </a:r>
            <a:r>
              <a:rPr lang="en-NZ" sz="6000" dirty="0" smtClean="0"/>
              <a:t>identity and acceptance to finding a place in the world, relationship breakdowns, cheating, growing apart or being left behind when friends/partners leave school.</a:t>
            </a:r>
            <a:endParaRPr lang="en-NZ" sz="6000" dirty="0" smtClean="0"/>
          </a:p>
          <a:p>
            <a:endParaRPr lang="en-NZ" dirty="0"/>
          </a:p>
        </p:txBody>
      </p:sp>
    </p:spTree>
    <p:extLst>
      <p:ext uri="{BB962C8B-B14F-4D97-AF65-F5344CB8AC3E}">
        <p14:creationId xmlns:p14="http://schemas.microsoft.com/office/powerpoint/2010/main" val="3633721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NZ" b="1" dirty="0" smtClean="0">
                <a:effectLst>
                  <a:outerShdw blurRad="38100" dist="38100" dir="2700000" algn="tl">
                    <a:srgbClr val="000000">
                      <a:alpha val="43137"/>
                    </a:srgbClr>
                  </a:outerShdw>
                </a:effectLst>
              </a:rPr>
              <a:t>IMPLICATIONS</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712968" cy="5589240"/>
          </a:xfrm>
        </p:spPr>
        <p:txBody>
          <a:bodyPr>
            <a:normAutofit fontScale="32500" lnSpcReduction="20000"/>
          </a:bodyPr>
          <a:lstStyle/>
          <a:p>
            <a:r>
              <a:rPr lang="en-AU" sz="5500" dirty="0"/>
              <a:t>Media products such as ‘Glee’ have the ability of shaping the attitudes, beliefs and behaviours of their target audience. The television programme ‘Glee’ has created many implications for the audience and also the music industry and media industry as a whole. </a:t>
            </a:r>
            <a:endParaRPr lang="en-AU" sz="5500" dirty="0" smtClean="0"/>
          </a:p>
          <a:p>
            <a:r>
              <a:rPr lang="en-AU" sz="5500" dirty="0" smtClean="0"/>
              <a:t>‘Glee</a:t>
            </a:r>
            <a:r>
              <a:rPr lang="en-AU" sz="5500" dirty="0"/>
              <a:t>’ </a:t>
            </a:r>
            <a:r>
              <a:rPr lang="en-AU" sz="5500" dirty="0" smtClean="0"/>
              <a:t>clubs </a:t>
            </a:r>
            <a:r>
              <a:rPr lang="en-AU" sz="5500" dirty="0"/>
              <a:t>have been created in schools in New Zealand, </a:t>
            </a:r>
            <a:endParaRPr lang="en-AU" sz="5500" dirty="0" smtClean="0"/>
          </a:p>
          <a:p>
            <a:r>
              <a:rPr lang="en-AU" sz="5500" dirty="0"/>
              <a:t>S</a:t>
            </a:r>
            <a:r>
              <a:rPr lang="en-AU" sz="5500" dirty="0" smtClean="0"/>
              <a:t>ongs </a:t>
            </a:r>
            <a:r>
              <a:rPr lang="en-AU" sz="5500" dirty="0"/>
              <a:t>which feature on ‘Glee’ have risen in charts and increased in </a:t>
            </a:r>
            <a:r>
              <a:rPr lang="en-AU" sz="5500" dirty="0" smtClean="0"/>
              <a:t>sales. Rihanna’s </a:t>
            </a:r>
            <a:r>
              <a:rPr lang="en-AU" sz="5500" dirty="0"/>
              <a:t>“Take a Bow” increased in sales by </a:t>
            </a:r>
            <a:r>
              <a:rPr lang="en-AU" sz="5500" dirty="0" smtClean="0"/>
              <a:t>189% </a:t>
            </a:r>
            <a:r>
              <a:rPr lang="en-AU" sz="5500" dirty="0"/>
              <a:t>after featuring on the show</a:t>
            </a:r>
            <a:r>
              <a:rPr lang="en-AU" sz="5500" dirty="0" smtClean="0"/>
              <a:t>.</a:t>
            </a:r>
          </a:p>
          <a:p>
            <a:r>
              <a:rPr lang="en-NZ" sz="5500" dirty="0" smtClean="0"/>
              <a:t>Glee </a:t>
            </a:r>
            <a:r>
              <a:rPr lang="en-NZ" sz="5500" dirty="0"/>
              <a:t>has evolved from being simply a form of entertainment to an avenue for music promotion and advertising. Music which appears on the show is almost guaranteed to be successful</a:t>
            </a:r>
            <a:r>
              <a:rPr lang="en-NZ" sz="5500" dirty="0" smtClean="0"/>
              <a:t>.</a:t>
            </a:r>
          </a:p>
          <a:p>
            <a:r>
              <a:rPr lang="en-NZ" sz="5500" dirty="0"/>
              <a:t>M</a:t>
            </a:r>
            <a:r>
              <a:rPr lang="en-NZ" sz="5500" dirty="0" smtClean="0"/>
              <a:t>usicians </a:t>
            </a:r>
            <a:r>
              <a:rPr lang="en-NZ" sz="5500" dirty="0"/>
              <a:t>are now using Glee to promote new unreleased singles to a mass </a:t>
            </a:r>
            <a:r>
              <a:rPr lang="en-NZ" sz="5500" dirty="0" smtClean="0"/>
              <a:t>audience. Glee </a:t>
            </a:r>
            <a:r>
              <a:rPr lang="en-NZ" sz="5500" dirty="0"/>
              <a:t>is helping bands remain successful and reach a widespread audience.</a:t>
            </a:r>
            <a:r>
              <a:rPr lang="en-AU" sz="5500" dirty="0"/>
              <a:t> </a:t>
            </a:r>
            <a:endParaRPr lang="en-AU" sz="5500" dirty="0" smtClean="0"/>
          </a:p>
          <a:p>
            <a:r>
              <a:rPr lang="en-AU" sz="5500" dirty="0" smtClean="0"/>
              <a:t>Glee has become a source of identification for its audience. Fans </a:t>
            </a:r>
            <a:r>
              <a:rPr lang="en-AU" sz="5500" dirty="0"/>
              <a:t>of ‘Glee’ have created a portmanteau of the words “glee” and “geek.” They refer to themselves as “</a:t>
            </a:r>
            <a:r>
              <a:rPr lang="en-AU" sz="5500" dirty="0" err="1"/>
              <a:t>gleeks</a:t>
            </a:r>
            <a:r>
              <a:rPr lang="en-AU" sz="5500" dirty="0"/>
              <a:t>.” </a:t>
            </a:r>
            <a:endParaRPr lang="en-AU" sz="5500" dirty="0" smtClean="0"/>
          </a:p>
          <a:p>
            <a:r>
              <a:rPr lang="en-AU" sz="5500" dirty="0" smtClean="0"/>
              <a:t>Glee has opened up the television and entertainment industry up to a new genre of </a:t>
            </a:r>
            <a:r>
              <a:rPr lang="en-US" sz="5500" dirty="0"/>
              <a:t> </a:t>
            </a:r>
            <a:r>
              <a:rPr lang="en-US" sz="5500" dirty="0" smtClean="0"/>
              <a:t>musical-drama. It has made this genre acceptable and popular but also safe for producers as there is now an established audience.</a:t>
            </a:r>
          </a:p>
          <a:p>
            <a:r>
              <a:rPr lang="en-US" sz="5500" dirty="0" smtClean="0"/>
              <a:t>Glee has inspired the creation of other musical television dramas such as SMASH – based on a the production of a musical about Marilyn Munroe.</a:t>
            </a:r>
          </a:p>
          <a:p>
            <a:r>
              <a:rPr lang="en-US" sz="5500" dirty="0" smtClean="0"/>
              <a:t>Glee has also inspired the creation of musical films such as recently released Pitch Perfect about an all female a </a:t>
            </a:r>
            <a:r>
              <a:rPr lang="en-US" sz="5500" dirty="0" err="1" smtClean="0"/>
              <a:t>capella</a:t>
            </a:r>
            <a:r>
              <a:rPr lang="en-US" sz="5500" dirty="0" smtClean="0"/>
              <a:t> group. This is clearly aimed at the high school musical, Glee generation. </a:t>
            </a:r>
            <a:endParaRPr lang="en-NZ" sz="5500" dirty="0"/>
          </a:p>
          <a:p>
            <a:endParaRPr lang="en-NZ" dirty="0"/>
          </a:p>
        </p:txBody>
      </p:sp>
    </p:spTree>
    <p:extLst>
      <p:ext uri="{BB962C8B-B14F-4D97-AF65-F5344CB8AC3E}">
        <p14:creationId xmlns:p14="http://schemas.microsoft.com/office/powerpoint/2010/main" val="2333740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362535" y="260648"/>
            <a:ext cx="8748464" cy="7478970"/>
          </a:xfrm>
          <a:prstGeom prst="rect">
            <a:avLst/>
          </a:prstGeom>
          <a:noFill/>
        </p:spPr>
        <p:txBody>
          <a:bodyPr wrap="square" rtlCol="0">
            <a:spAutoFit/>
          </a:bodyPr>
          <a:lstStyle/>
          <a:p>
            <a:r>
              <a:rPr lang="en-NZ" sz="3600" b="1" dirty="0">
                <a:solidFill>
                  <a:srgbClr val="FF0000"/>
                </a:solidFill>
              </a:rPr>
              <a:t>So, let’s get started… Here are a few things most of us could improve upon:</a:t>
            </a:r>
          </a:p>
          <a:p>
            <a:endParaRPr lang="en-NZ" sz="2800" b="1" dirty="0" smtClean="0">
              <a:solidFill>
                <a:srgbClr val="FF0000"/>
              </a:solidFill>
            </a:endParaRPr>
          </a:p>
          <a:p>
            <a:pPr marL="571500" indent="-571500">
              <a:buFont typeface="Arial" pitchFamily="34" charset="0"/>
              <a:buChar char="•"/>
            </a:pPr>
            <a:r>
              <a:rPr lang="en-NZ" sz="2800" b="1" dirty="0" smtClean="0">
                <a:solidFill>
                  <a:srgbClr val="FF0000"/>
                </a:solidFill>
              </a:rPr>
              <a:t>Structure</a:t>
            </a:r>
          </a:p>
          <a:p>
            <a:pPr marL="571500" indent="-571500">
              <a:buFont typeface="Arial" pitchFamily="34" charset="0"/>
              <a:buChar char="•"/>
            </a:pPr>
            <a:r>
              <a:rPr lang="en-NZ" sz="2800" b="1" dirty="0" smtClean="0">
                <a:solidFill>
                  <a:srgbClr val="FF0000"/>
                </a:solidFill>
              </a:rPr>
              <a:t>Introductions</a:t>
            </a:r>
          </a:p>
          <a:p>
            <a:pPr marL="571500" indent="-571500">
              <a:buFont typeface="Arial" pitchFamily="34" charset="0"/>
              <a:buChar char="•"/>
            </a:pPr>
            <a:r>
              <a:rPr lang="en-NZ" sz="2800" b="1" dirty="0" smtClean="0">
                <a:solidFill>
                  <a:srgbClr val="FF0000"/>
                </a:solidFill>
              </a:rPr>
              <a:t>Describing the media product</a:t>
            </a:r>
          </a:p>
          <a:p>
            <a:pPr marL="571500" indent="-571500">
              <a:buFont typeface="Arial" pitchFamily="34" charset="0"/>
              <a:buChar char="•"/>
            </a:pPr>
            <a:r>
              <a:rPr lang="en-NZ" sz="2800" b="1" dirty="0" smtClean="0">
                <a:solidFill>
                  <a:srgbClr val="FF0000"/>
                </a:solidFill>
              </a:rPr>
              <a:t>Describing the target audience</a:t>
            </a:r>
          </a:p>
          <a:p>
            <a:pPr marL="571500" indent="-571500">
              <a:buFont typeface="Arial" pitchFamily="34" charset="0"/>
              <a:buChar char="•"/>
            </a:pPr>
            <a:r>
              <a:rPr lang="en-NZ" sz="2800" b="1" dirty="0" smtClean="0">
                <a:solidFill>
                  <a:srgbClr val="FF0000"/>
                </a:solidFill>
              </a:rPr>
              <a:t>Using the key words of the question</a:t>
            </a:r>
          </a:p>
          <a:p>
            <a:pPr marL="571500" indent="-571500">
              <a:buFont typeface="Arial" pitchFamily="34" charset="0"/>
              <a:buChar char="•"/>
            </a:pPr>
            <a:r>
              <a:rPr lang="en-NZ" sz="2800" b="1" dirty="0" smtClean="0">
                <a:solidFill>
                  <a:srgbClr val="FF0000"/>
                </a:solidFill>
              </a:rPr>
              <a:t>Including specific evidence of each aspect</a:t>
            </a:r>
          </a:p>
          <a:p>
            <a:pPr marL="571500" indent="-571500">
              <a:buFont typeface="Arial" pitchFamily="34" charset="0"/>
              <a:buChar char="•"/>
            </a:pPr>
            <a:r>
              <a:rPr lang="en-NZ" sz="2800" b="1" dirty="0" smtClean="0">
                <a:solidFill>
                  <a:srgbClr val="FF0000"/>
                </a:solidFill>
              </a:rPr>
              <a:t>Describing in depth HOW the aspect connects to the target audience.</a:t>
            </a:r>
          </a:p>
          <a:p>
            <a:pPr marL="571500" indent="-571500">
              <a:buFont typeface="Arial" pitchFamily="34" charset="0"/>
              <a:buChar char="•"/>
            </a:pPr>
            <a:r>
              <a:rPr lang="en-NZ" sz="2800" b="1" dirty="0" smtClean="0">
                <a:solidFill>
                  <a:srgbClr val="FF0000"/>
                </a:solidFill>
              </a:rPr>
              <a:t>Explaining implications rather than listing details</a:t>
            </a:r>
          </a:p>
          <a:p>
            <a:pPr marL="571500" indent="-571500">
              <a:buFont typeface="Arial" pitchFamily="34" charset="0"/>
              <a:buChar char="•"/>
            </a:pPr>
            <a:r>
              <a:rPr lang="en-NZ" sz="2800" b="1" dirty="0" smtClean="0">
                <a:solidFill>
                  <a:srgbClr val="FF0000"/>
                </a:solidFill>
              </a:rPr>
              <a:t>Incorporating sophisticated class notes</a:t>
            </a:r>
          </a:p>
          <a:p>
            <a:pPr marL="571500" indent="-571500">
              <a:buFont typeface="Arial" pitchFamily="34" charset="0"/>
              <a:buChar char="•"/>
            </a:pPr>
            <a:r>
              <a:rPr lang="en-NZ" sz="2800" b="1" dirty="0" smtClean="0">
                <a:solidFill>
                  <a:srgbClr val="FF0000"/>
                </a:solidFill>
              </a:rPr>
              <a:t>Improving expression and vocabulary choice</a:t>
            </a:r>
          </a:p>
          <a:p>
            <a:endParaRPr lang="en-NZ" sz="3600" b="1" dirty="0">
              <a:solidFill>
                <a:srgbClr val="FF0000"/>
              </a:solidFill>
            </a:endParaRPr>
          </a:p>
          <a:p>
            <a:endParaRPr lang="en-NZ" sz="3600" b="1" dirty="0">
              <a:solidFill>
                <a:srgbClr val="FF0000"/>
              </a:solidFill>
            </a:endParaRPr>
          </a:p>
        </p:txBody>
      </p:sp>
    </p:spTree>
    <p:extLst>
      <p:ext uri="{BB962C8B-B14F-4D97-AF65-F5344CB8AC3E}">
        <p14:creationId xmlns:p14="http://schemas.microsoft.com/office/powerpoint/2010/main" val="339843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p:cTn id="7"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p:cTn id="15"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p:cTn id="23"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p:cTn id="31"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6">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p:cTn id="39"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6">
                                            <p:txEl>
                                              <p:pRg st="7" end="7"/>
                                            </p:txEl>
                                          </p:spTgt>
                                        </p:tgtEl>
                                        <p:attrNameLst>
                                          <p:attrName>style.visibility</p:attrName>
                                        </p:attrNameLst>
                                      </p:cBhvr>
                                      <p:to>
                                        <p:strVal val="visible"/>
                                      </p:to>
                                    </p:set>
                                    <p:anim calcmode="lin" valueType="num">
                                      <p:cBhvr>
                                        <p:cTn id="47" dur="1000" fill="hold"/>
                                        <p:tgtEl>
                                          <p:spTgt spid="6">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6">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6">
                                            <p:txEl>
                                              <p:pRg st="7" end="7"/>
                                            </p:txEl>
                                          </p:spTgt>
                                        </p:tgtEl>
                                        <p:attrNameLst>
                                          <p:attrName>style.rotation</p:attrName>
                                        </p:attrNameLst>
                                      </p:cBhvr>
                                      <p:tavLst>
                                        <p:tav tm="0">
                                          <p:val>
                                            <p:fltVal val="90"/>
                                          </p:val>
                                        </p:tav>
                                        <p:tav tm="100000">
                                          <p:val>
                                            <p:fltVal val="0"/>
                                          </p:val>
                                        </p:tav>
                                      </p:tavLst>
                                    </p:anim>
                                    <p:animEffect transition="in" filter="fade">
                                      <p:cBhvr>
                                        <p:cTn id="50" dur="1000"/>
                                        <p:tgtEl>
                                          <p:spTgt spid="6">
                                            <p:txEl>
                                              <p:pRg st="7" end="7"/>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p:cTn id="55" dur="1000" fill="hold"/>
                                        <p:tgtEl>
                                          <p:spTgt spid="6">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6">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6">
                                            <p:txEl>
                                              <p:pRg st="8" end="8"/>
                                            </p:txEl>
                                          </p:spTgt>
                                        </p:tgtEl>
                                        <p:attrNameLst>
                                          <p:attrName>style.rotation</p:attrName>
                                        </p:attrNameLst>
                                      </p:cBhvr>
                                      <p:tavLst>
                                        <p:tav tm="0">
                                          <p:val>
                                            <p:fltVal val="90"/>
                                          </p:val>
                                        </p:tav>
                                        <p:tav tm="100000">
                                          <p:val>
                                            <p:fltVal val="0"/>
                                          </p:val>
                                        </p:tav>
                                      </p:tavLst>
                                    </p:anim>
                                    <p:animEffect transition="in" filter="fade">
                                      <p:cBhvr>
                                        <p:cTn id="58" dur="1000"/>
                                        <p:tgtEl>
                                          <p:spTgt spid="6">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6">
                                            <p:txEl>
                                              <p:pRg st="9" end="9"/>
                                            </p:txEl>
                                          </p:spTgt>
                                        </p:tgtEl>
                                        <p:attrNameLst>
                                          <p:attrName>style.visibility</p:attrName>
                                        </p:attrNameLst>
                                      </p:cBhvr>
                                      <p:to>
                                        <p:strVal val="visible"/>
                                      </p:to>
                                    </p:set>
                                    <p:anim calcmode="lin" valueType="num">
                                      <p:cBhvr>
                                        <p:cTn id="63" dur="1000" fill="hold"/>
                                        <p:tgtEl>
                                          <p:spTgt spid="6">
                                            <p:txEl>
                                              <p:pRg st="9" end="9"/>
                                            </p:txEl>
                                          </p:spTgt>
                                        </p:tgtEl>
                                        <p:attrNameLst>
                                          <p:attrName>ppt_w</p:attrName>
                                        </p:attrNameLst>
                                      </p:cBhvr>
                                      <p:tavLst>
                                        <p:tav tm="0">
                                          <p:val>
                                            <p:fltVal val="0"/>
                                          </p:val>
                                        </p:tav>
                                        <p:tav tm="100000">
                                          <p:val>
                                            <p:strVal val="#ppt_w"/>
                                          </p:val>
                                        </p:tav>
                                      </p:tavLst>
                                    </p:anim>
                                    <p:anim calcmode="lin" valueType="num">
                                      <p:cBhvr>
                                        <p:cTn id="64" dur="1000" fill="hold"/>
                                        <p:tgtEl>
                                          <p:spTgt spid="6">
                                            <p:txEl>
                                              <p:pRg st="9" end="9"/>
                                            </p:txEl>
                                          </p:spTgt>
                                        </p:tgtEl>
                                        <p:attrNameLst>
                                          <p:attrName>ppt_h</p:attrName>
                                        </p:attrNameLst>
                                      </p:cBhvr>
                                      <p:tavLst>
                                        <p:tav tm="0">
                                          <p:val>
                                            <p:fltVal val="0"/>
                                          </p:val>
                                        </p:tav>
                                        <p:tav tm="100000">
                                          <p:val>
                                            <p:strVal val="#ppt_h"/>
                                          </p:val>
                                        </p:tav>
                                      </p:tavLst>
                                    </p:anim>
                                    <p:anim calcmode="lin" valueType="num">
                                      <p:cBhvr>
                                        <p:cTn id="65" dur="1000" fill="hold"/>
                                        <p:tgtEl>
                                          <p:spTgt spid="6">
                                            <p:txEl>
                                              <p:pRg st="9" end="9"/>
                                            </p:txEl>
                                          </p:spTgt>
                                        </p:tgtEl>
                                        <p:attrNameLst>
                                          <p:attrName>style.rotation</p:attrName>
                                        </p:attrNameLst>
                                      </p:cBhvr>
                                      <p:tavLst>
                                        <p:tav tm="0">
                                          <p:val>
                                            <p:fltVal val="90"/>
                                          </p:val>
                                        </p:tav>
                                        <p:tav tm="100000">
                                          <p:val>
                                            <p:fltVal val="0"/>
                                          </p:val>
                                        </p:tav>
                                      </p:tavLst>
                                    </p:anim>
                                    <p:animEffect transition="in" filter="fade">
                                      <p:cBhvr>
                                        <p:cTn id="66" dur="1000"/>
                                        <p:tgtEl>
                                          <p:spTgt spid="6">
                                            <p:txEl>
                                              <p:pRg st="9" end="9"/>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nodeType="clickEffect">
                                  <p:stCondLst>
                                    <p:cond delay="0"/>
                                  </p:stCondLst>
                                  <p:childTnLst>
                                    <p:set>
                                      <p:cBhvr>
                                        <p:cTn id="70" dur="1" fill="hold">
                                          <p:stCondLst>
                                            <p:cond delay="0"/>
                                          </p:stCondLst>
                                        </p:cTn>
                                        <p:tgtEl>
                                          <p:spTgt spid="6">
                                            <p:txEl>
                                              <p:pRg st="10" end="10"/>
                                            </p:txEl>
                                          </p:spTgt>
                                        </p:tgtEl>
                                        <p:attrNameLst>
                                          <p:attrName>style.visibility</p:attrName>
                                        </p:attrNameLst>
                                      </p:cBhvr>
                                      <p:to>
                                        <p:strVal val="visible"/>
                                      </p:to>
                                    </p:set>
                                    <p:anim calcmode="lin" valueType="num">
                                      <p:cBhvr>
                                        <p:cTn id="71" dur="1000" fill="hold"/>
                                        <p:tgtEl>
                                          <p:spTgt spid="6">
                                            <p:txEl>
                                              <p:pRg st="10" end="10"/>
                                            </p:txEl>
                                          </p:spTgt>
                                        </p:tgtEl>
                                        <p:attrNameLst>
                                          <p:attrName>ppt_w</p:attrName>
                                        </p:attrNameLst>
                                      </p:cBhvr>
                                      <p:tavLst>
                                        <p:tav tm="0">
                                          <p:val>
                                            <p:fltVal val="0"/>
                                          </p:val>
                                        </p:tav>
                                        <p:tav tm="100000">
                                          <p:val>
                                            <p:strVal val="#ppt_w"/>
                                          </p:val>
                                        </p:tav>
                                      </p:tavLst>
                                    </p:anim>
                                    <p:anim calcmode="lin" valueType="num">
                                      <p:cBhvr>
                                        <p:cTn id="72" dur="1000" fill="hold"/>
                                        <p:tgtEl>
                                          <p:spTgt spid="6">
                                            <p:txEl>
                                              <p:pRg st="10" end="10"/>
                                            </p:txEl>
                                          </p:spTgt>
                                        </p:tgtEl>
                                        <p:attrNameLst>
                                          <p:attrName>ppt_h</p:attrName>
                                        </p:attrNameLst>
                                      </p:cBhvr>
                                      <p:tavLst>
                                        <p:tav tm="0">
                                          <p:val>
                                            <p:fltVal val="0"/>
                                          </p:val>
                                        </p:tav>
                                        <p:tav tm="100000">
                                          <p:val>
                                            <p:strVal val="#ppt_h"/>
                                          </p:val>
                                        </p:tav>
                                      </p:tavLst>
                                    </p:anim>
                                    <p:anim calcmode="lin" valueType="num">
                                      <p:cBhvr>
                                        <p:cTn id="73" dur="1000" fill="hold"/>
                                        <p:tgtEl>
                                          <p:spTgt spid="6">
                                            <p:txEl>
                                              <p:pRg st="10" end="10"/>
                                            </p:txEl>
                                          </p:spTgt>
                                        </p:tgtEl>
                                        <p:attrNameLst>
                                          <p:attrName>style.rotation</p:attrName>
                                        </p:attrNameLst>
                                      </p:cBhvr>
                                      <p:tavLst>
                                        <p:tav tm="0">
                                          <p:val>
                                            <p:fltVal val="90"/>
                                          </p:val>
                                        </p:tav>
                                        <p:tav tm="100000">
                                          <p:val>
                                            <p:fltVal val="0"/>
                                          </p:val>
                                        </p:tav>
                                      </p:tavLst>
                                    </p:anim>
                                    <p:animEffect transition="in" filter="fade">
                                      <p:cBhvr>
                                        <p:cTn id="74" dur="1000"/>
                                        <p:tgtEl>
                                          <p:spTgt spid="6">
                                            <p:txEl>
                                              <p:pRg st="10" end="1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6">
                                            <p:txEl>
                                              <p:pRg st="11" end="11"/>
                                            </p:txEl>
                                          </p:spTgt>
                                        </p:tgtEl>
                                        <p:attrNameLst>
                                          <p:attrName>style.visibility</p:attrName>
                                        </p:attrNameLst>
                                      </p:cBhvr>
                                      <p:to>
                                        <p:strVal val="visible"/>
                                      </p:to>
                                    </p:set>
                                    <p:anim calcmode="lin" valueType="num">
                                      <p:cBhvr>
                                        <p:cTn id="79" dur="1000" fill="hold"/>
                                        <p:tgtEl>
                                          <p:spTgt spid="6">
                                            <p:txEl>
                                              <p:pRg st="11" end="11"/>
                                            </p:txEl>
                                          </p:spTgt>
                                        </p:tgtEl>
                                        <p:attrNameLst>
                                          <p:attrName>ppt_w</p:attrName>
                                        </p:attrNameLst>
                                      </p:cBhvr>
                                      <p:tavLst>
                                        <p:tav tm="0">
                                          <p:val>
                                            <p:fltVal val="0"/>
                                          </p:val>
                                        </p:tav>
                                        <p:tav tm="100000">
                                          <p:val>
                                            <p:strVal val="#ppt_w"/>
                                          </p:val>
                                        </p:tav>
                                      </p:tavLst>
                                    </p:anim>
                                    <p:anim calcmode="lin" valueType="num">
                                      <p:cBhvr>
                                        <p:cTn id="80" dur="1000" fill="hold"/>
                                        <p:tgtEl>
                                          <p:spTgt spid="6">
                                            <p:txEl>
                                              <p:pRg st="11" end="11"/>
                                            </p:txEl>
                                          </p:spTgt>
                                        </p:tgtEl>
                                        <p:attrNameLst>
                                          <p:attrName>ppt_h</p:attrName>
                                        </p:attrNameLst>
                                      </p:cBhvr>
                                      <p:tavLst>
                                        <p:tav tm="0">
                                          <p:val>
                                            <p:fltVal val="0"/>
                                          </p:val>
                                        </p:tav>
                                        <p:tav tm="100000">
                                          <p:val>
                                            <p:strVal val="#ppt_h"/>
                                          </p:val>
                                        </p:tav>
                                      </p:tavLst>
                                    </p:anim>
                                    <p:anim calcmode="lin" valueType="num">
                                      <p:cBhvr>
                                        <p:cTn id="81" dur="1000" fill="hold"/>
                                        <p:tgtEl>
                                          <p:spTgt spid="6">
                                            <p:txEl>
                                              <p:pRg st="11" end="11"/>
                                            </p:txEl>
                                          </p:spTgt>
                                        </p:tgtEl>
                                        <p:attrNameLst>
                                          <p:attrName>style.rotation</p:attrName>
                                        </p:attrNameLst>
                                      </p:cBhvr>
                                      <p:tavLst>
                                        <p:tav tm="0">
                                          <p:val>
                                            <p:fltVal val="90"/>
                                          </p:val>
                                        </p:tav>
                                        <p:tav tm="100000">
                                          <p:val>
                                            <p:fltVal val="0"/>
                                          </p:val>
                                        </p:tav>
                                      </p:tavLst>
                                    </p:anim>
                                    <p:animEffect transition="in" filter="fade">
                                      <p:cBhvr>
                                        <p:cTn id="82" dur="10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395536" y="692696"/>
            <a:ext cx="8496944" cy="8079135"/>
          </a:xfrm>
          <a:prstGeom prst="rect">
            <a:avLst/>
          </a:prstGeom>
          <a:noFill/>
        </p:spPr>
        <p:txBody>
          <a:bodyPr wrap="square" rtlCol="0">
            <a:spAutoFit/>
          </a:bodyPr>
          <a:lstStyle/>
          <a:p>
            <a:r>
              <a:rPr lang="en-NZ" sz="3600" b="1" u="sng" dirty="0" smtClean="0">
                <a:solidFill>
                  <a:srgbClr val="FF0000"/>
                </a:solidFill>
              </a:rPr>
              <a:t>STRUCTURE:</a:t>
            </a:r>
          </a:p>
          <a:p>
            <a:endParaRPr lang="en-NZ" sz="1500" b="1" dirty="0">
              <a:solidFill>
                <a:srgbClr val="FF0000"/>
              </a:solidFill>
            </a:endParaRPr>
          </a:p>
          <a:p>
            <a:pPr marL="742950" indent="-742950">
              <a:buFont typeface="+mj-lt"/>
              <a:buAutoNum type="arabicPeriod"/>
            </a:pPr>
            <a:r>
              <a:rPr lang="en-NZ" sz="3600" b="1" dirty="0" smtClean="0">
                <a:solidFill>
                  <a:srgbClr val="FF0000"/>
                </a:solidFill>
              </a:rPr>
              <a:t>Describe the Media Product</a:t>
            </a:r>
          </a:p>
          <a:p>
            <a:pPr marL="742950" indent="-742950">
              <a:buFont typeface="+mj-lt"/>
              <a:buAutoNum type="arabicPeriod"/>
            </a:pPr>
            <a:r>
              <a:rPr lang="en-NZ" sz="3600" b="1" dirty="0" smtClean="0">
                <a:solidFill>
                  <a:srgbClr val="FF0000"/>
                </a:solidFill>
              </a:rPr>
              <a:t>Describe the Target Audience</a:t>
            </a:r>
          </a:p>
          <a:p>
            <a:pPr marL="742950" indent="-742950">
              <a:buFont typeface="+mj-lt"/>
              <a:buAutoNum type="arabicPeriod"/>
            </a:pPr>
            <a:r>
              <a:rPr lang="en-NZ" sz="3600" b="1" dirty="0" smtClean="0">
                <a:solidFill>
                  <a:srgbClr val="FF0000"/>
                </a:solidFill>
              </a:rPr>
              <a:t>Describe aspect one – explain how this aspect connects to the target audience</a:t>
            </a:r>
          </a:p>
          <a:p>
            <a:pPr marL="742950" indent="-742950">
              <a:buFont typeface="+mj-lt"/>
              <a:buAutoNum type="arabicPeriod"/>
            </a:pPr>
            <a:r>
              <a:rPr lang="en-NZ" sz="3600" b="1" dirty="0" smtClean="0">
                <a:solidFill>
                  <a:srgbClr val="FF0000"/>
                </a:solidFill>
              </a:rPr>
              <a:t>Describe aspect </a:t>
            </a:r>
            <a:r>
              <a:rPr lang="en-NZ" sz="3600" b="1" dirty="0">
                <a:solidFill>
                  <a:srgbClr val="FF0000"/>
                </a:solidFill>
              </a:rPr>
              <a:t>two - explain how this aspect connects to the target audience</a:t>
            </a:r>
          </a:p>
          <a:p>
            <a:pPr marL="742950" indent="-742950">
              <a:buFont typeface="+mj-lt"/>
              <a:buAutoNum type="arabicPeriod"/>
            </a:pPr>
            <a:r>
              <a:rPr lang="en-NZ" sz="3600" b="1" dirty="0" smtClean="0">
                <a:solidFill>
                  <a:srgbClr val="FF0000"/>
                </a:solidFill>
              </a:rPr>
              <a:t>Explain the implications of Glee on the target audience and the entertainment industry as a whole. </a:t>
            </a:r>
          </a:p>
          <a:p>
            <a:endParaRPr lang="en-NZ" sz="3600" b="1" dirty="0">
              <a:solidFill>
                <a:srgbClr val="FF0000"/>
              </a:solidFill>
            </a:endParaRPr>
          </a:p>
          <a:p>
            <a:endParaRPr lang="en-NZ" sz="3600" b="1" dirty="0" smtClean="0">
              <a:solidFill>
                <a:srgbClr val="FF0000"/>
              </a:solidFill>
            </a:endParaRPr>
          </a:p>
          <a:p>
            <a:endParaRPr lang="en-NZ" sz="3600" b="1" dirty="0">
              <a:solidFill>
                <a:srgbClr val="FF0000"/>
              </a:solidFill>
            </a:endParaRPr>
          </a:p>
          <a:p>
            <a:endParaRPr lang="en-NZ" sz="3600" b="1" dirty="0">
              <a:solidFill>
                <a:srgbClr val="FF0000"/>
              </a:solidFill>
            </a:endParaRPr>
          </a:p>
        </p:txBody>
      </p:sp>
    </p:spTree>
    <p:extLst>
      <p:ext uri="{BB962C8B-B14F-4D97-AF65-F5344CB8AC3E}">
        <p14:creationId xmlns:p14="http://schemas.microsoft.com/office/powerpoint/2010/main" val="2345193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p:cTn id="7"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p:cTn id="15"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p:cTn id="23"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p:cTn id="31"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6">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p:cTn id="39"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107504" y="332656"/>
            <a:ext cx="8928992" cy="6555641"/>
          </a:xfrm>
          <a:prstGeom prst="rect">
            <a:avLst/>
          </a:prstGeom>
          <a:noFill/>
        </p:spPr>
        <p:txBody>
          <a:bodyPr wrap="square" rtlCol="0">
            <a:spAutoFit/>
          </a:bodyPr>
          <a:lstStyle/>
          <a:p>
            <a:r>
              <a:rPr lang="en-NZ" sz="3600" b="1" dirty="0">
                <a:solidFill>
                  <a:srgbClr val="FF0000"/>
                </a:solidFill>
              </a:rPr>
              <a:t>Our </a:t>
            </a:r>
            <a:r>
              <a:rPr lang="en-NZ" sz="3600" b="1" dirty="0" smtClean="0">
                <a:solidFill>
                  <a:srgbClr val="FF0000"/>
                </a:solidFill>
              </a:rPr>
              <a:t>Introductions:</a:t>
            </a:r>
          </a:p>
          <a:p>
            <a:pPr marL="571500" indent="-571500">
              <a:buFont typeface="Arial" pitchFamily="34" charset="0"/>
              <a:buChar char="•"/>
            </a:pPr>
            <a:r>
              <a:rPr lang="en-NZ" sz="3200" b="1" dirty="0" smtClean="0">
                <a:solidFill>
                  <a:srgbClr val="FF0000"/>
                </a:solidFill>
              </a:rPr>
              <a:t>outline the scope of the essay:</a:t>
            </a:r>
            <a:endParaRPr lang="en-NZ" sz="3200" b="1" dirty="0">
              <a:solidFill>
                <a:srgbClr val="FF0000"/>
              </a:solidFill>
            </a:endParaRPr>
          </a:p>
          <a:p>
            <a:pPr marL="571500" indent="-571500">
              <a:buFont typeface="Arial" pitchFamily="34" charset="0"/>
              <a:buChar char="•"/>
            </a:pPr>
            <a:r>
              <a:rPr lang="en-NZ" sz="3200" b="1" dirty="0" smtClean="0">
                <a:solidFill>
                  <a:srgbClr val="FF0000"/>
                </a:solidFill>
              </a:rPr>
              <a:t>Describe the media product in detail</a:t>
            </a:r>
          </a:p>
          <a:p>
            <a:pPr marL="571500" indent="-571500">
              <a:buFont typeface="Arial" pitchFamily="34" charset="0"/>
              <a:buChar char="•"/>
            </a:pPr>
            <a:r>
              <a:rPr lang="en-NZ" sz="3200" b="1" dirty="0" smtClean="0">
                <a:solidFill>
                  <a:srgbClr val="FF0000"/>
                </a:solidFill>
              </a:rPr>
              <a:t>State the types of aspects that you’ll be 	    referring to (</a:t>
            </a:r>
            <a:r>
              <a:rPr lang="en-NZ" sz="3200" b="1" dirty="0" err="1" smtClean="0">
                <a:solidFill>
                  <a:srgbClr val="FF0000"/>
                </a:solidFill>
              </a:rPr>
              <a:t>eg</a:t>
            </a:r>
            <a:r>
              <a:rPr lang="en-NZ" sz="3200" b="1" dirty="0" smtClean="0">
                <a:solidFill>
                  <a:srgbClr val="FF0000"/>
                </a:solidFill>
              </a:rPr>
              <a:t> internal)</a:t>
            </a:r>
          </a:p>
          <a:p>
            <a:pPr marL="571500" indent="-571500">
              <a:buFont typeface="Arial" pitchFamily="34" charset="0"/>
              <a:buChar char="•"/>
            </a:pPr>
            <a:r>
              <a:rPr lang="en-NZ" sz="3200" b="1" dirty="0" smtClean="0">
                <a:solidFill>
                  <a:srgbClr val="FF0000"/>
                </a:solidFill>
              </a:rPr>
              <a:t>Aspects which connect the media product to the target audience </a:t>
            </a:r>
            <a:r>
              <a:rPr lang="en-NZ" sz="3200" b="1" dirty="0" err="1" smtClean="0">
                <a:solidFill>
                  <a:srgbClr val="FF0000"/>
                </a:solidFill>
              </a:rPr>
              <a:t>eg</a:t>
            </a:r>
            <a:r>
              <a:rPr lang="en-NZ" sz="3200" b="1" dirty="0" smtClean="0">
                <a:solidFill>
                  <a:srgbClr val="FF0000"/>
                </a:solidFill>
              </a:rPr>
              <a:t>. characters, issues, music</a:t>
            </a:r>
          </a:p>
          <a:p>
            <a:pPr marL="571500" indent="-571500">
              <a:buFont typeface="Arial" pitchFamily="34" charset="0"/>
              <a:buChar char="•"/>
            </a:pPr>
            <a:r>
              <a:rPr lang="en-NZ" sz="3200" b="1" dirty="0">
                <a:solidFill>
                  <a:srgbClr val="FF0000"/>
                </a:solidFill>
              </a:rPr>
              <a:t>Y</a:t>
            </a:r>
            <a:r>
              <a:rPr lang="en-NZ" sz="3200" b="1" dirty="0" smtClean="0">
                <a:solidFill>
                  <a:srgbClr val="FF0000"/>
                </a:solidFill>
              </a:rPr>
              <a:t>ou could also add some interesting material such as weekly viewership (approx. 10 million viewers per week in the United States) or how many seasons it has been running (4) or where/when it screens in NZ.                                                ( Wednesday 7:30 on Four)</a:t>
            </a:r>
          </a:p>
        </p:txBody>
      </p:sp>
      <p:sp>
        <p:nvSpPr>
          <p:cNvPr id="4" name="Rounded Rectangular Callout 3"/>
          <p:cNvSpPr/>
          <p:nvPr/>
        </p:nvSpPr>
        <p:spPr>
          <a:xfrm>
            <a:off x="254789" y="1988840"/>
            <a:ext cx="8496944" cy="4464496"/>
          </a:xfrm>
          <a:prstGeom prst="wedgeRoundRectCallout">
            <a:avLst>
              <a:gd name="adj1" fmla="val -9817"/>
              <a:gd name="adj2" fmla="val -758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dirty="0">
                <a:solidFill>
                  <a:schemeClr val="bg1"/>
                </a:solidFill>
              </a:rPr>
              <a:t>The media product we </a:t>
            </a:r>
            <a:r>
              <a:rPr lang="en-NZ" dirty="0" smtClean="0">
                <a:solidFill>
                  <a:schemeClr val="bg1"/>
                </a:solidFill>
              </a:rPr>
              <a:t>studied </a:t>
            </a:r>
            <a:r>
              <a:rPr lang="en-NZ" dirty="0">
                <a:solidFill>
                  <a:schemeClr val="bg1"/>
                </a:solidFill>
              </a:rPr>
              <a:t>this year is </a:t>
            </a:r>
            <a:r>
              <a:rPr lang="en-NZ" b="1" i="1" dirty="0">
                <a:solidFill>
                  <a:schemeClr val="bg1"/>
                </a:solidFill>
              </a:rPr>
              <a:t>Glee</a:t>
            </a:r>
            <a:r>
              <a:rPr lang="en-NZ" dirty="0">
                <a:solidFill>
                  <a:schemeClr val="bg1"/>
                </a:solidFill>
              </a:rPr>
              <a:t>. </a:t>
            </a:r>
            <a:r>
              <a:rPr lang="en-NZ" b="1" i="1" dirty="0">
                <a:solidFill>
                  <a:schemeClr val="bg1"/>
                </a:solidFill>
              </a:rPr>
              <a:t>Glee</a:t>
            </a:r>
            <a:r>
              <a:rPr lang="en-NZ" dirty="0">
                <a:solidFill>
                  <a:schemeClr val="bg1"/>
                </a:solidFill>
              </a:rPr>
              <a:t> is an American musical comedy-drama series. It was released </a:t>
            </a:r>
            <a:r>
              <a:rPr lang="en-GB" dirty="0">
                <a:solidFill>
                  <a:schemeClr val="bg1"/>
                </a:solidFill>
              </a:rPr>
              <a:t>on American television in 2009 and is now in its fourth season. </a:t>
            </a:r>
            <a:r>
              <a:rPr lang="en-NZ" i="1" dirty="0">
                <a:solidFill>
                  <a:schemeClr val="bg1"/>
                </a:solidFill>
              </a:rPr>
              <a:t>Glee</a:t>
            </a:r>
            <a:r>
              <a:rPr lang="en-NZ" dirty="0">
                <a:solidFill>
                  <a:schemeClr val="bg1"/>
                </a:solidFill>
              </a:rPr>
              <a:t> is set at the fictional William McKinley High School in Lima, Ohio. It focuses on the high school glee club </a:t>
            </a:r>
            <a:r>
              <a:rPr lang="en-NZ" i="1" dirty="0">
                <a:solidFill>
                  <a:schemeClr val="bg1"/>
                </a:solidFill>
              </a:rPr>
              <a:t>New Directions </a:t>
            </a:r>
            <a:r>
              <a:rPr lang="en-NZ" dirty="0">
                <a:solidFill>
                  <a:schemeClr val="bg1"/>
                </a:solidFill>
              </a:rPr>
              <a:t>competing on the show choir competition circuit, while its members deal with relationships, sexuality and social issues. The initial main cast encompassed club director and Spanish teacher Will Schuster, cheerleading coach Sue Sylvester, guidance </a:t>
            </a:r>
            <a:r>
              <a:rPr lang="en-NZ" dirty="0" smtClean="0">
                <a:solidFill>
                  <a:schemeClr val="bg1"/>
                </a:solidFill>
              </a:rPr>
              <a:t>counsellor </a:t>
            </a:r>
            <a:r>
              <a:rPr lang="en-NZ" dirty="0">
                <a:solidFill>
                  <a:schemeClr val="bg1"/>
                </a:solidFill>
              </a:rPr>
              <a:t>Emma Pillsbury, Will's wife Terri, and eight club members. </a:t>
            </a:r>
            <a:r>
              <a:rPr lang="en-NZ" dirty="0" smtClean="0">
                <a:solidFill>
                  <a:schemeClr val="bg1"/>
                </a:solidFill>
              </a:rPr>
              <a:t>Producer Ryan Murphy </a:t>
            </a:r>
            <a:r>
              <a:rPr lang="en-NZ" dirty="0">
                <a:solidFill>
                  <a:schemeClr val="bg1"/>
                </a:solidFill>
              </a:rPr>
              <a:t>has said that he intended the show to be a form of escapism. "There's so much on the air right now about people with guns, or sci-fi, or lawyers running around. This is a different genre, there's nothing like it on the air at the networks and cable. Everything's so dark in the world right now". Murphy intended to make a family show to appeal to adults as well as children, with adult characters starring equally alongside the teenage </a:t>
            </a:r>
            <a:r>
              <a:rPr lang="en-NZ" dirty="0" smtClean="0">
                <a:solidFill>
                  <a:schemeClr val="bg1"/>
                </a:solidFill>
              </a:rPr>
              <a:t>leads. Internal appeal techniques used in this media product to connect to the target audience are the use of characters and ensemble cast, music and issues.</a:t>
            </a:r>
            <a:endParaRPr lang="en-NZ" dirty="0">
              <a:solidFill>
                <a:schemeClr val="bg1"/>
              </a:solidFill>
            </a:endParaRPr>
          </a:p>
        </p:txBody>
      </p:sp>
    </p:spTree>
    <p:extLst>
      <p:ext uri="{BB962C8B-B14F-4D97-AF65-F5344CB8AC3E}">
        <p14:creationId xmlns:p14="http://schemas.microsoft.com/office/powerpoint/2010/main" val="409673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0" fill="hold"/>
                                        <p:tgtEl>
                                          <p:spTgt spid="4"/>
                                        </p:tgtEl>
                                        <p:attrNameLst>
                                          <p:attrName>ppt_w</p:attrName>
                                        </p:attrNameLst>
                                      </p:cBhvr>
                                      <p:tavLst>
                                        <p:tav tm="0">
                                          <p:val>
                                            <p:fltVal val="0"/>
                                          </p:val>
                                        </p:tav>
                                        <p:tav tm="100000">
                                          <p:val>
                                            <p:strVal val="#ppt_w"/>
                                          </p:val>
                                        </p:tav>
                                      </p:tavLst>
                                    </p:anim>
                                    <p:anim calcmode="lin" valueType="num">
                                      <p:cBhvr>
                                        <p:cTn id="48" dur="1000" fill="hold"/>
                                        <p:tgtEl>
                                          <p:spTgt spid="4"/>
                                        </p:tgtEl>
                                        <p:attrNameLst>
                                          <p:attrName>ppt_h</p:attrName>
                                        </p:attrNameLst>
                                      </p:cBhvr>
                                      <p:tavLst>
                                        <p:tav tm="0">
                                          <p:val>
                                            <p:fltVal val="0"/>
                                          </p:val>
                                        </p:tav>
                                        <p:tav tm="100000">
                                          <p:val>
                                            <p:strVal val="#ppt_h"/>
                                          </p:val>
                                        </p:tav>
                                      </p:tavLst>
                                    </p:anim>
                                    <p:anim calcmode="lin" valueType="num">
                                      <p:cBhvr>
                                        <p:cTn id="49" dur="1000" fill="hold"/>
                                        <p:tgtEl>
                                          <p:spTgt spid="4"/>
                                        </p:tgtEl>
                                        <p:attrNameLst>
                                          <p:attrName>style.rotation</p:attrName>
                                        </p:attrNameLst>
                                      </p:cBhvr>
                                      <p:tavLst>
                                        <p:tav tm="0">
                                          <p:val>
                                            <p:fltVal val="90"/>
                                          </p:val>
                                        </p:tav>
                                        <p:tav tm="100000">
                                          <p:val>
                                            <p:fltVal val="0"/>
                                          </p:val>
                                        </p:tav>
                                      </p:tavLst>
                                    </p:anim>
                                    <p:animEffect transition="in" filter="fade">
                                      <p:cBhvr>
                                        <p:cTn id="5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9" y="1988840"/>
            <a:ext cx="8856409" cy="2435513"/>
          </a:xfrm>
          <a:prstGeom prst="rect">
            <a:avLst/>
          </a:prstGeom>
        </p:spPr>
      </p:pic>
    </p:spTree>
    <p:extLst>
      <p:ext uri="{BB962C8B-B14F-4D97-AF65-F5344CB8AC3E}">
        <p14:creationId xmlns:p14="http://schemas.microsoft.com/office/powerpoint/2010/main" val="2630572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51520" y="476672"/>
            <a:ext cx="8640960" cy="6309420"/>
          </a:xfrm>
          <a:prstGeom prst="rect">
            <a:avLst/>
          </a:prstGeom>
          <a:noFill/>
        </p:spPr>
        <p:txBody>
          <a:bodyPr wrap="square" rtlCol="0">
            <a:spAutoFit/>
          </a:bodyPr>
          <a:lstStyle/>
          <a:p>
            <a:r>
              <a:rPr lang="en-NZ" sz="4800" b="1" dirty="0" smtClean="0">
                <a:solidFill>
                  <a:srgbClr val="FF0000"/>
                </a:solidFill>
              </a:rPr>
              <a:t>Paragraph 2:</a:t>
            </a:r>
            <a:r>
              <a:rPr lang="en-NZ" sz="3600" b="1" dirty="0">
                <a:solidFill>
                  <a:srgbClr val="FF0000"/>
                </a:solidFill>
              </a:rPr>
              <a:t>D</a:t>
            </a:r>
            <a:r>
              <a:rPr lang="en-NZ" sz="3600" b="1" dirty="0" smtClean="0">
                <a:solidFill>
                  <a:srgbClr val="FF0000"/>
                </a:solidFill>
              </a:rPr>
              <a:t>efine the target audience:</a:t>
            </a:r>
            <a:endParaRPr lang="en-NZ" sz="3600" b="1" u="sng" dirty="0" smtClean="0">
              <a:solidFill>
                <a:srgbClr val="FF0000"/>
              </a:solidFill>
            </a:endParaRPr>
          </a:p>
          <a:p>
            <a:pPr marL="571500" indent="-571500">
              <a:buFont typeface="Arial" pitchFamily="34" charset="0"/>
              <a:buChar char="•"/>
            </a:pPr>
            <a:r>
              <a:rPr lang="en-NZ" sz="3200" b="1" u="sng" dirty="0" smtClean="0">
                <a:solidFill>
                  <a:srgbClr val="FF0000"/>
                </a:solidFill>
              </a:rPr>
              <a:t>10-39 year old males and females</a:t>
            </a:r>
          </a:p>
          <a:p>
            <a:pPr marL="571500" indent="-571500">
              <a:buFont typeface="Arial" pitchFamily="34" charset="0"/>
              <a:buChar char="•"/>
            </a:pPr>
            <a:r>
              <a:rPr lang="en-NZ" sz="3200" b="1" u="sng" dirty="0" smtClean="0">
                <a:solidFill>
                  <a:srgbClr val="FF0000"/>
                </a:solidFill>
              </a:rPr>
              <a:t>NOT YOUNG HOPEFULS! (This is how they are grouped or identified)</a:t>
            </a:r>
          </a:p>
          <a:p>
            <a:pPr marL="571500" indent="-571500">
              <a:buFont typeface="Arial" pitchFamily="34" charset="0"/>
              <a:buChar char="•"/>
            </a:pPr>
            <a:r>
              <a:rPr lang="en-NZ" sz="3200" b="1" dirty="0" smtClean="0">
                <a:solidFill>
                  <a:srgbClr val="FF0000"/>
                </a:solidFill>
              </a:rPr>
              <a:t>And within that target group, a special emphasis upon teenagers (particularly female), teachers, young couples and young parents and music lovers in general. </a:t>
            </a:r>
          </a:p>
          <a:p>
            <a:pPr marL="571500" indent="-571500">
              <a:buFont typeface="Arial" pitchFamily="34" charset="0"/>
              <a:buChar char="•"/>
            </a:pPr>
            <a:r>
              <a:rPr lang="en-NZ" sz="3200" b="1" dirty="0" smtClean="0">
                <a:solidFill>
                  <a:srgbClr val="FF0000"/>
                </a:solidFill>
              </a:rPr>
              <a:t>Mention that the intended audience was extremely large to ensure a wide fan base and secure high ratings. Ratings effect profit.</a:t>
            </a:r>
            <a:endParaRPr lang="en-NZ" sz="3200" b="1" dirty="0">
              <a:solidFill>
                <a:srgbClr val="FF0000"/>
              </a:solidFill>
            </a:endParaRPr>
          </a:p>
          <a:p>
            <a:endParaRPr lang="en-NZ" sz="3600" b="1" dirty="0">
              <a:solidFill>
                <a:srgbClr val="FF0000"/>
              </a:solidFill>
            </a:endParaRPr>
          </a:p>
        </p:txBody>
      </p:sp>
      <p:sp>
        <p:nvSpPr>
          <p:cNvPr id="5" name="Rounded Rectangular Callout 4"/>
          <p:cNvSpPr/>
          <p:nvPr/>
        </p:nvSpPr>
        <p:spPr>
          <a:xfrm>
            <a:off x="254789" y="1916832"/>
            <a:ext cx="8496944" cy="4536504"/>
          </a:xfrm>
          <a:prstGeom prst="wedgeRoundRectCallout">
            <a:avLst>
              <a:gd name="adj1" fmla="val -13241"/>
              <a:gd name="adj2" fmla="val -672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dirty="0"/>
              <a:t>As television programmes are created for a commercial purpose they are not valued for their artistic value but rather for their sale-ability or viability in terms of generating ratings. To achieve these ratings media products are often designed with a target audience in mind. The more a media producer can know about an audience, the better that audience can be targeted. Advertisers and media producers believe that consumers can be sorted into groups with common characteristics. The way audiences are identified and grouped according to isolating characteristics is known as demographics. This includes aspects such as age, gender, ethnicity, income, occupation, religious views and education. The target audience for </a:t>
            </a:r>
            <a:r>
              <a:rPr lang="en-GB" i="1" dirty="0"/>
              <a:t>Glee </a:t>
            </a:r>
            <a:r>
              <a:rPr lang="en-GB" dirty="0"/>
              <a:t>is young men and women, between the ages of 10 and 39. More specifically the show is aimed towards high school students, teachers, young couples or families, and music lovers. This can be seen by the way Glee</a:t>
            </a:r>
            <a:r>
              <a:rPr lang="en-GB" i="1" dirty="0"/>
              <a:t> </a:t>
            </a:r>
            <a:r>
              <a:rPr lang="en-GB" dirty="0"/>
              <a:t>uses humour, characters (ensemble cast), special guests, music, and also in the types of issues raised in each episode. This target audience has changed over time as it has become evident that the show is largely more popular with the teen age group rather than adults.</a:t>
            </a:r>
            <a:endParaRPr lang="en-NZ" dirty="0"/>
          </a:p>
          <a:p>
            <a:endParaRPr lang="en-NZ" dirty="0">
              <a:solidFill>
                <a:schemeClr val="bg1"/>
              </a:solidFill>
            </a:endParaRPr>
          </a:p>
        </p:txBody>
      </p:sp>
    </p:spTree>
    <p:extLst>
      <p:ext uri="{BB962C8B-B14F-4D97-AF65-F5344CB8AC3E}">
        <p14:creationId xmlns:p14="http://schemas.microsoft.com/office/powerpoint/2010/main" val="225687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1000" fill="hold"/>
                                        <p:tgtEl>
                                          <p:spTgt spid="5"/>
                                        </p:tgtEl>
                                        <p:attrNameLst>
                                          <p:attrName>ppt_w</p:attrName>
                                        </p:attrNameLst>
                                      </p:cBhvr>
                                      <p:tavLst>
                                        <p:tav tm="0">
                                          <p:val>
                                            <p:fltVal val="0"/>
                                          </p:val>
                                        </p:tav>
                                        <p:tav tm="100000">
                                          <p:val>
                                            <p:strVal val="#ppt_w"/>
                                          </p:val>
                                        </p:tav>
                                      </p:tavLst>
                                    </p:anim>
                                    <p:anim calcmode="lin" valueType="num">
                                      <p:cBhvr>
                                        <p:cTn id="40" dur="1000" fill="hold"/>
                                        <p:tgtEl>
                                          <p:spTgt spid="5"/>
                                        </p:tgtEl>
                                        <p:attrNameLst>
                                          <p:attrName>ppt_h</p:attrName>
                                        </p:attrNameLst>
                                      </p:cBhvr>
                                      <p:tavLst>
                                        <p:tav tm="0">
                                          <p:val>
                                            <p:fltVal val="0"/>
                                          </p:val>
                                        </p:tav>
                                        <p:tav tm="100000">
                                          <p:val>
                                            <p:strVal val="#ppt_h"/>
                                          </p:val>
                                        </p:tav>
                                      </p:tavLst>
                                    </p:anim>
                                    <p:anim calcmode="lin" valueType="num">
                                      <p:cBhvr>
                                        <p:cTn id="41" dur="1000" fill="hold"/>
                                        <p:tgtEl>
                                          <p:spTgt spid="5"/>
                                        </p:tgtEl>
                                        <p:attrNameLst>
                                          <p:attrName>style.rotation</p:attrName>
                                        </p:attrNameLst>
                                      </p:cBhvr>
                                      <p:tavLst>
                                        <p:tav tm="0">
                                          <p:val>
                                            <p:fltVal val="90"/>
                                          </p:val>
                                        </p:tav>
                                        <p:tav tm="100000">
                                          <p:val>
                                            <p:fltVal val="0"/>
                                          </p:val>
                                        </p:tav>
                                      </p:tavLst>
                                    </p:anim>
                                    <p:animEffect transition="in" filter="fade">
                                      <p:cBhvr>
                                        <p:cTn id="4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107504" y="116632"/>
            <a:ext cx="8784976" cy="5509200"/>
          </a:xfrm>
          <a:prstGeom prst="rect">
            <a:avLst/>
          </a:prstGeom>
          <a:noFill/>
        </p:spPr>
        <p:txBody>
          <a:bodyPr wrap="square" rtlCol="0">
            <a:spAutoFit/>
          </a:bodyPr>
          <a:lstStyle/>
          <a:p>
            <a:r>
              <a:rPr lang="en-NZ" sz="3200" b="1" dirty="0" smtClean="0">
                <a:solidFill>
                  <a:srgbClr val="FF0000"/>
                </a:solidFill>
              </a:rPr>
              <a:t>BODY PARAGRAPHS:</a:t>
            </a:r>
            <a:endParaRPr lang="en-NZ" sz="3200" b="1" dirty="0">
              <a:solidFill>
                <a:srgbClr val="FF0000"/>
              </a:solidFill>
            </a:endParaRPr>
          </a:p>
          <a:p>
            <a:pPr marL="457200" indent="-457200">
              <a:buFont typeface="Arial" pitchFamily="34" charset="0"/>
              <a:buChar char="•"/>
            </a:pPr>
            <a:r>
              <a:rPr lang="en-NZ" sz="3200" b="1" dirty="0" smtClean="0">
                <a:solidFill>
                  <a:srgbClr val="FF0000"/>
                </a:solidFill>
              </a:rPr>
              <a:t>Always begin with a topic sentence and key words that reveal the scope of your paragraph       </a:t>
            </a:r>
          </a:p>
          <a:p>
            <a:pPr marL="457200" indent="-457200">
              <a:buFont typeface="Arial" pitchFamily="34" charset="0"/>
              <a:buChar char="•"/>
            </a:pPr>
            <a:r>
              <a:rPr lang="en-NZ" sz="3200" b="1" dirty="0" smtClean="0">
                <a:solidFill>
                  <a:srgbClr val="FF0000"/>
                </a:solidFill>
              </a:rPr>
              <a:t>e.g. ‘The first aspect used to connect the Glee to its target audience is the internal appeal of Characters and ensemble cast…</a:t>
            </a:r>
            <a:endParaRPr lang="en-NZ" sz="3200" b="1" dirty="0">
              <a:solidFill>
                <a:srgbClr val="FF0000"/>
              </a:solidFill>
            </a:endParaRPr>
          </a:p>
          <a:p>
            <a:pPr marL="457200" indent="-457200">
              <a:buFont typeface="Arial" pitchFamily="34" charset="0"/>
              <a:buChar char="•"/>
            </a:pPr>
            <a:endParaRPr lang="en-NZ" sz="3200" b="1" dirty="0" smtClean="0">
              <a:solidFill>
                <a:srgbClr val="FF0000"/>
              </a:solidFill>
            </a:endParaRPr>
          </a:p>
          <a:p>
            <a:pPr marL="457200" indent="-457200">
              <a:buFont typeface="Arial" pitchFamily="34" charset="0"/>
              <a:buChar char="•"/>
            </a:pPr>
            <a:r>
              <a:rPr lang="en-NZ" sz="3200" b="1" dirty="0" smtClean="0">
                <a:solidFill>
                  <a:srgbClr val="FF0000"/>
                </a:solidFill>
              </a:rPr>
              <a:t>Then introduce them:</a:t>
            </a:r>
          </a:p>
          <a:p>
            <a:pPr marL="457200" indent="-457200">
              <a:buFont typeface="Arial" pitchFamily="34" charset="0"/>
              <a:buChar char="•"/>
            </a:pPr>
            <a:r>
              <a:rPr lang="en-NZ" sz="3200" b="1" dirty="0" smtClean="0">
                <a:solidFill>
                  <a:srgbClr val="FF0000"/>
                </a:solidFill>
              </a:rPr>
              <a:t>e.g. Rachel Berry is a talented, driven 15 year old (?), who in her eyes is destined for fame, and somewhat of a social outcast.</a:t>
            </a:r>
          </a:p>
        </p:txBody>
      </p:sp>
    </p:spTree>
    <p:extLst>
      <p:ext uri="{BB962C8B-B14F-4D97-AF65-F5344CB8AC3E}">
        <p14:creationId xmlns:p14="http://schemas.microsoft.com/office/powerpoint/2010/main" val="204668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wipe(down)">
                                      <p:cBhvr>
                                        <p:cTn id="61" dur="580">
                                          <p:stCondLst>
                                            <p:cond delay="0"/>
                                          </p:stCondLst>
                                        </p:cTn>
                                        <p:tgtEl>
                                          <p:spTgt spid="3">
                                            <p:txEl>
                                              <p:pRg st="5" end="5"/>
                                            </p:txEl>
                                          </p:spTgt>
                                        </p:tgtEl>
                                      </p:cBhvr>
                                    </p:animEffect>
                                    <p:anim calcmode="lin" valueType="num">
                                      <p:cBhvr>
                                        <p:cTn id="6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5" end="5"/>
                                            </p:txEl>
                                          </p:spTgt>
                                        </p:tgtEl>
                                      </p:cBhvr>
                                      <p:to x="100000" y="60000"/>
                                    </p:animScale>
                                    <p:animScale>
                                      <p:cBhvr>
                                        <p:cTn id="68" dur="166" decel="50000">
                                          <p:stCondLst>
                                            <p:cond delay="676"/>
                                          </p:stCondLst>
                                        </p:cTn>
                                        <p:tgtEl>
                                          <p:spTgt spid="3">
                                            <p:txEl>
                                              <p:pRg st="5" end="5"/>
                                            </p:txEl>
                                          </p:spTgt>
                                        </p:tgtEl>
                                      </p:cBhvr>
                                      <p:to x="100000" y="100000"/>
                                    </p:animScale>
                                    <p:animScale>
                                      <p:cBhvr>
                                        <p:cTn id="69" dur="26">
                                          <p:stCondLst>
                                            <p:cond delay="1312"/>
                                          </p:stCondLst>
                                        </p:cTn>
                                        <p:tgtEl>
                                          <p:spTgt spid="3">
                                            <p:txEl>
                                              <p:pRg st="5" end="5"/>
                                            </p:txEl>
                                          </p:spTgt>
                                        </p:tgtEl>
                                      </p:cBhvr>
                                      <p:to x="100000" y="80000"/>
                                    </p:animScale>
                                    <p:animScale>
                                      <p:cBhvr>
                                        <p:cTn id="70" dur="166" decel="50000">
                                          <p:stCondLst>
                                            <p:cond delay="1338"/>
                                          </p:stCondLst>
                                        </p:cTn>
                                        <p:tgtEl>
                                          <p:spTgt spid="3">
                                            <p:txEl>
                                              <p:pRg st="5" end="5"/>
                                            </p:txEl>
                                          </p:spTgt>
                                        </p:tgtEl>
                                      </p:cBhvr>
                                      <p:to x="100000" y="100000"/>
                                    </p:animScale>
                                    <p:animScale>
                                      <p:cBhvr>
                                        <p:cTn id="71" dur="26">
                                          <p:stCondLst>
                                            <p:cond delay="1642"/>
                                          </p:stCondLst>
                                        </p:cTn>
                                        <p:tgtEl>
                                          <p:spTgt spid="3">
                                            <p:txEl>
                                              <p:pRg st="5" end="5"/>
                                            </p:txEl>
                                          </p:spTgt>
                                        </p:tgtEl>
                                      </p:cBhvr>
                                      <p:to x="100000" y="90000"/>
                                    </p:animScale>
                                    <p:animScale>
                                      <p:cBhvr>
                                        <p:cTn id="72" dur="166" decel="50000">
                                          <p:stCondLst>
                                            <p:cond delay="1668"/>
                                          </p:stCondLst>
                                        </p:cTn>
                                        <p:tgtEl>
                                          <p:spTgt spid="3">
                                            <p:txEl>
                                              <p:pRg st="5" end="5"/>
                                            </p:txEl>
                                          </p:spTgt>
                                        </p:tgtEl>
                                      </p:cBhvr>
                                      <p:to x="100000" y="100000"/>
                                    </p:animScale>
                                    <p:animScale>
                                      <p:cBhvr>
                                        <p:cTn id="73" dur="26">
                                          <p:stCondLst>
                                            <p:cond delay="1808"/>
                                          </p:stCondLst>
                                        </p:cTn>
                                        <p:tgtEl>
                                          <p:spTgt spid="3">
                                            <p:txEl>
                                              <p:pRg st="5" end="5"/>
                                            </p:txEl>
                                          </p:spTgt>
                                        </p:tgtEl>
                                      </p:cBhvr>
                                      <p:to x="100000" y="95000"/>
                                    </p:animScale>
                                    <p:animScale>
                                      <p:cBhvr>
                                        <p:cTn id="74"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6632"/>
            <a:ext cx="6350000" cy="6350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152" y="764704"/>
            <a:ext cx="3009900" cy="2219325"/>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3485307"/>
            <a:ext cx="4762500" cy="2981325"/>
          </a:xfrm>
          <a:prstGeom prst="rect">
            <a:avLst/>
          </a:prstGeom>
        </p:spPr>
      </p:pic>
    </p:spTree>
    <p:extLst>
      <p:ext uri="{BB962C8B-B14F-4D97-AF65-F5344CB8AC3E}">
        <p14:creationId xmlns:p14="http://schemas.microsoft.com/office/powerpoint/2010/main" val="416055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75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100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281</TotalTime>
  <Words>2529</Words>
  <Application>Microsoft Office PowerPoint</Application>
  <PresentationFormat>On-screen Show (4:3)</PresentationFormat>
  <Paragraphs>140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ESSAY STRUCTURE</vt:lpstr>
      <vt:lpstr>DESCRIBE THE MEDIA PRODUCT</vt:lpstr>
      <vt:lpstr>DESCRIBE THE TARGET AUDIENCE</vt:lpstr>
      <vt:lpstr>ASPECT 1: CHARACTERS</vt:lpstr>
      <vt:lpstr>ASPECT 2: MUSIC</vt:lpstr>
      <vt:lpstr>ASPECT 3: ISSUES</vt:lpstr>
      <vt:lpstr>IMPLICATIONS</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Cable</dc:creator>
  <cp:lastModifiedBy>Julie Gillaly</cp:lastModifiedBy>
  <cp:revision>31</cp:revision>
  <dcterms:created xsi:type="dcterms:W3CDTF">2012-09-23T07:58:16Z</dcterms:created>
  <dcterms:modified xsi:type="dcterms:W3CDTF">2012-10-31T11:15:16Z</dcterms:modified>
</cp:coreProperties>
</file>