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52"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5D32CB63-08F9-4578-A64F-0DE9CCFE966C}" type="datetimeFigureOut">
              <a:rPr lang="en-NZ" smtClean="0"/>
              <a:pPr/>
              <a:t>13/09/2011</a:t>
            </a:fld>
            <a:endParaRPr lang="en-NZ"/>
          </a:p>
        </p:txBody>
      </p:sp>
      <p:sp>
        <p:nvSpPr>
          <p:cNvPr id="16" name="Slide Number Placeholder 15"/>
          <p:cNvSpPr>
            <a:spLocks noGrp="1"/>
          </p:cNvSpPr>
          <p:nvPr>
            <p:ph type="sldNum" sz="quarter" idx="11"/>
          </p:nvPr>
        </p:nvSpPr>
        <p:spPr/>
        <p:txBody>
          <a:bodyPr/>
          <a:lstStyle/>
          <a:p>
            <a:fld id="{347FE135-A619-439B-9E7C-583562CC0845}" type="slidenum">
              <a:rPr lang="en-NZ" smtClean="0"/>
              <a:pPr/>
              <a:t>‹#›</a:t>
            </a:fld>
            <a:endParaRPr lang="en-NZ"/>
          </a:p>
        </p:txBody>
      </p:sp>
      <p:sp>
        <p:nvSpPr>
          <p:cNvPr id="17" name="Footer Placeholder 16"/>
          <p:cNvSpPr>
            <a:spLocks noGrp="1"/>
          </p:cNvSpPr>
          <p:nvPr>
            <p:ph type="ftr" sz="quarter" idx="12"/>
          </p:nvPr>
        </p:nvSpPr>
        <p:spPr/>
        <p:txBody>
          <a:bodyPr/>
          <a:lstStyle/>
          <a:p>
            <a:endParaRPr lang="en-NZ"/>
          </a:p>
        </p:txBody>
      </p:sp>
    </p:spTree>
  </p:cSld>
  <p:clrMapOvr>
    <a:masterClrMapping/>
  </p:clrMapOvr>
  <p:transition spd="med">
    <p:randomBa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32CB63-08F9-4578-A64F-0DE9CCFE966C}" type="datetimeFigureOut">
              <a:rPr lang="en-NZ" smtClean="0"/>
              <a:pPr/>
              <a:t>13/09/2011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47FE135-A619-439B-9E7C-583562CC0845}" type="slidenum">
              <a:rPr lang="en-NZ" smtClean="0"/>
              <a:pPr/>
              <a:t>‹#›</a:t>
            </a:fld>
            <a:endParaRPr lang="en-NZ"/>
          </a:p>
        </p:txBody>
      </p:sp>
    </p:spTree>
  </p:cSld>
  <p:clrMapOvr>
    <a:masterClrMapping/>
  </p:clrMapOvr>
  <p:transition spd="med">
    <p:randomBa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D32CB63-08F9-4578-A64F-0DE9CCFE966C}" type="datetimeFigureOut">
              <a:rPr lang="en-NZ" smtClean="0"/>
              <a:pPr/>
              <a:t>13/09/2011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47FE135-A619-439B-9E7C-583562CC0845}" type="slidenum">
              <a:rPr lang="en-NZ" smtClean="0"/>
              <a:pPr/>
              <a:t>‹#›</a:t>
            </a:fld>
            <a:endParaRPr lang="en-NZ"/>
          </a:p>
        </p:txBody>
      </p:sp>
    </p:spTree>
  </p:cSld>
  <p:clrMapOvr>
    <a:masterClrMapping/>
  </p:clrMapOvr>
  <p:transition spd="med">
    <p:randomBa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5D32CB63-08F9-4578-A64F-0DE9CCFE966C}" type="datetimeFigureOut">
              <a:rPr lang="en-NZ" smtClean="0"/>
              <a:pPr/>
              <a:t>13/09/2011</a:t>
            </a:fld>
            <a:endParaRPr lang="en-NZ"/>
          </a:p>
        </p:txBody>
      </p:sp>
      <p:sp>
        <p:nvSpPr>
          <p:cNvPr id="15" name="Slide Number Placeholder 14"/>
          <p:cNvSpPr>
            <a:spLocks noGrp="1"/>
          </p:cNvSpPr>
          <p:nvPr>
            <p:ph type="sldNum" sz="quarter" idx="15"/>
          </p:nvPr>
        </p:nvSpPr>
        <p:spPr/>
        <p:txBody>
          <a:bodyPr/>
          <a:lstStyle>
            <a:lvl1pPr algn="ctr">
              <a:defRPr/>
            </a:lvl1pPr>
          </a:lstStyle>
          <a:p>
            <a:fld id="{347FE135-A619-439B-9E7C-583562CC0845}" type="slidenum">
              <a:rPr lang="en-NZ" smtClean="0"/>
              <a:pPr/>
              <a:t>‹#›</a:t>
            </a:fld>
            <a:endParaRPr lang="en-NZ"/>
          </a:p>
        </p:txBody>
      </p:sp>
      <p:sp>
        <p:nvSpPr>
          <p:cNvPr id="16" name="Footer Placeholder 15"/>
          <p:cNvSpPr>
            <a:spLocks noGrp="1"/>
          </p:cNvSpPr>
          <p:nvPr>
            <p:ph type="ftr" sz="quarter" idx="16"/>
          </p:nvPr>
        </p:nvSpPr>
        <p:spPr/>
        <p:txBody>
          <a:bodyPr/>
          <a:lstStyle/>
          <a:p>
            <a:endParaRPr lang="en-NZ"/>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transition spd="med">
    <p:randomBa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D32CB63-08F9-4578-A64F-0DE9CCFE966C}" type="datetimeFigureOut">
              <a:rPr lang="en-NZ" smtClean="0"/>
              <a:pPr/>
              <a:t>13/09/2011</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347FE135-A619-439B-9E7C-583562CC0845}" type="slidenum">
              <a:rPr lang="en-NZ" smtClean="0"/>
              <a:pPr/>
              <a:t>‹#›</a:t>
            </a:fld>
            <a:endParaRPr lang="en-NZ"/>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randomBa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D32CB63-08F9-4578-A64F-0DE9CCFE966C}" type="datetimeFigureOut">
              <a:rPr lang="en-NZ" smtClean="0"/>
              <a:pPr/>
              <a:t>13/09/2011</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347FE135-A619-439B-9E7C-583562CC0845}" type="slidenum">
              <a:rPr lang="en-NZ" smtClean="0"/>
              <a:pPr/>
              <a:t>‹#›</a:t>
            </a:fld>
            <a:endParaRPr lang="en-NZ"/>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transition spd="med">
    <p:randomBa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347FE135-A619-439B-9E7C-583562CC0845}" type="slidenum">
              <a:rPr lang="en-NZ" smtClean="0"/>
              <a:pPr/>
              <a:t>‹#›</a:t>
            </a:fld>
            <a:endParaRPr lang="en-NZ"/>
          </a:p>
        </p:txBody>
      </p:sp>
      <p:sp>
        <p:nvSpPr>
          <p:cNvPr id="8" name="Footer Placeholder 7"/>
          <p:cNvSpPr>
            <a:spLocks noGrp="1"/>
          </p:cNvSpPr>
          <p:nvPr>
            <p:ph type="ftr" sz="quarter" idx="11"/>
          </p:nvPr>
        </p:nvSpPr>
        <p:spPr/>
        <p:txBody>
          <a:bodyPr/>
          <a:lstStyle/>
          <a:p>
            <a:endParaRPr lang="en-NZ"/>
          </a:p>
        </p:txBody>
      </p:sp>
      <p:sp>
        <p:nvSpPr>
          <p:cNvPr id="7" name="Date Placeholder 6"/>
          <p:cNvSpPr>
            <a:spLocks noGrp="1"/>
          </p:cNvSpPr>
          <p:nvPr>
            <p:ph type="dt" sz="half" idx="10"/>
          </p:nvPr>
        </p:nvSpPr>
        <p:spPr/>
        <p:txBody>
          <a:bodyPr/>
          <a:lstStyle/>
          <a:p>
            <a:fld id="{5D32CB63-08F9-4578-A64F-0DE9CCFE966C}" type="datetimeFigureOut">
              <a:rPr lang="en-NZ" smtClean="0"/>
              <a:pPr/>
              <a:t>13/09/2011</a:t>
            </a:fld>
            <a:endParaRPr lang="en-NZ"/>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p:randomBa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D32CB63-08F9-4578-A64F-0DE9CCFE966C}" type="datetimeFigureOut">
              <a:rPr lang="en-NZ" smtClean="0"/>
              <a:pPr/>
              <a:t>13/09/2011</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347FE135-A619-439B-9E7C-583562CC0845}" type="slidenum">
              <a:rPr lang="en-NZ" smtClean="0"/>
              <a:pPr/>
              <a:t>‹#›</a:t>
            </a:fld>
            <a:endParaRPr lang="en-NZ"/>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transition spd="med">
    <p:randomBa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D32CB63-08F9-4578-A64F-0DE9CCFE966C}" type="datetimeFigureOut">
              <a:rPr lang="en-NZ" smtClean="0"/>
              <a:pPr/>
              <a:t>13/09/2011</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347FE135-A619-439B-9E7C-583562CC0845}" type="slidenum">
              <a:rPr lang="en-NZ" smtClean="0"/>
              <a:pPr/>
              <a:t>‹#›</a:t>
            </a:fld>
            <a:endParaRPr lang="en-NZ"/>
          </a:p>
        </p:txBody>
      </p:sp>
    </p:spTree>
  </p:cSld>
  <p:clrMapOvr>
    <a:masterClrMapping/>
  </p:clrMapOvr>
  <p:transition spd="med">
    <p:randomBa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5D32CB63-08F9-4578-A64F-0DE9CCFE966C}" type="datetimeFigureOut">
              <a:rPr lang="en-NZ" smtClean="0"/>
              <a:pPr/>
              <a:t>13/09/2011</a:t>
            </a:fld>
            <a:endParaRPr lang="en-NZ"/>
          </a:p>
        </p:txBody>
      </p:sp>
      <p:sp>
        <p:nvSpPr>
          <p:cNvPr id="9" name="Slide Number Placeholder 8"/>
          <p:cNvSpPr>
            <a:spLocks noGrp="1"/>
          </p:cNvSpPr>
          <p:nvPr>
            <p:ph type="sldNum" sz="quarter" idx="15"/>
          </p:nvPr>
        </p:nvSpPr>
        <p:spPr/>
        <p:txBody>
          <a:bodyPr/>
          <a:lstStyle/>
          <a:p>
            <a:fld id="{347FE135-A619-439B-9E7C-583562CC0845}" type="slidenum">
              <a:rPr lang="en-NZ" smtClean="0"/>
              <a:pPr/>
              <a:t>‹#›</a:t>
            </a:fld>
            <a:endParaRPr lang="en-NZ"/>
          </a:p>
        </p:txBody>
      </p:sp>
      <p:sp>
        <p:nvSpPr>
          <p:cNvPr id="10" name="Footer Placeholder 9"/>
          <p:cNvSpPr>
            <a:spLocks noGrp="1"/>
          </p:cNvSpPr>
          <p:nvPr>
            <p:ph type="ftr" sz="quarter" idx="16"/>
          </p:nvPr>
        </p:nvSpPr>
        <p:spPr/>
        <p:txBody>
          <a:bodyPr/>
          <a:lstStyle/>
          <a:p>
            <a:endParaRPr lang="en-NZ"/>
          </a:p>
        </p:txBody>
      </p:sp>
    </p:spTree>
  </p:cSld>
  <p:clrMapOvr>
    <a:masterClrMapping/>
  </p:clrMapOvr>
  <p:transition spd="med">
    <p:randomBa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5D32CB63-08F9-4578-A64F-0DE9CCFE966C}" type="datetimeFigureOut">
              <a:rPr lang="en-NZ" smtClean="0"/>
              <a:pPr/>
              <a:t>13/09/2011</a:t>
            </a:fld>
            <a:endParaRPr lang="en-NZ"/>
          </a:p>
        </p:txBody>
      </p:sp>
      <p:sp>
        <p:nvSpPr>
          <p:cNvPr id="9" name="Slide Number Placeholder 8"/>
          <p:cNvSpPr>
            <a:spLocks noGrp="1"/>
          </p:cNvSpPr>
          <p:nvPr>
            <p:ph type="sldNum" sz="quarter" idx="11"/>
          </p:nvPr>
        </p:nvSpPr>
        <p:spPr/>
        <p:txBody>
          <a:bodyPr/>
          <a:lstStyle/>
          <a:p>
            <a:fld id="{347FE135-A619-439B-9E7C-583562CC0845}" type="slidenum">
              <a:rPr lang="en-NZ" smtClean="0"/>
              <a:pPr/>
              <a:t>‹#›</a:t>
            </a:fld>
            <a:endParaRPr lang="en-NZ"/>
          </a:p>
        </p:txBody>
      </p:sp>
      <p:sp>
        <p:nvSpPr>
          <p:cNvPr id="10" name="Footer Placeholder 9"/>
          <p:cNvSpPr>
            <a:spLocks noGrp="1"/>
          </p:cNvSpPr>
          <p:nvPr>
            <p:ph type="ftr" sz="quarter" idx="12"/>
          </p:nvPr>
        </p:nvSpPr>
        <p:spPr/>
        <p:txBody>
          <a:bodyPr/>
          <a:lstStyle/>
          <a:p>
            <a:endParaRPr lang="en-NZ"/>
          </a:p>
        </p:txBody>
      </p:sp>
    </p:spTree>
  </p:cSld>
  <p:clrMapOvr>
    <a:masterClrMapping/>
  </p:clrMapOvr>
  <p:transition spd="med">
    <p:randomBar dir="vert"/>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D32CB63-08F9-4578-A64F-0DE9CCFE966C}" type="datetimeFigureOut">
              <a:rPr lang="en-NZ" smtClean="0"/>
              <a:pPr/>
              <a:t>13/09/2011</a:t>
            </a:fld>
            <a:endParaRPr lang="en-NZ"/>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NZ"/>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347FE135-A619-439B-9E7C-583562CC0845}" type="slidenum">
              <a:rPr lang="en-NZ" smtClean="0"/>
              <a:pPr/>
              <a:t>‹#›</a:t>
            </a:fld>
            <a:endParaRPr lang="en-NZ"/>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spd="med">
    <p:randomBar dir="vert"/>
  </p:transition>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NZ" dirty="0"/>
          </a:p>
        </p:txBody>
      </p:sp>
      <p:sp>
        <p:nvSpPr>
          <p:cNvPr id="2" name="Title 1"/>
          <p:cNvSpPr>
            <a:spLocks noGrp="1"/>
          </p:cNvSpPr>
          <p:nvPr>
            <p:ph type="ctrTitle"/>
          </p:nvPr>
        </p:nvSpPr>
        <p:spPr/>
        <p:txBody>
          <a:bodyPr/>
          <a:lstStyle/>
          <a:p>
            <a:r>
              <a:rPr lang="en-NZ" dirty="0" smtClean="0"/>
              <a:t>IMPORTANT SCENE / EVENT</a:t>
            </a:r>
            <a:endParaRPr lang="en-NZ" dirty="0"/>
          </a:p>
        </p:txBody>
      </p:sp>
    </p:spTree>
  </p:cSld>
  <p:clrMapOvr>
    <a:masterClrMapping/>
  </p:clrMapOvr>
  <p:transition spd="med">
    <p:randomBar dir="vert"/>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pPr>
              <a:buNone/>
            </a:pPr>
            <a:r>
              <a:rPr lang="en-NZ" dirty="0" smtClean="0"/>
              <a:t>An important scene is when Ellie and her friends </a:t>
            </a:r>
          </a:p>
          <a:p>
            <a:pPr>
              <a:buNone/>
            </a:pPr>
            <a:r>
              <a:rPr lang="en-NZ" dirty="0" smtClean="0"/>
              <a:t>return to Hell. It is the only place that they have any </a:t>
            </a:r>
          </a:p>
          <a:p>
            <a:pPr>
              <a:buNone/>
            </a:pPr>
            <a:r>
              <a:rPr lang="en-NZ" dirty="0" smtClean="0"/>
              <a:t>semblance of safety from the foreign invaders.</a:t>
            </a:r>
          </a:p>
          <a:p>
            <a:pPr>
              <a:buNone/>
            </a:pPr>
            <a:endParaRPr lang="en-NZ" dirty="0"/>
          </a:p>
        </p:txBody>
      </p:sp>
      <p:sp>
        <p:nvSpPr>
          <p:cNvPr id="4" name="Title 3"/>
          <p:cNvSpPr>
            <a:spLocks noGrp="1"/>
          </p:cNvSpPr>
          <p:nvPr>
            <p:ph type="title"/>
          </p:nvPr>
        </p:nvSpPr>
        <p:spPr>
          <a:solidFill>
            <a:srgbClr val="FF0000"/>
          </a:solidFill>
        </p:spPr>
        <p:txBody>
          <a:bodyPr/>
          <a:lstStyle/>
          <a:p>
            <a:r>
              <a:rPr lang="en-NZ" b="1" dirty="0" smtClean="0"/>
              <a:t>IMPORTANT SCENE:</a:t>
            </a:r>
            <a:endParaRPr lang="en-NZ" b="1" dirty="0"/>
          </a:p>
        </p:txBody>
      </p:sp>
      <p:pic>
        <p:nvPicPr>
          <p:cNvPr id="7" name="Content Placeholder 6" descr="vlcsnap-2011-09-12-21h16m54s74.png"/>
          <p:cNvPicPr>
            <a:picLocks noGrp="1" noChangeAspect="1"/>
          </p:cNvPicPr>
          <p:nvPr>
            <p:ph sz="half" idx="4294967295"/>
          </p:nvPr>
        </p:nvPicPr>
        <p:blipFill>
          <a:blip r:embed="rId2" cstate="print"/>
          <a:srcRect l="13401" t="14392" r="3541" b="13074"/>
          <a:stretch>
            <a:fillRect/>
          </a:stretch>
        </p:blipFill>
        <p:spPr>
          <a:xfrm>
            <a:off x="539552" y="2996952"/>
            <a:ext cx="8136904" cy="3456384"/>
          </a:xfrm>
        </p:spPr>
      </p:pic>
    </p:spTree>
  </p:cSld>
  <p:clrMapOvr>
    <a:masterClrMapping/>
  </p:clrMapOvr>
  <p:transition spd="med">
    <p:randomBa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normAutofit fontScale="90000"/>
          </a:bodyPr>
          <a:lstStyle/>
          <a:p>
            <a:r>
              <a:rPr lang="en-NZ" dirty="0" smtClean="0"/>
              <a:t>What is the decision that Homer asks his friends to make?  Support with a quote.</a:t>
            </a:r>
            <a:endParaRPr lang="en-NZ" dirty="0"/>
          </a:p>
        </p:txBody>
      </p:sp>
      <p:sp>
        <p:nvSpPr>
          <p:cNvPr id="4" name="Content Placeholder 3"/>
          <p:cNvSpPr>
            <a:spLocks noGrp="1"/>
          </p:cNvSpPr>
          <p:nvPr>
            <p:ph sz="half" idx="1"/>
          </p:nvPr>
        </p:nvSpPr>
        <p:spPr/>
        <p:txBody>
          <a:bodyPr>
            <a:normAutofit lnSpcReduction="10000"/>
          </a:bodyPr>
          <a:lstStyle/>
          <a:p>
            <a:r>
              <a:rPr lang="en-NZ" dirty="0" smtClean="0"/>
              <a:t>Homer asks his friends to decide on what they are going to do about the invasion of </a:t>
            </a:r>
            <a:r>
              <a:rPr lang="en-NZ" dirty="0" err="1" smtClean="0"/>
              <a:t>Wirrawee</a:t>
            </a:r>
            <a:r>
              <a:rPr lang="en-NZ" dirty="0" smtClean="0"/>
              <a:t>.</a:t>
            </a:r>
          </a:p>
          <a:p>
            <a:endParaRPr lang="en-NZ" dirty="0" smtClean="0"/>
          </a:p>
          <a:p>
            <a:r>
              <a:rPr lang="en-NZ" dirty="0" smtClean="0"/>
              <a:t>“The way I see it these are our choices. 1. We sit here and do nothing 2. We try and be heroes. 3. We go out there at night guerrilla style”</a:t>
            </a:r>
            <a:endParaRPr lang="en-NZ" dirty="0"/>
          </a:p>
        </p:txBody>
      </p:sp>
      <p:pic>
        <p:nvPicPr>
          <p:cNvPr id="6" name="Content Placeholder 5" descr="vlcsnap-2011-09-12-21h17m33s224.png"/>
          <p:cNvPicPr>
            <a:picLocks noGrp="1" noChangeAspect="1"/>
          </p:cNvPicPr>
          <p:nvPr>
            <p:ph sz="half" idx="2"/>
          </p:nvPr>
        </p:nvPicPr>
        <p:blipFill>
          <a:blip r:embed="rId2" cstate="print"/>
          <a:srcRect l="30054" t="11238" r="22050" b="13074"/>
          <a:stretch>
            <a:fillRect/>
          </a:stretch>
        </p:blipFill>
        <p:spPr>
          <a:xfrm>
            <a:off x="4644008" y="1556792"/>
            <a:ext cx="4011392" cy="4536504"/>
          </a:xfrm>
        </p:spPr>
      </p:pic>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xEl>
                                              <p:pRg st="2" end="2"/>
                                            </p:txEl>
                                          </p:spTgt>
                                        </p:tgtEl>
                                        <p:attrNameLst>
                                          <p:attrName>style.visibility</p:attrName>
                                        </p:attrNameLst>
                                      </p:cBhvr>
                                      <p:to>
                                        <p:strVal val="visible"/>
                                      </p:to>
                                    </p:set>
                                    <p:anim calcmode="lin" valueType="num">
                                      <p:cBhvr>
                                        <p:cTn id="14" dur="1000" fill="hold"/>
                                        <p:tgtEl>
                                          <p:spTgt spid="4">
                                            <p:txEl>
                                              <p:pRg st="2" end="2"/>
                                            </p:txEl>
                                          </p:spTgt>
                                        </p:tgtEl>
                                        <p:attrNameLst>
                                          <p:attrName>ppt_w</p:attrName>
                                        </p:attrNameLst>
                                      </p:cBhvr>
                                      <p:tavLst>
                                        <p:tav tm="0">
                                          <p:val>
                                            <p:fltVal val="0"/>
                                          </p:val>
                                        </p:tav>
                                        <p:tav tm="100000">
                                          <p:val>
                                            <p:strVal val="#ppt_w"/>
                                          </p:val>
                                        </p:tav>
                                      </p:tavLst>
                                    </p:anim>
                                    <p:anim calcmode="lin" valueType="num">
                                      <p:cBhvr>
                                        <p:cTn id="15" dur="1000" fill="hold"/>
                                        <p:tgtEl>
                                          <p:spTgt spid="4">
                                            <p:txEl>
                                              <p:pRg st="2" end="2"/>
                                            </p:txEl>
                                          </p:spTgt>
                                        </p:tgtEl>
                                        <p:attrNameLst>
                                          <p:attrName>ppt_h</p:attrName>
                                        </p:attrNameLst>
                                      </p:cBhvr>
                                      <p:tavLst>
                                        <p:tav tm="0">
                                          <p:val>
                                            <p:fltVal val="0"/>
                                          </p:val>
                                        </p:tav>
                                        <p:tav tm="100000">
                                          <p:val>
                                            <p:strVal val="#ppt_h"/>
                                          </p:val>
                                        </p:tav>
                                      </p:tavLst>
                                    </p:anim>
                                    <p:animEffect transition="in" filter="fade">
                                      <p:cBhvr>
                                        <p:cTn id="16" dur="1000"/>
                                        <p:tgtEl>
                                          <p:spTgt spid="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0000"/>
          </a:solidFill>
        </p:spPr>
        <p:txBody>
          <a:bodyPr>
            <a:normAutofit fontScale="90000"/>
          </a:bodyPr>
          <a:lstStyle/>
          <a:p>
            <a:r>
              <a:rPr lang="en-NZ" dirty="0" smtClean="0"/>
              <a:t>How do people respond to Homer’s question?</a:t>
            </a:r>
            <a:endParaRPr lang="en-NZ" dirty="0"/>
          </a:p>
        </p:txBody>
      </p:sp>
      <p:sp>
        <p:nvSpPr>
          <p:cNvPr id="3" name="Content Placeholder 2"/>
          <p:cNvSpPr>
            <a:spLocks noGrp="1"/>
          </p:cNvSpPr>
          <p:nvPr>
            <p:ph sz="half" idx="1"/>
          </p:nvPr>
        </p:nvSpPr>
        <p:spPr>
          <a:xfrm>
            <a:off x="611560" y="1556792"/>
            <a:ext cx="4059936" cy="4572000"/>
          </a:xfrm>
        </p:spPr>
        <p:txBody>
          <a:bodyPr/>
          <a:lstStyle/>
          <a:p>
            <a:pPr lvl="2"/>
            <a:r>
              <a:rPr lang="en-NZ" dirty="0" smtClean="0"/>
              <a:t>“What about the bible? Thou shall not kill…I won’t murder anyone”</a:t>
            </a:r>
          </a:p>
          <a:p>
            <a:pPr lvl="2"/>
            <a:endParaRPr lang="en-NZ" dirty="0" smtClean="0"/>
          </a:p>
          <a:p>
            <a:pPr lvl="2"/>
            <a:endParaRPr lang="en-NZ" dirty="0" smtClean="0"/>
          </a:p>
          <a:p>
            <a:pPr lvl="2"/>
            <a:r>
              <a:rPr lang="en-NZ" dirty="0" smtClean="0"/>
              <a:t>“I think we have to fight back…we’ll never sleep again if we don’t”</a:t>
            </a:r>
          </a:p>
          <a:p>
            <a:pPr lvl="2"/>
            <a:endParaRPr lang="en-NZ" dirty="0" smtClean="0"/>
          </a:p>
          <a:p>
            <a:pPr lvl="2"/>
            <a:endParaRPr lang="en-NZ" dirty="0" smtClean="0"/>
          </a:p>
          <a:p>
            <a:pPr lvl="2"/>
            <a:r>
              <a:rPr lang="en-NZ" dirty="0" smtClean="0"/>
              <a:t>“There’s nothing chicken about staying alive mate”</a:t>
            </a:r>
          </a:p>
          <a:p>
            <a:pPr lvl="2"/>
            <a:endParaRPr lang="en-NZ" dirty="0" smtClean="0"/>
          </a:p>
          <a:p>
            <a:pPr lvl="2"/>
            <a:endParaRPr lang="en-NZ" dirty="0"/>
          </a:p>
        </p:txBody>
      </p:sp>
      <p:sp>
        <p:nvSpPr>
          <p:cNvPr id="4" name="Content Placeholder 3"/>
          <p:cNvSpPr>
            <a:spLocks noGrp="1"/>
          </p:cNvSpPr>
          <p:nvPr>
            <p:ph sz="half" idx="2"/>
          </p:nvPr>
        </p:nvSpPr>
        <p:spPr>
          <a:xfrm>
            <a:off x="5084064" y="1484784"/>
            <a:ext cx="4059936" cy="4572000"/>
          </a:xfrm>
        </p:spPr>
        <p:txBody>
          <a:bodyPr/>
          <a:lstStyle/>
          <a:p>
            <a:pPr lvl="2"/>
            <a:r>
              <a:rPr lang="en-NZ" dirty="0" smtClean="0"/>
              <a:t>“I’m </a:t>
            </a:r>
            <a:r>
              <a:rPr lang="en-NZ" dirty="0" err="1" smtClean="0"/>
              <a:t>soo</a:t>
            </a:r>
            <a:r>
              <a:rPr lang="en-NZ" dirty="0" smtClean="0"/>
              <a:t> scared and I think that I might just stand there and scream”</a:t>
            </a:r>
          </a:p>
          <a:p>
            <a:pPr lvl="2"/>
            <a:endParaRPr lang="en-NZ" dirty="0" smtClean="0"/>
          </a:p>
          <a:p>
            <a:pPr lvl="2"/>
            <a:endParaRPr lang="en-NZ" dirty="0" smtClean="0"/>
          </a:p>
          <a:p>
            <a:pPr lvl="2"/>
            <a:r>
              <a:rPr lang="en-NZ" dirty="0" smtClean="0"/>
              <a:t>“I’m not just going to sit here and do nothing”</a:t>
            </a:r>
          </a:p>
          <a:p>
            <a:pPr lvl="2"/>
            <a:endParaRPr lang="en-NZ" dirty="0" smtClean="0"/>
          </a:p>
          <a:p>
            <a:pPr lvl="2"/>
            <a:endParaRPr lang="en-NZ" dirty="0" smtClean="0"/>
          </a:p>
          <a:p>
            <a:pPr lvl="2"/>
            <a:endParaRPr lang="en-NZ" dirty="0" smtClean="0"/>
          </a:p>
          <a:p>
            <a:pPr lvl="2"/>
            <a:r>
              <a:rPr lang="en-NZ" dirty="0" smtClean="0"/>
              <a:t>“We have to trust our instincts…It’s time to go to war”</a:t>
            </a:r>
            <a:endParaRPr lang="en-NZ" dirty="0"/>
          </a:p>
        </p:txBody>
      </p:sp>
      <p:pic>
        <p:nvPicPr>
          <p:cNvPr id="5" name="Picture 4" descr="vlcsnap-2011-09-12-21h19m19s9.png"/>
          <p:cNvPicPr>
            <a:picLocks noChangeAspect="1"/>
          </p:cNvPicPr>
          <p:nvPr/>
        </p:nvPicPr>
        <p:blipFill>
          <a:blip r:embed="rId2" cstate="print"/>
          <a:srcRect l="39762" t="13601" r="16925" b="15000"/>
          <a:stretch>
            <a:fillRect/>
          </a:stretch>
        </p:blipFill>
        <p:spPr>
          <a:xfrm>
            <a:off x="4644008" y="1628800"/>
            <a:ext cx="1397802" cy="1296144"/>
          </a:xfrm>
          <a:prstGeom prst="rect">
            <a:avLst/>
          </a:prstGeom>
        </p:spPr>
      </p:pic>
      <p:pic>
        <p:nvPicPr>
          <p:cNvPr id="6" name="Picture 5" descr="vlcsnap-2011-09-12-21h18m52s234.png"/>
          <p:cNvPicPr>
            <a:picLocks noChangeAspect="1"/>
          </p:cNvPicPr>
          <p:nvPr/>
        </p:nvPicPr>
        <p:blipFill>
          <a:blip r:embed="rId3" cstate="print"/>
          <a:srcRect l="30313" t="13601" r="25588" b="15000"/>
          <a:stretch>
            <a:fillRect/>
          </a:stretch>
        </p:blipFill>
        <p:spPr>
          <a:xfrm>
            <a:off x="179512" y="3356992"/>
            <a:ext cx="1423216" cy="1296144"/>
          </a:xfrm>
          <a:prstGeom prst="rect">
            <a:avLst/>
          </a:prstGeom>
        </p:spPr>
      </p:pic>
      <p:pic>
        <p:nvPicPr>
          <p:cNvPr id="7" name="Picture 6" descr="vlcsnap-2011-09-12-21h19m06s120.png"/>
          <p:cNvPicPr>
            <a:picLocks noChangeAspect="1"/>
          </p:cNvPicPr>
          <p:nvPr/>
        </p:nvPicPr>
        <p:blipFill>
          <a:blip r:embed="rId4" cstate="print"/>
          <a:srcRect l="31888" t="15000" r="20863" b="13601"/>
          <a:stretch>
            <a:fillRect/>
          </a:stretch>
        </p:blipFill>
        <p:spPr>
          <a:xfrm>
            <a:off x="179512" y="5085184"/>
            <a:ext cx="1440160" cy="1224136"/>
          </a:xfrm>
          <a:prstGeom prst="rect">
            <a:avLst/>
          </a:prstGeom>
        </p:spPr>
      </p:pic>
      <p:pic>
        <p:nvPicPr>
          <p:cNvPr id="8" name="Picture 7" descr="vlcsnap-2011-09-12-21h19m30s119.png"/>
          <p:cNvPicPr>
            <a:picLocks noChangeAspect="1"/>
          </p:cNvPicPr>
          <p:nvPr/>
        </p:nvPicPr>
        <p:blipFill>
          <a:blip r:embed="rId5" cstate="print"/>
          <a:srcRect l="33075" t="15000" r="16138" b="13601"/>
          <a:stretch>
            <a:fillRect/>
          </a:stretch>
        </p:blipFill>
        <p:spPr>
          <a:xfrm>
            <a:off x="179512" y="1628800"/>
            <a:ext cx="1440160" cy="1224136"/>
          </a:xfrm>
          <a:prstGeom prst="rect">
            <a:avLst/>
          </a:prstGeom>
        </p:spPr>
      </p:pic>
      <p:pic>
        <p:nvPicPr>
          <p:cNvPr id="9" name="Picture 8" descr="vlcsnap-2011-09-12-21h20m18s93.png"/>
          <p:cNvPicPr>
            <a:picLocks noChangeAspect="1"/>
          </p:cNvPicPr>
          <p:nvPr/>
        </p:nvPicPr>
        <p:blipFill>
          <a:blip r:embed="rId6" cstate="print"/>
          <a:srcRect l="24800" t="13601" r="25588" b="15000"/>
          <a:stretch>
            <a:fillRect/>
          </a:stretch>
        </p:blipFill>
        <p:spPr>
          <a:xfrm>
            <a:off x="4644008" y="3356992"/>
            <a:ext cx="1423217" cy="1296144"/>
          </a:xfrm>
          <a:prstGeom prst="rect">
            <a:avLst/>
          </a:prstGeom>
        </p:spPr>
      </p:pic>
      <p:pic>
        <p:nvPicPr>
          <p:cNvPr id="10" name="Picture 9" descr="vlcsnap-2011-09-12-21h20m31s218.png"/>
          <p:cNvPicPr>
            <a:picLocks noChangeAspect="1"/>
          </p:cNvPicPr>
          <p:nvPr/>
        </p:nvPicPr>
        <p:blipFill>
          <a:blip r:embed="rId7" cstate="print"/>
          <a:srcRect l="38975" t="13601" r="18500" b="16400"/>
          <a:stretch>
            <a:fillRect/>
          </a:stretch>
        </p:blipFill>
        <p:spPr>
          <a:xfrm>
            <a:off x="4644008" y="5085184"/>
            <a:ext cx="1440160" cy="1266807"/>
          </a:xfrm>
          <a:prstGeom prst="rect">
            <a:avLst/>
          </a:prstGeom>
        </p:spPr>
      </p:pic>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p:cTn id="13"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anim calcmode="lin" valueType="num">
                                      <p:cBhvr>
                                        <p:cTn id="19"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6" end="6"/>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0" fill="hold" nodeType="clickEffect">
                                  <p:stCondLst>
                                    <p:cond delay="0"/>
                                  </p:stCondLst>
                                  <p:childTnLst>
                                    <p:set>
                                      <p:cBhvr>
                                        <p:cTn id="24" dur="1" fill="hold">
                                          <p:stCondLst>
                                            <p:cond delay="0"/>
                                          </p:stCondLst>
                                        </p:cTn>
                                        <p:tgtEl>
                                          <p:spTgt spid="4">
                                            <p:txEl>
                                              <p:pRg st="0" end="0"/>
                                            </p:txEl>
                                          </p:spTgt>
                                        </p:tgtEl>
                                        <p:attrNameLst>
                                          <p:attrName>style.visibility</p:attrName>
                                        </p:attrNameLst>
                                      </p:cBhvr>
                                      <p:to>
                                        <p:strVal val="visible"/>
                                      </p:to>
                                    </p:set>
                                    <p:anim calcmode="lin" valueType="num">
                                      <p:cBhvr>
                                        <p:cTn id="25" dur="1000" fill="hold"/>
                                        <p:tgtEl>
                                          <p:spTgt spid="4">
                                            <p:txEl>
                                              <p:pRg st="0" end="0"/>
                                            </p:txEl>
                                          </p:spTgt>
                                        </p:tgtEl>
                                        <p:attrNameLst>
                                          <p:attrName>ppt_w</p:attrName>
                                        </p:attrNameLst>
                                      </p:cBhvr>
                                      <p:tavLst>
                                        <p:tav tm="0">
                                          <p:val>
                                            <p:fltVal val="0"/>
                                          </p:val>
                                        </p:tav>
                                        <p:tav tm="100000">
                                          <p:val>
                                            <p:strVal val="#ppt_w"/>
                                          </p:val>
                                        </p:tav>
                                      </p:tavLst>
                                    </p:anim>
                                    <p:anim calcmode="lin" valueType="num">
                                      <p:cBhvr>
                                        <p:cTn id="26" dur="1000" fill="hold"/>
                                        <p:tgtEl>
                                          <p:spTgt spid="4">
                                            <p:txEl>
                                              <p:pRg st="0" end="0"/>
                                            </p:txEl>
                                          </p:spTgt>
                                        </p:tgtEl>
                                        <p:attrNameLst>
                                          <p:attrName>ppt_h</p:attrName>
                                        </p:attrNameLst>
                                      </p:cBhvr>
                                      <p:tavLst>
                                        <p:tav tm="0">
                                          <p:val>
                                            <p:fltVal val="0"/>
                                          </p:val>
                                        </p:tav>
                                        <p:tav tm="100000">
                                          <p:val>
                                            <p:strVal val="#ppt_h"/>
                                          </p:val>
                                        </p:tav>
                                      </p:tavLst>
                                    </p:anim>
                                    <p:animEffect transition="in" filter="fade">
                                      <p:cBhvr>
                                        <p:cTn id="27" dur="1000"/>
                                        <p:tgtEl>
                                          <p:spTgt spid="4">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0" fill="hold" nodeType="clickEffect">
                                  <p:stCondLst>
                                    <p:cond delay="0"/>
                                  </p:stCondLst>
                                  <p:childTnLst>
                                    <p:set>
                                      <p:cBhvr>
                                        <p:cTn id="31" dur="1" fill="hold">
                                          <p:stCondLst>
                                            <p:cond delay="0"/>
                                          </p:stCondLst>
                                        </p:cTn>
                                        <p:tgtEl>
                                          <p:spTgt spid="4">
                                            <p:txEl>
                                              <p:pRg st="3" end="3"/>
                                            </p:txEl>
                                          </p:spTgt>
                                        </p:tgtEl>
                                        <p:attrNameLst>
                                          <p:attrName>style.visibility</p:attrName>
                                        </p:attrNameLst>
                                      </p:cBhvr>
                                      <p:to>
                                        <p:strVal val="visible"/>
                                      </p:to>
                                    </p:set>
                                    <p:anim calcmode="lin" valueType="num">
                                      <p:cBhvr>
                                        <p:cTn id="32" dur="1000" fill="hold"/>
                                        <p:tgtEl>
                                          <p:spTgt spid="4">
                                            <p:txEl>
                                              <p:pRg st="3" end="3"/>
                                            </p:txEl>
                                          </p:spTgt>
                                        </p:tgtEl>
                                        <p:attrNameLst>
                                          <p:attrName>ppt_w</p:attrName>
                                        </p:attrNameLst>
                                      </p:cBhvr>
                                      <p:tavLst>
                                        <p:tav tm="0">
                                          <p:val>
                                            <p:fltVal val="0"/>
                                          </p:val>
                                        </p:tav>
                                        <p:tav tm="100000">
                                          <p:val>
                                            <p:strVal val="#ppt_w"/>
                                          </p:val>
                                        </p:tav>
                                      </p:tavLst>
                                    </p:anim>
                                    <p:anim calcmode="lin" valueType="num">
                                      <p:cBhvr>
                                        <p:cTn id="33" dur="1000" fill="hold"/>
                                        <p:tgtEl>
                                          <p:spTgt spid="4">
                                            <p:txEl>
                                              <p:pRg st="3" end="3"/>
                                            </p:txEl>
                                          </p:spTgt>
                                        </p:tgtEl>
                                        <p:attrNameLst>
                                          <p:attrName>ppt_h</p:attrName>
                                        </p:attrNameLst>
                                      </p:cBhvr>
                                      <p:tavLst>
                                        <p:tav tm="0">
                                          <p:val>
                                            <p:fltVal val="0"/>
                                          </p:val>
                                        </p:tav>
                                        <p:tav tm="100000">
                                          <p:val>
                                            <p:strVal val="#ppt_h"/>
                                          </p:val>
                                        </p:tav>
                                      </p:tavLst>
                                    </p:anim>
                                    <p:animEffect transition="in" filter="fade">
                                      <p:cBhvr>
                                        <p:cTn id="34" dur="1000"/>
                                        <p:tgtEl>
                                          <p:spTgt spid="4">
                                            <p:txEl>
                                              <p:pRg st="3" end="3"/>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0" fill="hold" nodeType="clickEffect">
                                  <p:stCondLst>
                                    <p:cond delay="0"/>
                                  </p:stCondLst>
                                  <p:childTnLst>
                                    <p:set>
                                      <p:cBhvr>
                                        <p:cTn id="38" dur="1" fill="hold">
                                          <p:stCondLst>
                                            <p:cond delay="0"/>
                                          </p:stCondLst>
                                        </p:cTn>
                                        <p:tgtEl>
                                          <p:spTgt spid="4">
                                            <p:txEl>
                                              <p:pRg st="7" end="7"/>
                                            </p:txEl>
                                          </p:spTgt>
                                        </p:tgtEl>
                                        <p:attrNameLst>
                                          <p:attrName>style.visibility</p:attrName>
                                        </p:attrNameLst>
                                      </p:cBhvr>
                                      <p:to>
                                        <p:strVal val="visible"/>
                                      </p:to>
                                    </p:set>
                                    <p:anim calcmode="lin" valueType="num">
                                      <p:cBhvr>
                                        <p:cTn id="39" dur="1000" fill="hold"/>
                                        <p:tgtEl>
                                          <p:spTgt spid="4">
                                            <p:txEl>
                                              <p:pRg st="7" end="7"/>
                                            </p:txEl>
                                          </p:spTgt>
                                        </p:tgtEl>
                                        <p:attrNameLst>
                                          <p:attrName>ppt_w</p:attrName>
                                        </p:attrNameLst>
                                      </p:cBhvr>
                                      <p:tavLst>
                                        <p:tav tm="0">
                                          <p:val>
                                            <p:fltVal val="0"/>
                                          </p:val>
                                        </p:tav>
                                        <p:tav tm="100000">
                                          <p:val>
                                            <p:strVal val="#ppt_w"/>
                                          </p:val>
                                        </p:tav>
                                      </p:tavLst>
                                    </p:anim>
                                    <p:anim calcmode="lin" valueType="num">
                                      <p:cBhvr>
                                        <p:cTn id="40" dur="1000" fill="hold"/>
                                        <p:tgtEl>
                                          <p:spTgt spid="4">
                                            <p:txEl>
                                              <p:pRg st="7" end="7"/>
                                            </p:txEl>
                                          </p:spTgt>
                                        </p:tgtEl>
                                        <p:attrNameLst>
                                          <p:attrName>ppt_h</p:attrName>
                                        </p:attrNameLst>
                                      </p:cBhvr>
                                      <p:tavLst>
                                        <p:tav tm="0">
                                          <p:val>
                                            <p:fltVal val="0"/>
                                          </p:val>
                                        </p:tav>
                                        <p:tav tm="100000">
                                          <p:val>
                                            <p:strVal val="#ppt_h"/>
                                          </p:val>
                                        </p:tav>
                                      </p:tavLst>
                                    </p:anim>
                                    <p:animEffect transition="in" filter="fade">
                                      <p:cBhvr>
                                        <p:cTn id="41" dur="1000"/>
                                        <p:tgtEl>
                                          <p:spTgt spid="4">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Content Placeholder 9" descr="vlcsnap-2011-09-12-21h19m23s48.png"/>
          <p:cNvPicPr>
            <a:picLocks noGrp="1" noChangeAspect="1"/>
          </p:cNvPicPr>
          <p:nvPr>
            <p:ph idx="1"/>
          </p:nvPr>
        </p:nvPicPr>
        <p:blipFill>
          <a:blip r:embed="rId2" cstate="print"/>
          <a:srcRect t="13348" b="14997"/>
          <a:stretch>
            <a:fillRect/>
          </a:stretch>
        </p:blipFill>
        <p:spPr>
          <a:xfrm>
            <a:off x="467544" y="2132856"/>
            <a:ext cx="8218049" cy="3960440"/>
          </a:xfrm>
        </p:spPr>
      </p:pic>
      <p:sp>
        <p:nvSpPr>
          <p:cNvPr id="2" name="Title 1"/>
          <p:cNvSpPr>
            <a:spLocks noGrp="1"/>
          </p:cNvSpPr>
          <p:nvPr>
            <p:ph type="title"/>
          </p:nvPr>
        </p:nvSpPr>
        <p:spPr>
          <a:xfrm>
            <a:off x="457200" y="152400"/>
            <a:ext cx="8229600" cy="1764432"/>
          </a:xfrm>
          <a:solidFill>
            <a:srgbClr val="FF0000"/>
          </a:solidFill>
        </p:spPr>
        <p:txBody>
          <a:bodyPr>
            <a:normAutofit fontScale="90000"/>
          </a:bodyPr>
          <a:lstStyle/>
          <a:p>
            <a:r>
              <a:rPr lang="en-NZ" dirty="0" smtClean="0"/>
              <a:t>Homer states </a:t>
            </a:r>
            <a:r>
              <a:rPr lang="en-NZ" i="1" dirty="0" smtClean="0">
                <a:solidFill>
                  <a:schemeClr val="bg1"/>
                </a:solidFill>
              </a:rPr>
              <a:t>“It’s not murder if it’s in a war”. </a:t>
            </a:r>
            <a:r>
              <a:rPr lang="en-NZ" dirty="0" smtClean="0"/>
              <a:t>What is your opinion about this statement?</a:t>
            </a:r>
            <a:endParaRPr lang="en-NZ" dirty="0"/>
          </a:p>
        </p:txBody>
      </p:sp>
    </p:spTree>
  </p:cSld>
  <p:clrMapOvr>
    <a:masterClrMapping/>
  </p:clrMapOvr>
  <p:transition spd="med">
    <p:randomBar dir="vert"/>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152400"/>
            <a:ext cx="8363272" cy="1219200"/>
          </a:xfrm>
          <a:solidFill>
            <a:srgbClr val="FF0000"/>
          </a:solidFill>
        </p:spPr>
        <p:txBody>
          <a:bodyPr>
            <a:normAutofit fontScale="90000"/>
          </a:bodyPr>
          <a:lstStyle/>
          <a:p>
            <a:r>
              <a:rPr lang="en-NZ" dirty="0" smtClean="0"/>
              <a:t>Ellie states that she is “different” to the others. What does she mean by this?</a:t>
            </a:r>
            <a:endParaRPr lang="en-NZ" dirty="0"/>
          </a:p>
        </p:txBody>
      </p:sp>
      <p:sp>
        <p:nvSpPr>
          <p:cNvPr id="2" name="Content Placeholder 1"/>
          <p:cNvSpPr>
            <a:spLocks noGrp="1"/>
          </p:cNvSpPr>
          <p:nvPr>
            <p:ph sz="half" idx="1"/>
          </p:nvPr>
        </p:nvSpPr>
        <p:spPr>
          <a:xfrm>
            <a:off x="457200" y="1524000"/>
            <a:ext cx="4690864" cy="5334000"/>
          </a:xfrm>
        </p:spPr>
        <p:txBody>
          <a:bodyPr>
            <a:normAutofit fontScale="85000" lnSpcReduction="20000"/>
          </a:bodyPr>
          <a:lstStyle/>
          <a:p>
            <a:r>
              <a:rPr lang="en-NZ" dirty="0" smtClean="0"/>
              <a:t>“I have blood on my hands”</a:t>
            </a:r>
          </a:p>
          <a:p>
            <a:endParaRPr lang="en-NZ" dirty="0" smtClean="0"/>
          </a:p>
          <a:p>
            <a:r>
              <a:rPr lang="en-NZ" dirty="0" smtClean="0"/>
              <a:t>“I can’t tell if what I did was right or wrong…how many people is it ok to kill to keep me alive? At what point to we lose our soul…if we haven’t already”</a:t>
            </a:r>
          </a:p>
          <a:p>
            <a:endParaRPr lang="en-NZ" dirty="0" smtClean="0"/>
          </a:p>
          <a:p>
            <a:r>
              <a:rPr lang="en-NZ" dirty="0" smtClean="0"/>
              <a:t>Ellie is concerned with whether or not her actions of killing the young female enemy soldier has destroyed her soul. She is also worried about the impact deciding to fight and potentially kill will have on her friends. She doesn’t want them to lose their innocence and experience the guilt that she has had to deal with.</a:t>
            </a:r>
            <a:endParaRPr lang="en-NZ" dirty="0"/>
          </a:p>
        </p:txBody>
      </p:sp>
      <p:pic>
        <p:nvPicPr>
          <p:cNvPr id="5" name="Content Placeholder 4" descr="vlcsnap-2011-09-12-21h20m31s218.png"/>
          <p:cNvPicPr>
            <a:picLocks noGrp="1" noChangeAspect="1"/>
          </p:cNvPicPr>
          <p:nvPr>
            <p:ph sz="half" idx="2"/>
          </p:nvPr>
        </p:nvPicPr>
        <p:blipFill>
          <a:blip r:embed="rId2" cstate="print"/>
          <a:srcRect l="38923" t="14392" r="18503" b="16228"/>
          <a:stretch>
            <a:fillRect/>
          </a:stretch>
        </p:blipFill>
        <p:spPr>
          <a:xfrm>
            <a:off x="5148064" y="2060848"/>
            <a:ext cx="3659316" cy="3354373"/>
          </a:xfrm>
        </p:spPr>
      </p:pic>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2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20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2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
                                            <p:txEl>
                                              <p:pRg st="2" end="2"/>
                                            </p:txEl>
                                          </p:spTgt>
                                        </p:tgtEl>
                                        <p:attrNameLst>
                                          <p:attrName>style.visibility</p:attrName>
                                        </p:attrNameLst>
                                      </p:cBhvr>
                                      <p:to>
                                        <p:strVal val="visible"/>
                                      </p:to>
                                    </p:set>
                                    <p:anim calcmode="lin" valueType="num">
                                      <p:cBhvr>
                                        <p:cTn id="14" dur="2000" fill="hold"/>
                                        <p:tgtEl>
                                          <p:spTgt spid="2">
                                            <p:txEl>
                                              <p:pRg st="2" end="2"/>
                                            </p:txEl>
                                          </p:spTgt>
                                        </p:tgtEl>
                                        <p:attrNameLst>
                                          <p:attrName>ppt_w</p:attrName>
                                        </p:attrNameLst>
                                      </p:cBhvr>
                                      <p:tavLst>
                                        <p:tav tm="0">
                                          <p:val>
                                            <p:fltVal val="0"/>
                                          </p:val>
                                        </p:tav>
                                        <p:tav tm="100000">
                                          <p:val>
                                            <p:strVal val="#ppt_w"/>
                                          </p:val>
                                        </p:tav>
                                      </p:tavLst>
                                    </p:anim>
                                    <p:anim calcmode="lin" valueType="num">
                                      <p:cBhvr>
                                        <p:cTn id="15" dur="2000" fill="hold"/>
                                        <p:tgtEl>
                                          <p:spTgt spid="2">
                                            <p:txEl>
                                              <p:pRg st="2" end="2"/>
                                            </p:txEl>
                                          </p:spTgt>
                                        </p:tgtEl>
                                        <p:attrNameLst>
                                          <p:attrName>ppt_h</p:attrName>
                                        </p:attrNameLst>
                                      </p:cBhvr>
                                      <p:tavLst>
                                        <p:tav tm="0">
                                          <p:val>
                                            <p:fltVal val="0"/>
                                          </p:val>
                                        </p:tav>
                                        <p:tav tm="100000">
                                          <p:val>
                                            <p:strVal val="#ppt_h"/>
                                          </p:val>
                                        </p:tav>
                                      </p:tavLst>
                                    </p:anim>
                                    <p:animEffect transition="in" filter="fade">
                                      <p:cBhvr>
                                        <p:cTn id="16" dur="2000"/>
                                        <p:tgtEl>
                                          <p:spTgt spid="2">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 calcmode="lin" valueType="num">
                                      <p:cBhvr>
                                        <p:cTn id="21" dur="2000" fill="hold"/>
                                        <p:tgtEl>
                                          <p:spTgt spid="2">
                                            <p:txEl>
                                              <p:pRg st="4" end="4"/>
                                            </p:txEl>
                                          </p:spTgt>
                                        </p:tgtEl>
                                        <p:attrNameLst>
                                          <p:attrName>ppt_w</p:attrName>
                                        </p:attrNameLst>
                                      </p:cBhvr>
                                      <p:tavLst>
                                        <p:tav tm="0">
                                          <p:val>
                                            <p:fltVal val="0"/>
                                          </p:val>
                                        </p:tav>
                                        <p:tav tm="100000">
                                          <p:val>
                                            <p:strVal val="#ppt_w"/>
                                          </p:val>
                                        </p:tav>
                                      </p:tavLst>
                                    </p:anim>
                                    <p:anim calcmode="lin" valueType="num">
                                      <p:cBhvr>
                                        <p:cTn id="22" dur="2000" fill="hold"/>
                                        <p:tgtEl>
                                          <p:spTgt spid="2">
                                            <p:txEl>
                                              <p:pRg st="4" end="4"/>
                                            </p:txEl>
                                          </p:spTgt>
                                        </p:tgtEl>
                                        <p:attrNameLst>
                                          <p:attrName>ppt_h</p:attrName>
                                        </p:attrNameLst>
                                      </p:cBhvr>
                                      <p:tavLst>
                                        <p:tav tm="0">
                                          <p:val>
                                            <p:fltVal val="0"/>
                                          </p:val>
                                        </p:tav>
                                        <p:tav tm="100000">
                                          <p:val>
                                            <p:strVal val="#ppt_h"/>
                                          </p:val>
                                        </p:tav>
                                      </p:tavLst>
                                    </p:anim>
                                    <p:animEffect transition="in" filter="fade">
                                      <p:cBhvr>
                                        <p:cTn id="23" dur="20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5334000"/>
          </a:xfrm>
        </p:spPr>
        <p:txBody>
          <a:bodyPr>
            <a:normAutofit fontScale="92500" lnSpcReduction="20000"/>
          </a:bodyPr>
          <a:lstStyle/>
          <a:p>
            <a:r>
              <a:rPr lang="en-NZ" dirty="0" smtClean="0"/>
              <a:t>Survival</a:t>
            </a:r>
          </a:p>
          <a:p>
            <a:r>
              <a:rPr lang="en-NZ" dirty="0" smtClean="0"/>
              <a:t>Right and wrong</a:t>
            </a:r>
          </a:p>
          <a:p>
            <a:pPr>
              <a:buNone/>
            </a:pPr>
            <a:endParaRPr lang="en-NZ" sz="1100" dirty="0" smtClean="0"/>
          </a:p>
          <a:p>
            <a:r>
              <a:rPr lang="en-NZ" dirty="0" smtClean="0"/>
              <a:t>An important idea in this scene is the concept of survival. Stuart Beattie raises the question of how far someone will go to protect and defend themselves. He also asks his audience to consider at what point does self defence become murder. In what situation is killing ok? The concept of sin and right and wrong is also explored. In the bible killing is a sin. However if you kill to survive do you put your soul in jeopardy? What is interesting is how the characters in the film change their ideas of right and wrong because of the situation they have been placed in. This reflects how strong the human survival instinct is. On the whole most people will do anything they can to protect themselves and their family, even if this means compromising their previous moral values or beliefs.</a:t>
            </a:r>
            <a:endParaRPr lang="en-NZ" dirty="0"/>
          </a:p>
        </p:txBody>
      </p:sp>
      <p:sp>
        <p:nvSpPr>
          <p:cNvPr id="3" name="Title 2"/>
          <p:cNvSpPr>
            <a:spLocks noGrp="1"/>
          </p:cNvSpPr>
          <p:nvPr>
            <p:ph type="title"/>
          </p:nvPr>
        </p:nvSpPr>
        <p:spPr>
          <a:solidFill>
            <a:srgbClr val="FF0000"/>
          </a:solidFill>
        </p:spPr>
        <p:txBody>
          <a:bodyPr>
            <a:normAutofit fontScale="90000"/>
          </a:bodyPr>
          <a:lstStyle/>
          <a:p>
            <a:r>
              <a:rPr lang="en-NZ" dirty="0" smtClean="0"/>
              <a:t>What themes or ideas do you think are present in this scene?</a:t>
            </a:r>
            <a:endParaRPr lang="en-NZ" dirty="0"/>
          </a:p>
        </p:txBody>
      </p: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2">
                                            <p:txEl>
                                              <p:pRg st="0" end="0"/>
                                            </p:txEl>
                                          </p:spTgt>
                                        </p:tgtEl>
                                        <p:attrNameLst>
                                          <p:attrName>ppt_h</p:attrName>
                                        </p:attrNameLst>
                                      </p:cBhvr>
                                      <p:tavLst>
                                        <p:tav tm="0">
                                          <p:val>
                                            <p:fltVal val="0"/>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anim calcmode="lin" valueType="num">
                                      <p:cBhvr>
                                        <p:cTn id="14" dur="1000" fill="hold"/>
                                        <p:tgtEl>
                                          <p:spTgt spid="2">
                                            <p:txEl>
                                              <p:pRg st="1" end="1"/>
                                            </p:txEl>
                                          </p:spTgt>
                                        </p:tgtEl>
                                        <p:attrNameLst>
                                          <p:attrName>ppt_w</p:attrName>
                                        </p:attrNameLst>
                                      </p:cBhvr>
                                      <p:tavLst>
                                        <p:tav tm="0">
                                          <p:val>
                                            <p:fltVal val="0"/>
                                          </p:val>
                                        </p:tav>
                                        <p:tav tm="100000">
                                          <p:val>
                                            <p:strVal val="#ppt_w"/>
                                          </p:val>
                                        </p:tav>
                                      </p:tavLst>
                                    </p:anim>
                                    <p:anim calcmode="lin" valueType="num">
                                      <p:cBhvr>
                                        <p:cTn id="15" dur="1000" fill="hold"/>
                                        <p:tgtEl>
                                          <p:spTgt spid="2">
                                            <p:txEl>
                                              <p:pRg st="1" end="1"/>
                                            </p:txEl>
                                          </p:spTgt>
                                        </p:tgtEl>
                                        <p:attrNameLst>
                                          <p:attrName>ppt_h</p:attrName>
                                        </p:attrNameLst>
                                      </p:cBhvr>
                                      <p:tavLst>
                                        <p:tav tm="0">
                                          <p:val>
                                            <p:fltVal val="0"/>
                                          </p:val>
                                        </p:tav>
                                        <p:tav tm="100000">
                                          <p:val>
                                            <p:strVal val="#ppt_h"/>
                                          </p:val>
                                        </p:tav>
                                      </p:tavLst>
                                    </p:anim>
                                    <p:animEffect transition="in" filter="fade">
                                      <p:cBhvr>
                                        <p:cTn id="16" dur="1000"/>
                                        <p:tgtEl>
                                          <p:spTgt spid="2">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2">
                                            <p:txEl>
                                              <p:pRg st="3" end="3"/>
                                            </p:txEl>
                                          </p:spTgt>
                                        </p:tgtEl>
                                        <p:attrNameLst>
                                          <p:attrName>style.visibility</p:attrName>
                                        </p:attrNameLst>
                                      </p:cBhvr>
                                      <p:to>
                                        <p:strVal val="visible"/>
                                      </p:to>
                                    </p:set>
                                    <p:anim calcmode="lin" valueType="num">
                                      <p:cBhvr>
                                        <p:cTn id="21" dur="1000" fill="hold"/>
                                        <p:tgtEl>
                                          <p:spTgt spid="2">
                                            <p:txEl>
                                              <p:pRg st="3" end="3"/>
                                            </p:txEl>
                                          </p:spTgt>
                                        </p:tgtEl>
                                        <p:attrNameLst>
                                          <p:attrName>ppt_w</p:attrName>
                                        </p:attrNameLst>
                                      </p:cBhvr>
                                      <p:tavLst>
                                        <p:tav tm="0">
                                          <p:val>
                                            <p:fltVal val="0"/>
                                          </p:val>
                                        </p:tav>
                                        <p:tav tm="100000">
                                          <p:val>
                                            <p:strVal val="#ppt_w"/>
                                          </p:val>
                                        </p:tav>
                                      </p:tavLst>
                                    </p:anim>
                                    <p:anim calcmode="lin" valueType="num">
                                      <p:cBhvr>
                                        <p:cTn id="22" dur="1000" fill="hold"/>
                                        <p:tgtEl>
                                          <p:spTgt spid="2">
                                            <p:txEl>
                                              <p:pRg st="3" end="3"/>
                                            </p:txEl>
                                          </p:spTgt>
                                        </p:tgtEl>
                                        <p:attrNameLst>
                                          <p:attrName>ppt_h</p:attrName>
                                        </p:attrNameLst>
                                      </p:cBhvr>
                                      <p:tavLst>
                                        <p:tav tm="0">
                                          <p:val>
                                            <p:fltVal val="0"/>
                                          </p:val>
                                        </p:tav>
                                        <p:tav tm="100000">
                                          <p:val>
                                            <p:strVal val="#ppt_h"/>
                                          </p:val>
                                        </p:tav>
                                      </p:tavLst>
                                    </p:anim>
                                    <p:animEffect transition="in" filter="fade">
                                      <p:cBhvr>
                                        <p:cTn id="23" dur="10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179512" y="1524000"/>
            <a:ext cx="8712968" cy="5145360"/>
          </a:xfrm>
        </p:spPr>
        <p:txBody>
          <a:bodyPr>
            <a:normAutofit/>
          </a:bodyPr>
          <a:lstStyle/>
          <a:p>
            <a:pPr>
              <a:buNone/>
            </a:pPr>
            <a:r>
              <a:rPr lang="en-NZ" i="1" dirty="0" smtClean="0"/>
              <a:t>‘Tomorrow When the War Began’</a:t>
            </a:r>
          </a:p>
          <a:p>
            <a:pPr>
              <a:buNone/>
            </a:pPr>
            <a:r>
              <a:rPr lang="en-NZ" dirty="0" smtClean="0"/>
              <a:t>Director: Stuart Beattie</a:t>
            </a:r>
          </a:p>
          <a:p>
            <a:pPr>
              <a:buNone/>
            </a:pPr>
            <a:endParaRPr lang="en-NZ" dirty="0" smtClean="0"/>
          </a:p>
          <a:p>
            <a:endParaRPr lang="en-NZ" dirty="0" smtClean="0"/>
          </a:p>
          <a:p>
            <a:r>
              <a:rPr lang="en-NZ" dirty="0" smtClean="0">
                <a:solidFill>
                  <a:srgbClr val="FF0000"/>
                </a:solidFill>
              </a:rPr>
              <a:t>Describe</a:t>
            </a:r>
            <a:r>
              <a:rPr lang="en-NZ" dirty="0" smtClean="0"/>
              <a:t> an </a:t>
            </a:r>
            <a:r>
              <a:rPr lang="en-NZ" dirty="0" smtClean="0">
                <a:solidFill>
                  <a:srgbClr val="FF0000"/>
                </a:solidFill>
              </a:rPr>
              <a:t>important event </a:t>
            </a:r>
            <a:r>
              <a:rPr lang="en-NZ" dirty="0" smtClean="0"/>
              <a:t>in a text you have studied. </a:t>
            </a:r>
            <a:r>
              <a:rPr lang="en-NZ" dirty="0" smtClean="0">
                <a:solidFill>
                  <a:srgbClr val="FF0000"/>
                </a:solidFill>
              </a:rPr>
              <a:t>Explain how </a:t>
            </a:r>
            <a:r>
              <a:rPr lang="en-NZ" dirty="0" smtClean="0"/>
              <a:t>this event helped you </a:t>
            </a:r>
            <a:r>
              <a:rPr lang="en-NZ" dirty="0" smtClean="0">
                <a:solidFill>
                  <a:srgbClr val="FF0000"/>
                </a:solidFill>
              </a:rPr>
              <a:t>understand</a:t>
            </a:r>
            <a:r>
              <a:rPr lang="en-NZ" dirty="0" smtClean="0"/>
              <a:t> an </a:t>
            </a:r>
            <a:r>
              <a:rPr lang="en-NZ" dirty="0" smtClean="0">
                <a:solidFill>
                  <a:srgbClr val="FF0000"/>
                </a:solidFill>
              </a:rPr>
              <a:t>idea</a:t>
            </a:r>
            <a:r>
              <a:rPr lang="en-NZ" dirty="0" smtClean="0"/>
              <a:t>.</a:t>
            </a:r>
          </a:p>
          <a:p>
            <a:endParaRPr lang="en-NZ" dirty="0" smtClean="0"/>
          </a:p>
          <a:p>
            <a:r>
              <a:rPr lang="en-NZ" dirty="0" smtClean="0"/>
              <a:t>Discuss </a:t>
            </a:r>
            <a:r>
              <a:rPr lang="en-NZ" dirty="0" smtClean="0">
                <a:solidFill>
                  <a:srgbClr val="FF0000"/>
                </a:solidFill>
              </a:rPr>
              <a:t>visual </a:t>
            </a:r>
            <a:r>
              <a:rPr lang="en-NZ" dirty="0" smtClean="0"/>
              <a:t>and/or </a:t>
            </a:r>
            <a:r>
              <a:rPr lang="en-NZ" dirty="0" smtClean="0">
                <a:solidFill>
                  <a:srgbClr val="FF0000"/>
                </a:solidFill>
              </a:rPr>
              <a:t>oral </a:t>
            </a:r>
            <a:r>
              <a:rPr lang="en-NZ" dirty="0" smtClean="0"/>
              <a:t>language feature</a:t>
            </a:r>
            <a:r>
              <a:rPr lang="en-NZ" dirty="0" smtClean="0">
                <a:solidFill>
                  <a:srgbClr val="FF0000"/>
                </a:solidFill>
              </a:rPr>
              <a:t>s</a:t>
            </a:r>
            <a:r>
              <a:rPr lang="en-NZ" dirty="0" smtClean="0"/>
              <a:t> in your response</a:t>
            </a:r>
          </a:p>
          <a:p>
            <a:pPr>
              <a:buNone/>
            </a:pPr>
            <a:endParaRPr lang="en-NZ" dirty="0" smtClean="0"/>
          </a:p>
          <a:p>
            <a:r>
              <a:rPr lang="en-NZ" dirty="0" smtClean="0"/>
              <a:t>20o words </a:t>
            </a:r>
            <a:r>
              <a:rPr lang="en-NZ" b="1" dirty="0" smtClean="0"/>
              <a:t>minimum</a:t>
            </a:r>
            <a:endParaRPr lang="en-NZ" b="1" dirty="0"/>
          </a:p>
        </p:txBody>
      </p:sp>
      <p:sp>
        <p:nvSpPr>
          <p:cNvPr id="3" name="Title 2"/>
          <p:cNvSpPr>
            <a:spLocks noGrp="1"/>
          </p:cNvSpPr>
          <p:nvPr>
            <p:ph type="title"/>
          </p:nvPr>
        </p:nvSpPr>
        <p:spPr>
          <a:xfrm>
            <a:off x="251520" y="152400"/>
            <a:ext cx="8640960" cy="1219200"/>
          </a:xfrm>
          <a:solidFill>
            <a:srgbClr val="FF0000"/>
          </a:solidFill>
        </p:spPr>
        <p:txBody>
          <a:bodyPr/>
          <a:lstStyle/>
          <a:p>
            <a:r>
              <a:rPr lang="en-NZ" dirty="0" smtClean="0"/>
              <a:t>ESSAY RESPONSE:</a:t>
            </a:r>
            <a:endParaRPr lang="en-NZ" dirty="0"/>
          </a:p>
        </p:txBody>
      </p:sp>
    </p:spTree>
  </p:cSld>
  <p:clrMapOvr>
    <a:masterClrMapping/>
  </p:clrMapOvr>
  <p:transition spd="med">
    <p:randomBar dir="vert"/>
  </p:transition>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199</TotalTime>
  <Words>557</Words>
  <Application>Microsoft Office PowerPoint</Application>
  <PresentationFormat>On-screen Show (4:3)</PresentationFormat>
  <Paragraphs>47</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Paper</vt:lpstr>
      <vt:lpstr>IMPORTANT SCENE / EVENT</vt:lpstr>
      <vt:lpstr>IMPORTANT SCENE:</vt:lpstr>
      <vt:lpstr>What is the decision that Homer asks his friends to make?  Support with a quote.</vt:lpstr>
      <vt:lpstr>How do people respond to Homer’s question?</vt:lpstr>
      <vt:lpstr>Homer states “It’s not murder if it’s in a war”. What is your opinion about this statement?</vt:lpstr>
      <vt:lpstr>Ellie states that she is “different” to the others. What does she mean by this?</vt:lpstr>
      <vt:lpstr>What themes or ideas do you think are present in this scene?</vt:lpstr>
      <vt:lpstr>ESSAY RESPONSE:</vt:lpstr>
    </vt:vector>
  </TitlesOfParts>
  <Company>Westlake Girls High School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IMPORTANT SCENE / EVENT</dc:title>
  <dc:creator>jgillaly</dc:creator>
  <cp:lastModifiedBy>jgillaly</cp:lastModifiedBy>
  <cp:revision>4</cp:revision>
  <dcterms:created xsi:type="dcterms:W3CDTF">2011-09-12T09:30:51Z</dcterms:created>
  <dcterms:modified xsi:type="dcterms:W3CDTF">2011-09-12T21:08:29Z</dcterms:modified>
</cp:coreProperties>
</file>