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1" r:id="rId3"/>
    <p:sldId id="262" r:id="rId4"/>
    <p:sldId id="258" r:id="rId5"/>
    <p:sldId id="257" r:id="rId6"/>
    <p:sldId id="266" r:id="rId7"/>
    <p:sldId id="260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7ECF01-AF02-4A27-B710-6777FDD2650D}" type="datetimeFigureOut">
              <a:rPr lang="en-US" smtClean="0"/>
              <a:t>29-Aug-11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B4F8A5-1D3D-457A-A30A-84B29E1BF82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0C74D-5723-4928-9499-045B56EDC5B2}" type="datetimeFigureOut">
              <a:rPr lang="en-NZ" smtClean="0"/>
              <a:pPr/>
              <a:t>29/08/2011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2E1342-D8D4-4769-B083-CADB0865452F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3892A-07A2-4783-974A-76D04573B2E4}" type="datetimeFigureOut">
              <a:rPr lang="en-NZ" smtClean="0"/>
              <a:pPr/>
              <a:t>29/08/2011</a:t>
            </a:fld>
            <a:endParaRPr lang="en-NZ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034631F-0825-4468-AEB5-0FEF21F79EF9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3892A-07A2-4783-974A-76D04573B2E4}" type="datetimeFigureOut">
              <a:rPr lang="en-NZ" smtClean="0"/>
              <a:pPr/>
              <a:t>29/08/2011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4631F-0825-4468-AEB5-0FEF21F79EF9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3892A-07A2-4783-974A-76D04573B2E4}" type="datetimeFigureOut">
              <a:rPr lang="en-NZ" smtClean="0"/>
              <a:pPr/>
              <a:t>29/08/2011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4631F-0825-4468-AEB5-0FEF21F79EF9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3892A-07A2-4783-974A-76D04573B2E4}" type="datetimeFigureOut">
              <a:rPr lang="en-NZ" smtClean="0"/>
              <a:pPr/>
              <a:t>29/08/2011</a:t>
            </a:fld>
            <a:endParaRPr lang="en-NZ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NZ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034631F-0825-4468-AEB5-0FEF21F79EF9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3892A-07A2-4783-974A-76D04573B2E4}" type="datetimeFigureOut">
              <a:rPr lang="en-NZ" smtClean="0"/>
              <a:pPr/>
              <a:t>29/08/2011</a:t>
            </a:fld>
            <a:endParaRPr lang="en-NZ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4631F-0825-4468-AEB5-0FEF21F79EF9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3892A-07A2-4783-974A-76D04573B2E4}" type="datetimeFigureOut">
              <a:rPr lang="en-NZ" smtClean="0"/>
              <a:pPr/>
              <a:t>29/08/2011</a:t>
            </a:fld>
            <a:endParaRPr lang="en-NZ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4631F-0825-4468-AEB5-0FEF21F79EF9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3892A-07A2-4783-974A-76D04573B2E4}" type="datetimeFigureOut">
              <a:rPr lang="en-NZ" smtClean="0"/>
              <a:pPr/>
              <a:t>29/08/2011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034631F-0825-4468-AEB5-0FEF21F79EF9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3892A-07A2-4783-974A-76D04573B2E4}" type="datetimeFigureOut">
              <a:rPr lang="en-NZ" smtClean="0"/>
              <a:pPr/>
              <a:t>29/08/2011</a:t>
            </a:fld>
            <a:endParaRPr lang="en-NZ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4631F-0825-4468-AEB5-0FEF21F79EF9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3892A-07A2-4783-974A-76D04573B2E4}" type="datetimeFigureOut">
              <a:rPr lang="en-NZ" smtClean="0"/>
              <a:pPr/>
              <a:t>29/08/2011</a:t>
            </a:fld>
            <a:endParaRPr lang="en-NZ" dirty="0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4631F-0825-4468-AEB5-0FEF21F79EF9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3892A-07A2-4783-974A-76D04573B2E4}" type="datetimeFigureOut">
              <a:rPr lang="en-NZ" smtClean="0"/>
              <a:pPr/>
              <a:t>29/08/2011</a:t>
            </a:fld>
            <a:endParaRPr lang="en-NZ" dirty="0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4631F-0825-4468-AEB5-0FEF21F79EF9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3892A-07A2-4783-974A-76D04573B2E4}" type="datetimeFigureOut">
              <a:rPr lang="en-NZ" smtClean="0"/>
              <a:pPr/>
              <a:t>29/08/2011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4631F-0825-4468-AEB5-0FEF21F79EF9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AA3892A-07A2-4783-974A-76D04573B2E4}" type="datetimeFigureOut">
              <a:rPr lang="en-NZ" smtClean="0"/>
              <a:pPr/>
              <a:t>29/08/2011</a:t>
            </a:fld>
            <a:endParaRPr lang="en-NZ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N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034631F-0825-4468-AEB5-0FEF21F79EF9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2996952"/>
            <a:ext cx="8458200" cy="1222375"/>
          </a:xfrm>
        </p:spPr>
        <p:txBody>
          <a:bodyPr/>
          <a:lstStyle/>
          <a:p>
            <a:r>
              <a:rPr lang="en-NZ" dirty="0" smtClean="0"/>
              <a:t>KING LEAR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NZ" sz="3600" dirty="0" smtClean="0"/>
              <a:t>Filial </a:t>
            </a:r>
            <a:r>
              <a:rPr lang="en-NZ" sz="3600" dirty="0" smtClean="0"/>
              <a:t>Ingratitude</a:t>
            </a:r>
            <a:r>
              <a:rPr lang="en-NZ" sz="3600" dirty="0" smtClean="0"/>
              <a:t>, </a:t>
            </a:r>
            <a:r>
              <a:rPr lang="en-NZ" sz="3600" dirty="0" smtClean="0"/>
              <a:t>Family </a:t>
            </a:r>
            <a:r>
              <a:rPr lang="en-NZ" sz="3600" dirty="0" smtClean="0"/>
              <a:t>R</a:t>
            </a:r>
            <a:r>
              <a:rPr lang="en-NZ" sz="3600" dirty="0" smtClean="0"/>
              <a:t>elationships</a:t>
            </a:r>
            <a:r>
              <a:rPr lang="en-NZ" sz="3600" dirty="0" smtClean="0"/>
              <a:t>, </a:t>
            </a:r>
            <a:r>
              <a:rPr lang="en-NZ" sz="3600" dirty="0" smtClean="0"/>
              <a:t>Age</a:t>
            </a:r>
            <a:endParaRPr lang="en-NZ" sz="3600" dirty="0" smtClean="0"/>
          </a:p>
        </p:txBody>
      </p:sp>
      <p:pic>
        <p:nvPicPr>
          <p:cNvPr id="8198" name="Picture 6" descr="http://t2.gstatic.com/images?q=tbn:ANd9GcSEwyBiNv-xh9rEZCYhV4nMlwqmwE8h3BGYoPd4dxkMKwPE3an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620688"/>
            <a:ext cx="3115729" cy="324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The idea of ‘growing old’ 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FF0000"/>
                </a:solidFill>
              </a:rPr>
              <a:t>Thou shouldst not have been old till thou hadst been </a:t>
            </a:r>
            <a:r>
              <a:rPr lang="en-NZ" dirty="0" smtClean="0">
                <a:solidFill>
                  <a:srgbClr val="FF0000"/>
                </a:solidFill>
              </a:rPr>
              <a:t>wise - </a:t>
            </a:r>
            <a:r>
              <a:rPr lang="en-NZ" dirty="0" smtClean="0">
                <a:solidFill>
                  <a:schemeClr val="accent5">
                    <a:lumMod val="50000"/>
                  </a:schemeClr>
                </a:solidFill>
              </a:rPr>
              <a:t>Fool </a:t>
            </a:r>
            <a:r>
              <a:rPr lang="en-NZ" dirty="0" smtClean="0">
                <a:solidFill>
                  <a:schemeClr val="accent5">
                    <a:lumMod val="50000"/>
                  </a:schemeClr>
                </a:solidFill>
              </a:rPr>
              <a:t>(Act1, Scene 5, line 40)</a:t>
            </a:r>
          </a:p>
          <a:p>
            <a:r>
              <a:rPr lang="en-NZ" dirty="0" smtClean="0">
                <a:solidFill>
                  <a:schemeClr val="accent5">
                    <a:lumMod val="50000"/>
                  </a:schemeClr>
                </a:solidFill>
              </a:rPr>
              <a:t>With age comes wisdom</a:t>
            </a:r>
          </a:p>
          <a:p>
            <a:r>
              <a:rPr lang="en-NZ" dirty="0" smtClean="0">
                <a:solidFill>
                  <a:schemeClr val="accent5">
                    <a:lumMod val="50000"/>
                  </a:schemeClr>
                </a:solidFill>
              </a:rPr>
              <a:t>Parents are looked after by their children</a:t>
            </a:r>
          </a:p>
          <a:p>
            <a:r>
              <a:rPr lang="en-NZ" dirty="0" smtClean="0">
                <a:solidFill>
                  <a:schemeClr val="accent5">
                    <a:lumMod val="50000"/>
                  </a:schemeClr>
                </a:solidFill>
              </a:rPr>
              <a:t>Children rule and lead their parents (Goneril and Regan)</a:t>
            </a:r>
            <a:endParaRPr lang="en-NZ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NZ" dirty="0" smtClean="0">
                <a:solidFill>
                  <a:schemeClr val="accent5">
                    <a:lumMod val="50000"/>
                  </a:schemeClr>
                </a:solidFill>
              </a:rPr>
              <a:t>Less </a:t>
            </a:r>
            <a:r>
              <a:rPr lang="en-NZ" dirty="0" smtClean="0">
                <a:solidFill>
                  <a:schemeClr val="accent5">
                    <a:lumMod val="50000"/>
                  </a:schemeClr>
                </a:solidFill>
              </a:rPr>
              <a:t>responsibilities as you get older</a:t>
            </a:r>
            <a:endParaRPr lang="en-NZ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en-NZ" dirty="0" smtClean="0"/>
          </a:p>
          <a:p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Lear’s experience and his age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554162"/>
            <a:ext cx="8640960" cy="5043190"/>
          </a:xfrm>
        </p:spPr>
        <p:txBody>
          <a:bodyPr>
            <a:normAutofit fontScale="85000" lnSpcReduction="20000"/>
          </a:bodyPr>
          <a:lstStyle/>
          <a:p>
            <a:r>
              <a:rPr lang="en-NZ" dirty="0" smtClean="0"/>
              <a:t>Has been a successful and powerful king</a:t>
            </a:r>
          </a:p>
          <a:p>
            <a:r>
              <a:rPr lang="en-NZ" dirty="0" smtClean="0"/>
              <a:t>Because of Lear’s age and experience he should be wise, but his flaw ‘blinds’ </a:t>
            </a:r>
            <a:r>
              <a:rPr lang="en-NZ" dirty="0" smtClean="0"/>
              <a:t>him</a:t>
            </a:r>
          </a:p>
          <a:p>
            <a:r>
              <a:rPr lang="en-NZ" i="1" dirty="0" smtClean="0">
                <a:solidFill>
                  <a:srgbClr val="FF0000"/>
                </a:solidFill>
              </a:rPr>
              <a:t>“If thou </a:t>
            </a:r>
            <a:r>
              <a:rPr lang="en-NZ" i="1" dirty="0" err="1" smtClean="0">
                <a:solidFill>
                  <a:srgbClr val="FF0000"/>
                </a:solidFill>
              </a:rPr>
              <a:t>wert</a:t>
            </a:r>
            <a:r>
              <a:rPr lang="en-NZ" i="1" dirty="0" smtClean="0">
                <a:solidFill>
                  <a:srgbClr val="FF0000"/>
                </a:solidFill>
              </a:rPr>
              <a:t> my fool, </a:t>
            </a:r>
            <a:r>
              <a:rPr lang="en-NZ" i="1" dirty="0" err="1" smtClean="0">
                <a:solidFill>
                  <a:srgbClr val="FF0000"/>
                </a:solidFill>
              </a:rPr>
              <a:t>nuncle</a:t>
            </a:r>
            <a:r>
              <a:rPr lang="en-NZ" i="1" dirty="0" smtClean="0">
                <a:solidFill>
                  <a:srgbClr val="FF0000"/>
                </a:solidFill>
              </a:rPr>
              <a:t>, I’ll have thee beaten for being old before thy time” </a:t>
            </a:r>
            <a:r>
              <a:rPr lang="en-NZ" dirty="0" smtClean="0"/>
              <a:t>– Fool (Act 1, Scene 5, Line 40-41)</a:t>
            </a:r>
          </a:p>
          <a:p>
            <a:pPr>
              <a:buNone/>
            </a:pPr>
            <a:endParaRPr lang="en-NZ" dirty="0" smtClean="0"/>
          </a:p>
          <a:p>
            <a:r>
              <a:rPr lang="en-NZ" dirty="0" smtClean="0"/>
              <a:t>His daughters believe that Lear is too old </a:t>
            </a:r>
          </a:p>
          <a:p>
            <a:r>
              <a:rPr lang="en-NZ" dirty="0" smtClean="0">
                <a:solidFill>
                  <a:srgbClr val="FF0000"/>
                </a:solidFill>
              </a:rPr>
              <a:t>“</a:t>
            </a:r>
            <a:r>
              <a:rPr lang="en-NZ" i="1" dirty="0" smtClean="0">
                <a:solidFill>
                  <a:srgbClr val="FF0000"/>
                </a:solidFill>
              </a:rPr>
              <a:t>O, sir, you are old; Nature in you stands on the very verge of his confine. You should be ruled, and led by some discretion that discerns your state. Better than you yourself.” </a:t>
            </a:r>
            <a:r>
              <a:rPr lang="en-NZ" i="1" dirty="0" smtClean="0">
                <a:solidFill>
                  <a:srgbClr val="FF0000"/>
                </a:solidFill>
              </a:rPr>
              <a:t>– </a:t>
            </a:r>
            <a:r>
              <a:rPr lang="en-NZ" dirty="0" smtClean="0">
                <a:solidFill>
                  <a:schemeClr val="accent5">
                    <a:lumMod val="50000"/>
                  </a:schemeClr>
                </a:solidFill>
              </a:rPr>
              <a:t>Regan (Act 2, Scene 4, Line 143-146)</a:t>
            </a:r>
            <a:endParaRPr lang="en-NZ" dirty="0" smtClean="0">
              <a:solidFill>
                <a:srgbClr val="FF0000"/>
              </a:solidFill>
            </a:endParaRPr>
          </a:p>
          <a:p>
            <a:endParaRPr lang="en-NZ" i="1" dirty="0" smtClean="0"/>
          </a:p>
          <a:p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Relationships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84784"/>
            <a:ext cx="4267200" cy="2738934"/>
          </a:xfrm>
        </p:spPr>
        <p:txBody>
          <a:bodyPr>
            <a:normAutofit/>
          </a:bodyPr>
          <a:lstStyle/>
          <a:p>
            <a:r>
              <a:rPr lang="en-NZ" dirty="0" smtClean="0"/>
              <a:t>Lear</a:t>
            </a:r>
          </a:p>
          <a:p>
            <a:pPr lvl="1"/>
            <a:r>
              <a:rPr lang="en-NZ" dirty="0" smtClean="0"/>
              <a:t>His three daughters:</a:t>
            </a:r>
          </a:p>
          <a:p>
            <a:pPr lvl="1"/>
            <a:r>
              <a:rPr lang="en-NZ" dirty="0" smtClean="0"/>
              <a:t>Goneril, eldest</a:t>
            </a:r>
          </a:p>
          <a:p>
            <a:pPr lvl="1"/>
            <a:r>
              <a:rPr lang="en-NZ" dirty="0" smtClean="0"/>
              <a:t>Regan, middle   </a:t>
            </a:r>
          </a:p>
          <a:p>
            <a:pPr lvl="1"/>
            <a:r>
              <a:rPr lang="en-NZ" dirty="0" smtClean="0"/>
              <a:t>Cordelia, youngest</a:t>
            </a:r>
          </a:p>
          <a:p>
            <a:pPr>
              <a:buNone/>
            </a:pPr>
            <a:endParaRPr lang="en-NZ" dirty="0" smtClean="0"/>
          </a:p>
          <a:p>
            <a:pPr>
              <a:buNone/>
            </a:pPr>
            <a:endParaRPr lang="en-NZ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843808" y="4653136"/>
            <a:ext cx="6139408" cy="194421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lang="en-NZ" sz="3200" dirty="0" smtClean="0">
                <a:solidFill>
                  <a:schemeClr val="tx2"/>
                </a:solidFill>
              </a:rPr>
              <a:t>Gloucester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</a:pPr>
            <a:r>
              <a:rPr kumimoji="0" lang="en-NZ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Edmund,</a:t>
            </a:r>
            <a:r>
              <a:rPr kumimoji="0" lang="en-NZ" sz="28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eldest, illegitimate son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</a:pPr>
            <a:r>
              <a:rPr lang="en-NZ" sz="2800" baseline="0" dirty="0" smtClean="0">
                <a:solidFill>
                  <a:schemeClr val="tx2"/>
                </a:solidFill>
              </a:rPr>
              <a:t>Edgar,</a:t>
            </a:r>
            <a:r>
              <a:rPr lang="en-NZ" sz="2800" dirty="0" smtClean="0">
                <a:solidFill>
                  <a:schemeClr val="tx2"/>
                </a:solidFill>
              </a:rPr>
              <a:t> youngest</a:t>
            </a:r>
            <a:endParaRPr kumimoji="0" lang="en-NZ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en-NZ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en-NZ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170" name="Picture 2" descr="http://t2.gstatic.com/images?q=tbn:ANd9GcQeTYSlMARK7Azdro2CYAWxrdmCToJYdwzxx5MxKp4XE0nkinhz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844824"/>
            <a:ext cx="2888858" cy="2070348"/>
          </a:xfrm>
          <a:prstGeom prst="rect">
            <a:avLst/>
          </a:prstGeom>
          <a:noFill/>
        </p:spPr>
      </p:pic>
      <p:pic>
        <p:nvPicPr>
          <p:cNvPr id="8194" name="Picture 2" descr="http://havlicek.weebly.com/uploads/6/8/5/2/685209/5938467.jpg"/>
          <p:cNvPicPr>
            <a:picLocks noChangeAspect="1" noChangeArrowheads="1"/>
          </p:cNvPicPr>
          <p:nvPr/>
        </p:nvPicPr>
        <p:blipFill>
          <a:blip r:embed="rId3" cstate="print"/>
          <a:srcRect l="25200"/>
          <a:stretch>
            <a:fillRect/>
          </a:stretch>
        </p:blipFill>
        <p:spPr bwMode="auto">
          <a:xfrm>
            <a:off x="611560" y="4365104"/>
            <a:ext cx="2016224" cy="20151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Discuss how family relationships are portrayed in the play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700808"/>
            <a:ext cx="8443664" cy="497118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NZ" sz="2600" b="1" dirty="0" smtClean="0"/>
              <a:t>Loyalty in Family Relationships </a:t>
            </a:r>
          </a:p>
          <a:p>
            <a:r>
              <a:rPr lang="en-NZ" sz="2600" b="1" dirty="0" smtClean="0"/>
              <a:t>Cordelia</a:t>
            </a:r>
            <a:r>
              <a:rPr lang="en-NZ" sz="2600" dirty="0" smtClean="0"/>
              <a:t>, youngest daughter of </a:t>
            </a:r>
            <a:r>
              <a:rPr lang="en-NZ" sz="2600" dirty="0" smtClean="0"/>
              <a:t>Lear</a:t>
            </a:r>
          </a:p>
          <a:p>
            <a:r>
              <a:rPr lang="en-NZ" sz="2600" i="1" dirty="0" smtClean="0">
                <a:solidFill>
                  <a:srgbClr val="FF0000"/>
                </a:solidFill>
              </a:rPr>
              <a:t>“Not blown ambition doth our arms incite, but love, dear love and our father’s right” </a:t>
            </a:r>
            <a:r>
              <a:rPr lang="en-NZ" sz="2600" i="1" dirty="0" smtClean="0"/>
              <a:t>– </a:t>
            </a:r>
            <a:r>
              <a:rPr lang="en-NZ" sz="2600" dirty="0" smtClean="0"/>
              <a:t>Act 4, Scene 4</a:t>
            </a:r>
            <a:endParaRPr lang="en-NZ" sz="2600" i="1" dirty="0" smtClean="0"/>
          </a:p>
          <a:p>
            <a:r>
              <a:rPr lang="en-NZ" sz="2600" b="1" dirty="0" smtClean="0"/>
              <a:t>Edgar</a:t>
            </a:r>
            <a:r>
              <a:rPr lang="en-NZ" sz="2600" dirty="0" smtClean="0"/>
              <a:t> ,son of </a:t>
            </a:r>
            <a:r>
              <a:rPr lang="en-NZ" sz="2600" dirty="0" smtClean="0"/>
              <a:t>Gloucester</a:t>
            </a:r>
            <a:endParaRPr lang="en-NZ" sz="2600" dirty="0" smtClean="0"/>
          </a:p>
          <a:p>
            <a:r>
              <a:rPr lang="en-NZ" sz="2600" dirty="0" smtClean="0"/>
              <a:t>Both </a:t>
            </a:r>
            <a:r>
              <a:rPr lang="en-NZ" sz="2600" dirty="0" smtClean="0"/>
              <a:t>youngest, “natural” and moral characters, </a:t>
            </a:r>
            <a:r>
              <a:rPr lang="en-NZ" sz="2600" dirty="0" smtClean="0"/>
              <a:t>particularly Edgar who is the legitimate son of Gloucester</a:t>
            </a:r>
          </a:p>
          <a:p>
            <a:r>
              <a:rPr lang="en-NZ" sz="2600" dirty="0" smtClean="0"/>
              <a:t>Follow </a:t>
            </a:r>
            <a:r>
              <a:rPr lang="en-NZ" sz="2600" dirty="0" smtClean="0"/>
              <a:t>the natural order and don’t disrupt the chain of </a:t>
            </a:r>
            <a:r>
              <a:rPr lang="en-NZ" sz="2600" dirty="0" smtClean="0"/>
              <a:t>being</a:t>
            </a:r>
            <a:endParaRPr lang="en-NZ" sz="2400" dirty="0" smtClean="0"/>
          </a:p>
          <a:p>
            <a:endParaRPr lang="en-NZ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Discuss how family relationships are portrayed in the play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04319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NZ" sz="3500" b="1" dirty="0" smtClean="0"/>
              <a:t>Betrayal in Family Relationships</a:t>
            </a:r>
          </a:p>
          <a:p>
            <a:r>
              <a:rPr lang="en-NZ" sz="3500" b="1" dirty="0" smtClean="0"/>
              <a:t>Goneril and Regan</a:t>
            </a:r>
            <a:r>
              <a:rPr lang="en-NZ" sz="3500" dirty="0" smtClean="0"/>
              <a:t>, the elder daughters of Lear</a:t>
            </a:r>
          </a:p>
          <a:p>
            <a:r>
              <a:rPr lang="en-NZ" sz="3500" i="1" dirty="0" smtClean="0">
                <a:solidFill>
                  <a:srgbClr val="FF0000"/>
                </a:solidFill>
              </a:rPr>
              <a:t>“Tigers not daughters... A father and a gracious aged man... Have you madded” </a:t>
            </a:r>
            <a:r>
              <a:rPr lang="en-NZ" sz="3500" i="1" dirty="0" smtClean="0"/>
              <a:t>– </a:t>
            </a:r>
            <a:r>
              <a:rPr lang="en-NZ" sz="3500" dirty="0" smtClean="0"/>
              <a:t>Act 4. Scene 2</a:t>
            </a:r>
            <a:endParaRPr lang="en-NZ" sz="3500" i="1" dirty="0" smtClean="0"/>
          </a:p>
          <a:p>
            <a:r>
              <a:rPr lang="en-NZ" sz="3500" dirty="0" smtClean="0"/>
              <a:t>Love </a:t>
            </a:r>
            <a:r>
              <a:rPr lang="en-NZ" sz="3500" dirty="0" smtClean="0"/>
              <a:t>for Lear is treated as material </a:t>
            </a:r>
            <a:r>
              <a:rPr lang="en-NZ" sz="3500" dirty="0" smtClean="0"/>
              <a:t>possessions</a:t>
            </a:r>
          </a:p>
          <a:p>
            <a:r>
              <a:rPr lang="en-NZ" sz="3500" dirty="0" smtClean="0"/>
              <a:t>S</a:t>
            </a:r>
            <a:r>
              <a:rPr lang="en-NZ" sz="3500" dirty="0" smtClean="0"/>
              <a:t>hower </a:t>
            </a:r>
            <a:r>
              <a:rPr lang="en-NZ" sz="3500" dirty="0" smtClean="0"/>
              <a:t>him with praise for personal gain </a:t>
            </a:r>
          </a:p>
          <a:p>
            <a:endParaRPr lang="en-NZ" sz="3500" b="1" dirty="0" smtClean="0"/>
          </a:p>
          <a:p>
            <a:r>
              <a:rPr lang="en-NZ" sz="3500" b="1" dirty="0" smtClean="0"/>
              <a:t>Edmund, </a:t>
            </a:r>
            <a:r>
              <a:rPr lang="en-NZ" sz="3500" dirty="0" smtClean="0"/>
              <a:t>eldest son of Gloucester</a:t>
            </a:r>
          </a:p>
          <a:p>
            <a:r>
              <a:rPr lang="en-NZ" sz="3500" dirty="0" smtClean="0"/>
              <a:t>Tricks Gloucester into believing Edgar is the disloyal son</a:t>
            </a:r>
          </a:p>
          <a:p>
            <a:r>
              <a:rPr lang="en-NZ" sz="3500" dirty="0" smtClean="0"/>
              <a:t>Betrays both his father and brother</a:t>
            </a:r>
          </a:p>
          <a:p>
            <a:r>
              <a:rPr lang="en-NZ" sz="3500" i="1" dirty="0" smtClean="0">
                <a:solidFill>
                  <a:srgbClr val="FF0000"/>
                </a:solidFill>
              </a:rPr>
              <a:t>“The younger rises when the old doth fall” </a:t>
            </a:r>
            <a:r>
              <a:rPr lang="en-NZ" sz="3500" i="1" dirty="0" smtClean="0">
                <a:solidFill>
                  <a:schemeClr val="tx1"/>
                </a:solidFill>
              </a:rPr>
              <a:t>– </a:t>
            </a:r>
            <a:r>
              <a:rPr lang="en-NZ" sz="3500" dirty="0" smtClean="0">
                <a:solidFill>
                  <a:schemeClr val="tx1"/>
                </a:solidFill>
              </a:rPr>
              <a:t>Act 3, Scene 3</a:t>
            </a:r>
          </a:p>
          <a:p>
            <a:endParaRPr lang="en-NZ" sz="3500" dirty="0" smtClean="0">
              <a:solidFill>
                <a:schemeClr val="tx1"/>
              </a:solidFill>
            </a:endParaRPr>
          </a:p>
          <a:p>
            <a:r>
              <a:rPr lang="en-NZ" sz="3500" dirty="0" smtClean="0"/>
              <a:t>Both go against nature and natural order</a:t>
            </a:r>
          </a:p>
          <a:p>
            <a:r>
              <a:rPr lang="en-NZ" sz="3500" dirty="0" smtClean="0"/>
              <a:t>Betray their fathers</a:t>
            </a:r>
          </a:p>
          <a:p>
            <a:r>
              <a:rPr lang="en-NZ" sz="3500" dirty="0" smtClean="0"/>
              <a:t>Don’t really care for family, only want their power, land, and money </a:t>
            </a:r>
            <a:r>
              <a:rPr lang="en-NZ" sz="3500" dirty="0" smtClean="0">
                <a:solidFill>
                  <a:srgbClr val="FF0000"/>
                </a:solidFill>
              </a:rPr>
              <a:t>“</a:t>
            </a:r>
            <a:r>
              <a:rPr lang="en-NZ" sz="3500" i="1" dirty="0" smtClean="0">
                <a:solidFill>
                  <a:srgbClr val="FF0000"/>
                </a:solidFill>
              </a:rPr>
              <a:t>Fathers that wear rags  do make their children blind. But fathers that bear bags shall see their children kind”</a:t>
            </a:r>
            <a:r>
              <a:rPr lang="en-NZ" sz="3500" i="1" dirty="0" smtClean="0"/>
              <a:t>.</a:t>
            </a:r>
            <a:r>
              <a:rPr lang="en-NZ" sz="3500" dirty="0" smtClean="0"/>
              <a:t> Fool, Act 2; Scene 4</a:t>
            </a:r>
          </a:p>
          <a:p>
            <a:endParaRPr lang="en-NZ" i="1" dirty="0" smtClean="0">
              <a:solidFill>
                <a:schemeClr val="tx1"/>
              </a:solidFill>
            </a:endParaRPr>
          </a:p>
          <a:p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Expectations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648" y="1556792"/>
            <a:ext cx="7083896" cy="4683150"/>
          </a:xfrm>
        </p:spPr>
        <p:txBody>
          <a:bodyPr/>
          <a:lstStyle/>
          <a:p>
            <a:pPr>
              <a:buNone/>
            </a:pPr>
            <a:r>
              <a:rPr lang="en-NZ" b="1" dirty="0" smtClean="0"/>
              <a:t>Setting: </a:t>
            </a:r>
            <a:r>
              <a:rPr lang="en-NZ" dirty="0" smtClean="0"/>
              <a:t>Eighth Century B.C.</a:t>
            </a:r>
          </a:p>
          <a:p>
            <a:r>
              <a:rPr lang="en-NZ" dirty="0" smtClean="0"/>
              <a:t>Children’s Expectations</a:t>
            </a:r>
          </a:p>
          <a:p>
            <a:pPr lvl="1"/>
            <a:r>
              <a:rPr lang="en-NZ" dirty="0" smtClean="0"/>
              <a:t>Respect</a:t>
            </a:r>
          </a:p>
          <a:p>
            <a:pPr lvl="1"/>
            <a:r>
              <a:rPr lang="en-NZ" dirty="0" smtClean="0"/>
              <a:t>Loyalty</a:t>
            </a:r>
          </a:p>
          <a:p>
            <a:pPr lvl="1"/>
            <a:r>
              <a:rPr lang="en-NZ" dirty="0" smtClean="0"/>
              <a:t>Family love</a:t>
            </a:r>
          </a:p>
          <a:p>
            <a:r>
              <a:rPr lang="en-NZ" dirty="0" smtClean="0"/>
              <a:t>Parent’s Expectations</a:t>
            </a:r>
          </a:p>
          <a:p>
            <a:pPr lvl="1"/>
            <a:r>
              <a:rPr lang="en-NZ" dirty="0" smtClean="0"/>
              <a:t>Respect</a:t>
            </a:r>
          </a:p>
          <a:p>
            <a:pPr lvl="1"/>
            <a:r>
              <a:rPr lang="en-NZ" dirty="0" smtClean="0"/>
              <a:t>Family love</a:t>
            </a:r>
          </a:p>
          <a:p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Expectations and the Characters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26170"/>
            <a:ext cx="4411216" cy="497118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GB" dirty="0" smtClean="0"/>
              <a:t>Children</a:t>
            </a:r>
          </a:p>
          <a:p>
            <a:r>
              <a:rPr lang="en-GB" sz="2400" u="sng" dirty="0" smtClean="0"/>
              <a:t>Cordelia  and Edgar</a:t>
            </a:r>
          </a:p>
          <a:p>
            <a:pPr lvl="1"/>
            <a:r>
              <a:rPr lang="en-GB" sz="2400" dirty="0" smtClean="0"/>
              <a:t>The honourable children</a:t>
            </a:r>
          </a:p>
          <a:p>
            <a:pPr lvl="1"/>
            <a:r>
              <a:rPr lang="en-GB" sz="2400" dirty="0" smtClean="0"/>
              <a:t>Understands and follows </a:t>
            </a:r>
            <a:r>
              <a:rPr lang="en-GB" sz="2400" dirty="0" smtClean="0"/>
              <a:t>expectations</a:t>
            </a:r>
          </a:p>
          <a:p>
            <a:pPr lvl="1"/>
            <a:r>
              <a:rPr lang="en-NZ" sz="2400" dirty="0" smtClean="0"/>
              <a:t>Love and care for their parents </a:t>
            </a:r>
            <a:r>
              <a:rPr lang="en-NZ" sz="2400" dirty="0" smtClean="0"/>
              <a:t>as they </a:t>
            </a:r>
            <a:r>
              <a:rPr lang="en-NZ" sz="2400" dirty="0" smtClean="0"/>
              <a:t>should</a:t>
            </a:r>
          </a:p>
          <a:p>
            <a:r>
              <a:rPr lang="en-GB" sz="2400" u="sng" dirty="0" smtClean="0"/>
              <a:t>Regan </a:t>
            </a:r>
            <a:r>
              <a:rPr lang="en-GB" sz="2400" u="sng" dirty="0" smtClean="0"/>
              <a:t>and </a:t>
            </a:r>
            <a:r>
              <a:rPr lang="en-GB" sz="2400" u="sng" dirty="0" smtClean="0"/>
              <a:t>Goneril</a:t>
            </a:r>
            <a:endParaRPr lang="en-GB" sz="2400" u="sng" dirty="0" smtClean="0"/>
          </a:p>
          <a:p>
            <a:pPr lvl="1"/>
            <a:r>
              <a:rPr lang="en-GB" sz="2400" dirty="0" smtClean="0"/>
              <a:t>The dishonourable children</a:t>
            </a:r>
          </a:p>
          <a:p>
            <a:pPr lvl="1"/>
            <a:r>
              <a:rPr lang="en-GB" sz="2400" dirty="0" smtClean="0"/>
              <a:t>Manipulates Lear and then betray him</a:t>
            </a:r>
          </a:p>
          <a:p>
            <a:pPr lvl="1"/>
            <a:r>
              <a:rPr lang="en-GB" sz="2400" dirty="0" smtClean="0"/>
              <a:t>Don’t look after him</a:t>
            </a:r>
          </a:p>
          <a:p>
            <a:r>
              <a:rPr lang="en-GB" sz="2400" u="sng" dirty="0" smtClean="0"/>
              <a:t>Edmund</a:t>
            </a:r>
          </a:p>
          <a:p>
            <a:pPr lvl="1"/>
            <a:r>
              <a:rPr lang="en-GB" sz="2400" dirty="0" smtClean="0"/>
              <a:t>Manipulates Gloucester</a:t>
            </a:r>
          </a:p>
          <a:p>
            <a:pPr lvl="1"/>
            <a:r>
              <a:rPr lang="en-GB" sz="2400" dirty="0" smtClean="0"/>
              <a:t>Disloyal to his brother, Edgar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004048" y="1556792"/>
            <a:ext cx="4032448" cy="4971182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Parents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en-GB" sz="2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Lear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</a:pPr>
            <a:r>
              <a:rPr lang="en-GB" sz="2400" dirty="0" smtClean="0">
                <a:solidFill>
                  <a:schemeClr val="tx2"/>
                </a:solidFill>
              </a:rPr>
              <a:t>Disrespectful of Goneril’s house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Unrealistic ideals</a:t>
            </a:r>
            <a:r>
              <a:rPr kumimoji="0" lang="en-GB" sz="24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his daughters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en-GB" sz="2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Gloucester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Doesn’t trust Edgar for who he is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</a:pPr>
            <a:r>
              <a:rPr lang="en-GB" sz="2400" dirty="0" smtClean="0">
                <a:solidFill>
                  <a:schemeClr val="tx2"/>
                </a:solidFill>
              </a:rPr>
              <a:t>Takes the word of </a:t>
            </a:r>
            <a:r>
              <a:rPr lang="en-GB" sz="2400" dirty="0" smtClean="0">
                <a:solidFill>
                  <a:schemeClr val="tx2"/>
                </a:solidFill>
              </a:rPr>
              <a:t>Edmund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</a:pPr>
            <a:r>
              <a:rPr lang="en-GB" sz="2400" i="1" dirty="0" smtClean="0">
                <a:solidFill>
                  <a:srgbClr val="FF0000"/>
                </a:solidFill>
              </a:rPr>
              <a:t>“Loyal and natural boy, I’ll work the means to make thee capable” - </a:t>
            </a:r>
            <a:r>
              <a:rPr lang="en-GB" sz="2400" dirty="0" smtClean="0"/>
              <a:t>Act 2, Scene 1</a:t>
            </a:r>
            <a:endParaRPr lang="en-GB" sz="2400" i="1" dirty="0" smtClean="0">
              <a:solidFill>
                <a:schemeClr val="tx2"/>
              </a:solidFill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</a:pPr>
            <a:endParaRPr kumimoji="0" lang="en-GB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</a:pPr>
            <a:endParaRPr kumimoji="0" lang="en-GB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345</TotalTime>
  <Words>556</Words>
  <Application>Microsoft Office PowerPoint</Application>
  <PresentationFormat>On-screen Show (4:3)</PresentationFormat>
  <Paragraphs>78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Trek</vt:lpstr>
      <vt:lpstr>KING LEAR</vt:lpstr>
      <vt:lpstr>The idea of ‘growing old’ </vt:lpstr>
      <vt:lpstr>Lear’s experience and his age</vt:lpstr>
      <vt:lpstr>Relationships</vt:lpstr>
      <vt:lpstr>Discuss how family relationships are portrayed in the play</vt:lpstr>
      <vt:lpstr>Discuss how family relationships are portrayed in the play</vt:lpstr>
      <vt:lpstr>Expectations</vt:lpstr>
      <vt:lpstr>Expectations and the Characters</vt:lpstr>
    </vt:vector>
  </TitlesOfParts>
  <Company>Westlake Girls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KING LEAR lksdjlsdkfj d:</dc:title>
  <dc:creator>7210</dc:creator>
  <cp:lastModifiedBy>Admin</cp:lastModifiedBy>
  <cp:revision>46</cp:revision>
  <dcterms:created xsi:type="dcterms:W3CDTF">2011-08-25T21:24:51Z</dcterms:created>
  <dcterms:modified xsi:type="dcterms:W3CDTF">2011-08-29T08:33:37Z</dcterms:modified>
</cp:coreProperties>
</file>