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4" r:id="rId4"/>
    <p:sldId id="265" r:id="rId5"/>
    <p:sldId id="262" r:id="rId6"/>
    <p:sldId id="263" r:id="rId7"/>
    <p:sldId id="258" r:id="rId8"/>
    <p:sldId id="259" r:id="rId9"/>
    <p:sldId id="260" r:id="rId10"/>
    <p:sldId id="261"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109" d="100"/>
          <a:sy n="109" d="100"/>
        </p:scale>
        <p:origin x="-166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19" name="Footer Placeholder 18"/>
          <p:cNvSpPr>
            <a:spLocks noGrp="1"/>
          </p:cNvSpPr>
          <p:nvPr>
            <p:ph type="ftr" sz="quarter" idx="11"/>
          </p:nvPr>
        </p:nvSpPr>
        <p:spPr/>
        <p:txBody>
          <a:bodyPr/>
          <a:lstStyle/>
          <a:p>
            <a:endParaRPr lang="en-NZ" dirty="0"/>
          </a:p>
        </p:txBody>
      </p:sp>
      <p:sp>
        <p:nvSpPr>
          <p:cNvPr id="27" name="Slide Number Placeholder 26"/>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2817BC12-E1ED-421C-88C7-1C6C8E8ACAE5}"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5980C5-7B23-43A5-B4B8-CE1E89A21CC6}" type="datetimeFigureOut">
              <a:rPr lang="en-NZ" smtClean="0"/>
              <a:pPr/>
              <a:t>30/08/2011</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a:xfrm>
            <a:off x="8077200" y="6356350"/>
            <a:ext cx="609600" cy="365125"/>
          </a:xfrm>
        </p:spPr>
        <p:txBody>
          <a:bodyPr/>
          <a:lstStyle/>
          <a:p>
            <a:fld id="{2817BC12-E1ED-421C-88C7-1C6C8E8ACAE5}" type="slidenum">
              <a:rPr lang="en-NZ" smtClean="0"/>
              <a:pPr/>
              <a:t>‹#›</a:t>
            </a:fld>
            <a:endParaRPr lang="en-NZ"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F5980C5-7B23-43A5-B4B8-CE1E89A21CC6}" type="datetimeFigureOut">
              <a:rPr lang="en-NZ" smtClean="0"/>
              <a:pPr/>
              <a:t>30/08/2011</a:t>
            </a:fld>
            <a:endParaRPr lang="en-NZ"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817BC12-E1ED-421C-88C7-1C6C8E8ACAE5}" type="slidenum">
              <a:rPr lang="en-NZ" smtClean="0"/>
              <a:pPr/>
              <a:t>‹#›</a:t>
            </a:fld>
            <a:endParaRPr lang="en-N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sparknote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b="1" dirty="0" smtClean="0">
                <a:latin typeface="Bookman" pitchFamily="18" charset="0"/>
              </a:rPr>
              <a:t>King Lear </a:t>
            </a:r>
            <a:endParaRPr lang="en-NZ" b="1" dirty="0">
              <a:latin typeface="Bookman" pitchFamily="18" charset="0"/>
            </a:endParaRPr>
          </a:p>
        </p:txBody>
      </p:sp>
      <p:sp>
        <p:nvSpPr>
          <p:cNvPr id="3" name="Subtitle 2"/>
          <p:cNvSpPr>
            <a:spLocks noGrp="1"/>
          </p:cNvSpPr>
          <p:nvPr>
            <p:ph type="subTitle" idx="1"/>
          </p:nvPr>
        </p:nvSpPr>
        <p:spPr/>
        <p:txBody>
          <a:bodyPr/>
          <a:lstStyle/>
          <a:p>
            <a:r>
              <a:rPr lang="en-NZ" dirty="0" smtClean="0">
                <a:solidFill>
                  <a:schemeClr val="tx1"/>
                </a:solidFill>
                <a:latin typeface="Bookman" pitchFamily="18" charset="0"/>
              </a:rPr>
              <a:t>Justice and Fate </a:t>
            </a:r>
            <a:endParaRPr lang="en-NZ" dirty="0">
              <a:solidFill>
                <a:schemeClr val="tx1"/>
              </a:solidFill>
              <a:latin typeface="Bookman" pitchFamily="18" charset="0"/>
            </a:endParaRPr>
          </a:p>
        </p:txBody>
      </p:sp>
      <p:pic>
        <p:nvPicPr>
          <p:cNvPr id="98306" name="Picture 2" descr="http://theoknows.com/wp-content/uploads/2009/02/King_Lear.jpg"/>
          <p:cNvPicPr>
            <a:picLocks noChangeAspect="1" noChangeArrowheads="1"/>
          </p:cNvPicPr>
          <p:nvPr/>
        </p:nvPicPr>
        <p:blipFill>
          <a:blip r:embed="rId2" cstate="print"/>
          <a:srcRect/>
          <a:stretch>
            <a:fillRect/>
          </a:stretch>
        </p:blipFill>
        <p:spPr bwMode="auto">
          <a:xfrm>
            <a:off x="539552" y="1052736"/>
            <a:ext cx="3744416" cy="542940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43000"/>
          </a:xfrm>
        </p:spPr>
        <p:txBody>
          <a:bodyPr/>
          <a:lstStyle/>
          <a:p>
            <a:r>
              <a:rPr lang="en-NZ" dirty="0" smtClean="0"/>
              <a:t>Quotes: </a:t>
            </a:r>
            <a:endParaRPr lang="en-NZ" dirty="0"/>
          </a:p>
        </p:txBody>
      </p:sp>
      <p:sp>
        <p:nvSpPr>
          <p:cNvPr id="3" name="Content Placeholder 2"/>
          <p:cNvSpPr>
            <a:spLocks noGrp="1"/>
          </p:cNvSpPr>
          <p:nvPr>
            <p:ph idx="1"/>
          </p:nvPr>
        </p:nvSpPr>
        <p:spPr/>
        <p:txBody>
          <a:bodyPr>
            <a:normAutofit/>
          </a:bodyPr>
          <a:lstStyle/>
          <a:p>
            <a:pPr>
              <a:buNone/>
            </a:pPr>
            <a:r>
              <a:rPr lang="en-NZ" dirty="0" smtClean="0"/>
              <a:t>The audience is first exposed to Lear speaking to </a:t>
            </a:r>
            <a:r>
              <a:rPr lang="en-NZ" dirty="0" smtClean="0"/>
              <a:t>the gods </a:t>
            </a:r>
            <a:r>
              <a:rPr lang="en-NZ" dirty="0" smtClean="0"/>
              <a:t>at the beginning of the play: </a:t>
            </a:r>
          </a:p>
          <a:p>
            <a:pPr>
              <a:buNone/>
            </a:pPr>
            <a:endParaRPr lang="en-NZ" dirty="0" smtClean="0"/>
          </a:p>
          <a:p>
            <a:pPr>
              <a:buNone/>
            </a:pPr>
            <a:r>
              <a:rPr lang="en-NZ" b="1" dirty="0" smtClean="0"/>
              <a:t>‘For</a:t>
            </a:r>
            <a:r>
              <a:rPr lang="en-NZ" b="1" dirty="0" smtClean="0"/>
              <a:t>, by the sacred radiance of the </a:t>
            </a:r>
            <a:r>
              <a:rPr lang="en-NZ" b="1" dirty="0" smtClean="0"/>
              <a:t>sun,</a:t>
            </a:r>
          </a:p>
          <a:p>
            <a:pPr>
              <a:buNone/>
            </a:pPr>
            <a:r>
              <a:rPr lang="en-NZ" b="1" dirty="0" smtClean="0"/>
              <a:t>The </a:t>
            </a:r>
            <a:r>
              <a:rPr lang="en-NZ" b="1" dirty="0" smtClean="0"/>
              <a:t>mysteries of Hecate, and the </a:t>
            </a:r>
            <a:r>
              <a:rPr lang="en-NZ" b="1" dirty="0" smtClean="0"/>
              <a:t>night;</a:t>
            </a:r>
          </a:p>
          <a:p>
            <a:pPr>
              <a:buNone/>
            </a:pPr>
            <a:r>
              <a:rPr lang="en-NZ" b="1" dirty="0" smtClean="0"/>
              <a:t>By </a:t>
            </a:r>
            <a:r>
              <a:rPr lang="en-NZ" b="1" dirty="0" smtClean="0"/>
              <a:t>all the operation of the </a:t>
            </a:r>
            <a:r>
              <a:rPr lang="en-NZ" b="1" dirty="0" smtClean="0"/>
              <a:t>orbs</a:t>
            </a:r>
            <a:endParaRPr lang="en-NZ" b="1" dirty="0" smtClean="0"/>
          </a:p>
          <a:p>
            <a:pPr>
              <a:buNone/>
            </a:pPr>
            <a:r>
              <a:rPr lang="en-NZ" b="1" dirty="0" smtClean="0"/>
              <a:t>From </a:t>
            </a:r>
            <a:r>
              <a:rPr lang="en-NZ" b="1" dirty="0" smtClean="0"/>
              <a:t>whom we do exist, and cease to </a:t>
            </a:r>
            <a:r>
              <a:rPr lang="en-NZ" b="1" dirty="0" smtClean="0"/>
              <a:t>be</a:t>
            </a:r>
            <a:r>
              <a:rPr lang="en-NZ" b="1" dirty="0" smtClean="0"/>
              <a:t>.’</a:t>
            </a:r>
            <a:endParaRPr lang="en-NZ" b="1" dirty="0" smtClean="0"/>
          </a:p>
          <a:p>
            <a:pPr algn="r">
              <a:buNone/>
            </a:pPr>
            <a:r>
              <a:rPr lang="en-NZ" dirty="0" smtClean="0"/>
              <a:t> </a:t>
            </a:r>
            <a:r>
              <a:rPr lang="en-NZ" sz="1600" dirty="0" smtClean="0"/>
              <a:t>Act </a:t>
            </a:r>
            <a:r>
              <a:rPr lang="en-NZ" sz="1600" dirty="0" smtClean="0"/>
              <a:t>1 </a:t>
            </a:r>
          </a:p>
          <a:p>
            <a:pPr algn="r">
              <a:buNone/>
            </a:pPr>
            <a:r>
              <a:rPr lang="en-NZ" sz="1600" dirty="0" smtClean="0"/>
              <a:t>scene 1 </a:t>
            </a:r>
          </a:p>
          <a:p>
            <a:pPr algn="r">
              <a:buNone/>
            </a:pPr>
            <a:r>
              <a:rPr lang="en-NZ" sz="1600" dirty="0" smtClean="0"/>
              <a:t>line 112</a:t>
            </a:r>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784976" cy="5616624"/>
          </a:xfrm>
        </p:spPr>
        <p:txBody>
          <a:bodyPr>
            <a:noAutofit/>
          </a:bodyPr>
          <a:lstStyle/>
          <a:p>
            <a:pPr>
              <a:buNone/>
            </a:pPr>
            <a:r>
              <a:rPr lang="en-NZ" sz="2800" dirty="0" smtClean="0"/>
              <a:t>Lear</a:t>
            </a:r>
            <a:r>
              <a:rPr lang="en-NZ" sz="2800" dirty="0" smtClean="0"/>
              <a:t>: </a:t>
            </a:r>
            <a:r>
              <a:rPr lang="en-NZ" sz="2800" dirty="0" smtClean="0"/>
              <a:t>‘</a:t>
            </a:r>
            <a:r>
              <a:rPr lang="en-NZ" sz="2800" b="1" dirty="0" smtClean="0"/>
              <a:t>No</a:t>
            </a:r>
            <a:r>
              <a:rPr lang="en-NZ" sz="2800" b="1" dirty="0" smtClean="0"/>
              <a:t>, no, no, no! Come, let's away to prison: </a:t>
            </a:r>
            <a:br>
              <a:rPr lang="en-NZ" sz="2800" b="1" dirty="0" smtClean="0"/>
            </a:br>
            <a:r>
              <a:rPr lang="en-NZ" sz="2800" b="1" dirty="0" smtClean="0"/>
              <a:t>We two alone will sing like birds </a:t>
            </a:r>
            <a:r>
              <a:rPr lang="en-NZ" sz="2800" b="1" dirty="0" err="1" smtClean="0"/>
              <a:t>i</a:t>
            </a:r>
            <a:r>
              <a:rPr lang="en-NZ" sz="2800" b="1" dirty="0" smtClean="0"/>
              <a:t>' the cage: </a:t>
            </a:r>
            <a:br>
              <a:rPr lang="en-NZ" sz="2800" b="1" dirty="0" smtClean="0"/>
            </a:br>
            <a:r>
              <a:rPr lang="en-NZ" sz="2800" b="1" dirty="0" smtClean="0"/>
              <a:t>When thou dost ask me blessing, I'll kneel down, </a:t>
            </a:r>
            <a:br>
              <a:rPr lang="en-NZ" sz="2800" b="1" dirty="0" smtClean="0"/>
            </a:br>
            <a:r>
              <a:rPr lang="en-NZ" sz="2800" b="1" dirty="0" smtClean="0"/>
              <a:t>And ask of thee forgiveness: so we'll live, </a:t>
            </a:r>
            <a:br>
              <a:rPr lang="en-NZ" sz="2800" b="1" dirty="0" smtClean="0"/>
            </a:br>
            <a:r>
              <a:rPr lang="en-NZ" sz="2800" b="1" dirty="0" smtClean="0"/>
              <a:t>And pray, and sing, and tell old tales, and laugh </a:t>
            </a:r>
            <a:br>
              <a:rPr lang="en-NZ" sz="2800" b="1" dirty="0" smtClean="0"/>
            </a:br>
            <a:r>
              <a:rPr lang="en-NZ" sz="2800" b="1" dirty="0" smtClean="0"/>
              <a:t>At gilded butterflies, and hear poor rogues </a:t>
            </a:r>
            <a:br>
              <a:rPr lang="en-NZ" sz="2800" b="1" dirty="0" smtClean="0"/>
            </a:br>
            <a:r>
              <a:rPr lang="en-NZ" sz="2800" b="1" dirty="0" smtClean="0"/>
              <a:t>Talk of court news; and we'll talk with them too, </a:t>
            </a:r>
            <a:br>
              <a:rPr lang="en-NZ" sz="2800" b="1" dirty="0" smtClean="0"/>
            </a:br>
            <a:r>
              <a:rPr lang="en-NZ" sz="2800" b="1" dirty="0" smtClean="0"/>
              <a:t>Who loses and who wins; who's in, who's out; </a:t>
            </a:r>
            <a:br>
              <a:rPr lang="en-NZ" sz="2800" b="1" dirty="0" smtClean="0"/>
            </a:br>
            <a:r>
              <a:rPr lang="en-NZ" sz="2800" b="1" dirty="0" smtClean="0"/>
              <a:t>And take </a:t>
            </a:r>
            <a:r>
              <a:rPr lang="en-NZ" sz="2800" b="1" dirty="0" err="1" smtClean="0"/>
              <a:t>upon's</a:t>
            </a:r>
            <a:r>
              <a:rPr lang="en-NZ" sz="2800" b="1" dirty="0" smtClean="0"/>
              <a:t> the mystery of things, </a:t>
            </a:r>
            <a:br>
              <a:rPr lang="en-NZ" sz="2800" b="1" dirty="0" smtClean="0"/>
            </a:br>
            <a:r>
              <a:rPr lang="en-NZ" sz="2800" b="1" dirty="0" smtClean="0"/>
              <a:t>As if we were God's spies: and we'll wear out, </a:t>
            </a:r>
            <a:br>
              <a:rPr lang="en-NZ" sz="2800" b="1" dirty="0" smtClean="0"/>
            </a:br>
            <a:r>
              <a:rPr lang="en-NZ" sz="2800" b="1" dirty="0" smtClean="0"/>
              <a:t>In a </a:t>
            </a:r>
            <a:r>
              <a:rPr lang="en-NZ" sz="2800" b="1" dirty="0" err="1" smtClean="0"/>
              <a:t>wall'd</a:t>
            </a:r>
            <a:r>
              <a:rPr lang="en-NZ" sz="2800" b="1" dirty="0" smtClean="0"/>
              <a:t> prison, packs and sects of great ones, </a:t>
            </a:r>
            <a:br>
              <a:rPr lang="en-NZ" sz="2800" b="1" dirty="0" smtClean="0"/>
            </a:br>
            <a:r>
              <a:rPr lang="en-NZ" sz="2800" b="1" dirty="0" smtClean="0"/>
              <a:t>That ebb and flow by the moon</a:t>
            </a:r>
            <a:r>
              <a:rPr lang="en-NZ" sz="2800" b="1" dirty="0" smtClean="0"/>
              <a:t>.’ </a:t>
            </a:r>
          </a:p>
        </p:txBody>
      </p:sp>
      <p:sp>
        <p:nvSpPr>
          <p:cNvPr id="4" name="TextBox 3"/>
          <p:cNvSpPr txBox="1"/>
          <p:nvPr/>
        </p:nvSpPr>
        <p:spPr>
          <a:xfrm>
            <a:off x="7380312" y="5829071"/>
            <a:ext cx="1656184" cy="1200329"/>
          </a:xfrm>
          <a:prstGeom prst="rect">
            <a:avLst/>
          </a:prstGeom>
          <a:noFill/>
        </p:spPr>
        <p:txBody>
          <a:bodyPr wrap="square" rtlCol="0">
            <a:spAutoFit/>
          </a:bodyPr>
          <a:lstStyle/>
          <a:p>
            <a:pPr algn="r">
              <a:buNone/>
            </a:pPr>
            <a:r>
              <a:rPr lang="en-NZ" dirty="0" smtClean="0"/>
              <a:t> Act 5 </a:t>
            </a:r>
          </a:p>
          <a:p>
            <a:pPr algn="r">
              <a:buNone/>
            </a:pPr>
            <a:r>
              <a:rPr lang="en-NZ" dirty="0" smtClean="0"/>
              <a:t>scene 3 </a:t>
            </a:r>
          </a:p>
          <a:p>
            <a:pPr algn="r">
              <a:buNone/>
            </a:pPr>
            <a:r>
              <a:rPr lang="en-NZ" dirty="0" smtClean="0"/>
              <a:t>line 9-20</a:t>
            </a:r>
          </a:p>
          <a:p>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Helpful Website </a:t>
            </a:r>
            <a:endParaRPr lang="en-NZ" dirty="0"/>
          </a:p>
        </p:txBody>
      </p:sp>
      <p:sp>
        <p:nvSpPr>
          <p:cNvPr id="3" name="Content Placeholder 2"/>
          <p:cNvSpPr>
            <a:spLocks noGrp="1"/>
          </p:cNvSpPr>
          <p:nvPr>
            <p:ph idx="1"/>
          </p:nvPr>
        </p:nvSpPr>
        <p:spPr/>
        <p:txBody>
          <a:bodyPr/>
          <a:lstStyle/>
          <a:p>
            <a:r>
              <a:rPr lang="en-NZ" dirty="0" smtClean="0"/>
              <a:t>Check out </a:t>
            </a:r>
            <a:r>
              <a:rPr lang="en-NZ" dirty="0" smtClean="0">
                <a:hlinkClick r:id="rId2"/>
              </a:rPr>
              <a:t>www.sparknotes.com</a:t>
            </a:r>
            <a:r>
              <a:rPr lang="en-NZ" dirty="0" smtClean="0"/>
              <a:t>  </a:t>
            </a:r>
            <a:r>
              <a:rPr lang="en-NZ" dirty="0" smtClean="0"/>
              <a:t>for </a:t>
            </a:r>
            <a:r>
              <a:rPr lang="en-NZ" dirty="0" smtClean="0"/>
              <a:t>really helpful </a:t>
            </a:r>
            <a:r>
              <a:rPr lang="en-NZ" dirty="0" smtClean="0"/>
              <a:t>information! </a:t>
            </a:r>
            <a:r>
              <a:rPr lang="en-NZ" dirty="0" smtClean="0">
                <a:sym typeface="Wingdings" pitchFamily="2" charset="2"/>
              </a:rPr>
              <a:t> </a:t>
            </a:r>
            <a:endParaRPr lang="en-NZ" dirty="0" smtClean="0"/>
          </a:p>
          <a:p>
            <a:pPr>
              <a:buNone/>
            </a:pPr>
            <a:endParaRPr lang="en-NZ" dirty="0" smtClean="0"/>
          </a:p>
        </p:txBody>
      </p:sp>
      <p:pic>
        <p:nvPicPr>
          <p:cNvPr id="1026" name="Picture 2" descr="http://www.channel4.com/pressandpublicity/images/king-lear_400.jpg"/>
          <p:cNvPicPr>
            <a:picLocks noChangeAspect="1" noChangeArrowheads="1"/>
          </p:cNvPicPr>
          <p:nvPr/>
        </p:nvPicPr>
        <p:blipFill>
          <a:blip r:embed="rId3" cstate="print"/>
          <a:srcRect/>
          <a:stretch>
            <a:fillRect/>
          </a:stretch>
        </p:blipFill>
        <p:spPr bwMode="auto">
          <a:xfrm>
            <a:off x="2267744" y="3050958"/>
            <a:ext cx="4536504" cy="3402378"/>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Definition of Justice </a:t>
            </a:r>
            <a:endParaRPr lang="en-NZ" dirty="0"/>
          </a:p>
        </p:txBody>
      </p:sp>
      <p:sp>
        <p:nvSpPr>
          <p:cNvPr id="3" name="Content Placeholder 2"/>
          <p:cNvSpPr>
            <a:spLocks noGrp="1"/>
          </p:cNvSpPr>
          <p:nvPr>
            <p:ph idx="1"/>
          </p:nvPr>
        </p:nvSpPr>
        <p:spPr/>
        <p:txBody>
          <a:bodyPr/>
          <a:lstStyle/>
          <a:p>
            <a:endParaRPr lang="en-NZ" dirty="0" smtClean="0"/>
          </a:p>
          <a:p>
            <a:r>
              <a:rPr lang="en-NZ" dirty="0" smtClean="0"/>
              <a:t>The quality of being just; righteousness, equitableness, or moral rightness: </a:t>
            </a:r>
            <a:r>
              <a:rPr lang="en-NZ" i="1" dirty="0" smtClean="0"/>
              <a:t>to uphold the justice of a cause. </a:t>
            </a:r>
          </a:p>
          <a:p>
            <a:pPr>
              <a:buNone/>
            </a:pPr>
            <a:endParaRPr lang="en-NZ" dirty="0" smtClean="0"/>
          </a:p>
          <a:p>
            <a:r>
              <a:rPr lang="en-NZ" dirty="0" smtClean="0"/>
              <a:t>The moral principle determining just conduct</a:t>
            </a:r>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Justice in ‘King Lear’</a:t>
            </a:r>
            <a:endParaRPr lang="en-NZ" dirty="0"/>
          </a:p>
        </p:txBody>
      </p:sp>
      <p:sp>
        <p:nvSpPr>
          <p:cNvPr id="3" name="Content Placeholder 2"/>
          <p:cNvSpPr>
            <a:spLocks noGrp="1"/>
          </p:cNvSpPr>
          <p:nvPr>
            <p:ph idx="1"/>
          </p:nvPr>
        </p:nvSpPr>
        <p:spPr>
          <a:xfrm>
            <a:off x="0" y="1935480"/>
            <a:ext cx="5868144" cy="4733880"/>
          </a:xfrm>
        </p:spPr>
        <p:txBody>
          <a:bodyPr>
            <a:normAutofit fontScale="92500" lnSpcReduction="10000"/>
          </a:bodyPr>
          <a:lstStyle/>
          <a:p>
            <a:r>
              <a:rPr lang="en-NZ" i="1" dirty="0" smtClean="0"/>
              <a:t>King Lear</a:t>
            </a:r>
            <a:r>
              <a:rPr lang="en-NZ" dirty="0" smtClean="0"/>
              <a:t> is a brutal play, filled with human cruelty and awful, seemingly meaningless disasters. </a:t>
            </a:r>
          </a:p>
          <a:p>
            <a:endParaRPr lang="en-NZ" dirty="0" smtClean="0"/>
          </a:p>
          <a:p>
            <a:r>
              <a:rPr lang="en-NZ" dirty="0" smtClean="0"/>
              <a:t>The play’s succession of terrible events raises an obvious question for the characters—namely, whether there is any possibility of justice in the world, or whether the world is fundamentally indifferent or even hostile to humankind.</a:t>
            </a:r>
          </a:p>
          <a:p>
            <a:pPr>
              <a:buNone/>
            </a:pPr>
            <a:endParaRPr lang="en-NZ" dirty="0" smtClean="0"/>
          </a:p>
          <a:p>
            <a:r>
              <a:rPr lang="en-NZ" dirty="0" smtClean="0"/>
              <a:t>Different characters have differing views on the idea of justice. </a:t>
            </a:r>
            <a:endParaRPr lang="en-NZ" dirty="0"/>
          </a:p>
        </p:txBody>
      </p:sp>
      <p:pic>
        <p:nvPicPr>
          <p:cNvPr id="1026" name="Picture 2" descr="http://preraphaelitesisterhood.com/wp-content/uploads/2010/09/cordelias-portion.jpg"/>
          <p:cNvPicPr>
            <a:picLocks noChangeAspect="1" noChangeArrowheads="1"/>
          </p:cNvPicPr>
          <p:nvPr/>
        </p:nvPicPr>
        <p:blipFill>
          <a:blip r:embed="rId2" cstate="print"/>
          <a:srcRect/>
          <a:stretch>
            <a:fillRect/>
          </a:stretch>
        </p:blipFill>
        <p:spPr bwMode="auto">
          <a:xfrm>
            <a:off x="5652120" y="1579510"/>
            <a:ext cx="3275856" cy="2281538"/>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94352"/>
          </a:xfrm>
        </p:spPr>
        <p:txBody>
          <a:bodyPr>
            <a:normAutofit fontScale="90000"/>
          </a:bodyPr>
          <a:lstStyle/>
          <a:p>
            <a:r>
              <a:rPr lang="en-NZ" dirty="0" smtClean="0"/>
              <a:t>Quotes</a:t>
            </a:r>
            <a:endParaRPr lang="en-NZ" dirty="0"/>
          </a:p>
        </p:txBody>
      </p:sp>
      <p:sp>
        <p:nvSpPr>
          <p:cNvPr id="3" name="Content Placeholder 2"/>
          <p:cNvSpPr>
            <a:spLocks noGrp="1"/>
          </p:cNvSpPr>
          <p:nvPr>
            <p:ph idx="1"/>
          </p:nvPr>
        </p:nvSpPr>
        <p:spPr>
          <a:xfrm>
            <a:off x="0" y="1556792"/>
            <a:ext cx="8686800" cy="5184576"/>
          </a:xfrm>
        </p:spPr>
        <p:txBody>
          <a:bodyPr>
            <a:normAutofit fontScale="92500" lnSpcReduction="20000"/>
          </a:bodyPr>
          <a:lstStyle/>
          <a:p>
            <a:pPr>
              <a:buNone/>
            </a:pPr>
            <a:endParaRPr lang="en-NZ" dirty="0" smtClean="0"/>
          </a:p>
          <a:p>
            <a:pPr lvl="1">
              <a:buNone/>
            </a:pPr>
            <a:r>
              <a:rPr lang="en-NZ" sz="3200" dirty="0" smtClean="0"/>
              <a:t>Edgar</a:t>
            </a:r>
            <a:r>
              <a:rPr lang="en-NZ" sz="3200" dirty="0" smtClean="0"/>
              <a:t>, on the other hand, </a:t>
            </a:r>
            <a:endParaRPr lang="en-NZ" sz="3200" dirty="0" smtClean="0"/>
          </a:p>
          <a:p>
            <a:pPr lvl="1">
              <a:buNone/>
            </a:pPr>
            <a:r>
              <a:rPr lang="en-NZ" sz="3200" dirty="0" smtClean="0"/>
              <a:t>insists </a:t>
            </a:r>
            <a:r>
              <a:rPr lang="en-NZ" sz="3200" dirty="0" smtClean="0"/>
              <a:t>that </a:t>
            </a:r>
            <a:endParaRPr lang="en-NZ" sz="3200" dirty="0" smtClean="0"/>
          </a:p>
          <a:p>
            <a:pPr lvl="1">
              <a:buNone/>
            </a:pPr>
            <a:endParaRPr lang="en-NZ" sz="3200" dirty="0" smtClean="0"/>
          </a:p>
          <a:p>
            <a:pPr lvl="1">
              <a:buNone/>
            </a:pPr>
            <a:r>
              <a:rPr lang="en-NZ" sz="3200" b="1" dirty="0" smtClean="0"/>
              <a:t>“</a:t>
            </a:r>
            <a:r>
              <a:rPr lang="en-NZ" sz="3200" b="1" dirty="0" smtClean="0"/>
              <a:t>the gods are just,” </a:t>
            </a:r>
            <a:endParaRPr lang="en-NZ" sz="3200" b="1" dirty="0" smtClean="0"/>
          </a:p>
          <a:p>
            <a:pPr lvl="1">
              <a:buNone/>
            </a:pPr>
            <a:endParaRPr lang="en-NZ" sz="3200" dirty="0" smtClean="0"/>
          </a:p>
          <a:p>
            <a:pPr lvl="1">
              <a:buNone/>
            </a:pPr>
            <a:r>
              <a:rPr lang="en-NZ" sz="3200" dirty="0" smtClean="0"/>
              <a:t>believing that individuals </a:t>
            </a:r>
          </a:p>
          <a:p>
            <a:pPr lvl="1">
              <a:buNone/>
            </a:pPr>
            <a:r>
              <a:rPr lang="en-NZ" sz="3200" dirty="0" smtClean="0"/>
              <a:t>get </a:t>
            </a:r>
            <a:r>
              <a:rPr lang="en-NZ" sz="3200" dirty="0" smtClean="0"/>
              <a:t>what </a:t>
            </a:r>
            <a:r>
              <a:rPr lang="en-NZ" sz="3200" dirty="0" smtClean="0"/>
              <a:t>they deserve </a:t>
            </a:r>
          </a:p>
          <a:p>
            <a:pPr>
              <a:buNone/>
            </a:pPr>
            <a:endParaRPr lang="en-NZ" sz="1600" dirty="0" smtClean="0"/>
          </a:p>
          <a:p>
            <a:pPr>
              <a:buNone/>
            </a:pPr>
            <a:endParaRPr lang="en-NZ" sz="1600" dirty="0" smtClean="0"/>
          </a:p>
          <a:p>
            <a:pPr>
              <a:buNone/>
            </a:pPr>
            <a:r>
              <a:rPr lang="en-NZ" sz="1600" dirty="0" smtClean="0"/>
              <a:t>                                                                                  Act 5 </a:t>
            </a:r>
            <a:endParaRPr lang="en-NZ" sz="1600" dirty="0" smtClean="0"/>
          </a:p>
          <a:p>
            <a:pPr>
              <a:buNone/>
            </a:pPr>
            <a:r>
              <a:rPr lang="en-NZ" sz="1600" dirty="0" smtClean="0"/>
              <a:t>                                                                              Scene 3 </a:t>
            </a:r>
            <a:endParaRPr lang="en-NZ" sz="1600" dirty="0" smtClean="0"/>
          </a:p>
          <a:p>
            <a:pPr>
              <a:buNone/>
            </a:pPr>
            <a:r>
              <a:rPr lang="en-NZ" sz="1600" dirty="0" smtClean="0"/>
              <a:t>                                                                             Line 169</a:t>
            </a:r>
            <a:endParaRPr lang="en-NZ" dirty="0"/>
          </a:p>
        </p:txBody>
      </p:sp>
      <p:pic>
        <p:nvPicPr>
          <p:cNvPr id="22532" name="Picture 4" descr="http://www.mckellen.com/images/1129.jpg"/>
          <p:cNvPicPr>
            <a:picLocks noChangeAspect="1" noChangeArrowheads="1"/>
          </p:cNvPicPr>
          <p:nvPr/>
        </p:nvPicPr>
        <p:blipFill>
          <a:blip r:embed="rId2" cstate="print"/>
          <a:srcRect/>
          <a:stretch>
            <a:fillRect/>
          </a:stretch>
        </p:blipFill>
        <p:spPr bwMode="auto">
          <a:xfrm>
            <a:off x="4899484" y="3789040"/>
            <a:ext cx="3848979" cy="288032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7128792" cy="5832648"/>
          </a:xfrm>
        </p:spPr>
        <p:txBody>
          <a:bodyPr>
            <a:normAutofit fontScale="25000" lnSpcReduction="20000"/>
          </a:bodyPr>
          <a:lstStyle/>
          <a:p>
            <a:pPr>
              <a:lnSpc>
                <a:spcPct val="170000"/>
              </a:lnSpc>
              <a:buNone/>
            </a:pPr>
            <a:r>
              <a:rPr lang="en-NZ" sz="9200" dirty="0" smtClean="0"/>
              <a:t>   LEAR</a:t>
            </a:r>
            <a:r>
              <a:rPr lang="en-NZ" sz="9200" dirty="0" smtClean="0"/>
              <a:t>: </a:t>
            </a:r>
            <a:r>
              <a:rPr lang="en-NZ" sz="9200" b="1" dirty="0" smtClean="0"/>
              <a:t>Rumble thy bellyful! Spit, fire! spout, rain!</a:t>
            </a:r>
            <a:br>
              <a:rPr lang="en-NZ" sz="9200" b="1" dirty="0" smtClean="0"/>
            </a:br>
            <a:r>
              <a:rPr lang="en-NZ" sz="9200" b="1" dirty="0" smtClean="0"/>
              <a:t>Nor rain, wind, thunder, fire, are my daughters:</a:t>
            </a:r>
            <a:br>
              <a:rPr lang="en-NZ" sz="9200" b="1" dirty="0" smtClean="0"/>
            </a:br>
            <a:r>
              <a:rPr lang="en-NZ" sz="9200" b="1" dirty="0" smtClean="0"/>
              <a:t>I tax not you, you elements, with unkindness;</a:t>
            </a:r>
            <a:br>
              <a:rPr lang="en-NZ" sz="9200" b="1" dirty="0" smtClean="0"/>
            </a:br>
            <a:r>
              <a:rPr lang="en-NZ" sz="9200" b="1" dirty="0" smtClean="0"/>
              <a:t>I never gave you kingdom, </a:t>
            </a:r>
            <a:r>
              <a:rPr lang="en-NZ" sz="9200" b="1" dirty="0" err="1" smtClean="0"/>
              <a:t>call'd</a:t>
            </a:r>
            <a:r>
              <a:rPr lang="en-NZ" sz="9200" b="1" dirty="0" smtClean="0"/>
              <a:t> you children,</a:t>
            </a:r>
            <a:br>
              <a:rPr lang="en-NZ" sz="9200" b="1" dirty="0" smtClean="0"/>
            </a:br>
            <a:r>
              <a:rPr lang="en-NZ" sz="9200" b="1" dirty="0" smtClean="0"/>
              <a:t>You owe me no subscription: then let fall</a:t>
            </a:r>
            <a:br>
              <a:rPr lang="en-NZ" sz="9200" b="1" dirty="0" smtClean="0"/>
            </a:br>
            <a:r>
              <a:rPr lang="en-NZ" sz="9200" b="1" dirty="0" smtClean="0"/>
              <a:t>Your horrible pleasure: here I stand, your slave,</a:t>
            </a:r>
            <a:br>
              <a:rPr lang="en-NZ" sz="9200" b="1" dirty="0" smtClean="0"/>
            </a:br>
            <a:r>
              <a:rPr lang="en-NZ" sz="9200" b="1" dirty="0" smtClean="0"/>
              <a:t>A poor, infirm, weak, and despised old man:</a:t>
            </a:r>
            <a:br>
              <a:rPr lang="en-NZ" sz="9200" b="1" dirty="0" smtClean="0"/>
            </a:br>
            <a:r>
              <a:rPr lang="en-NZ" sz="9200" b="1" dirty="0" smtClean="0"/>
              <a:t>But yet I call you servile ministers,</a:t>
            </a:r>
            <a:br>
              <a:rPr lang="en-NZ" sz="9200" b="1" dirty="0" smtClean="0"/>
            </a:br>
            <a:r>
              <a:rPr lang="en-NZ" sz="9200" b="1" dirty="0" smtClean="0"/>
              <a:t>That have with two pernicious daughters </a:t>
            </a:r>
            <a:r>
              <a:rPr lang="en-NZ" sz="9200" b="1" dirty="0" err="1" smtClean="0"/>
              <a:t>join'd</a:t>
            </a:r>
            <a:r>
              <a:rPr lang="en-NZ" sz="9200" b="1" dirty="0" smtClean="0"/>
              <a:t/>
            </a:r>
            <a:br>
              <a:rPr lang="en-NZ" sz="9200" b="1" dirty="0" smtClean="0"/>
            </a:br>
            <a:r>
              <a:rPr lang="en-NZ" sz="9200" b="1" dirty="0" smtClean="0"/>
              <a:t>Your high </a:t>
            </a:r>
            <a:r>
              <a:rPr lang="en-NZ" sz="9200" b="1" dirty="0" err="1" smtClean="0"/>
              <a:t>engender'd</a:t>
            </a:r>
            <a:r>
              <a:rPr lang="en-NZ" sz="9200" b="1" dirty="0" smtClean="0"/>
              <a:t> battles '</a:t>
            </a:r>
            <a:r>
              <a:rPr lang="en-NZ" sz="9200" b="1" dirty="0" err="1" smtClean="0"/>
              <a:t>gainst</a:t>
            </a:r>
            <a:r>
              <a:rPr lang="en-NZ" sz="9200" b="1" dirty="0" smtClean="0"/>
              <a:t> a head</a:t>
            </a:r>
            <a:br>
              <a:rPr lang="en-NZ" sz="9200" b="1" dirty="0" smtClean="0"/>
            </a:br>
            <a:r>
              <a:rPr lang="en-NZ" sz="9200" b="1" dirty="0" smtClean="0"/>
              <a:t>So old and white as this. O! O! 'tis foul! </a:t>
            </a:r>
            <a:endParaRPr lang="en-NZ" sz="9200" b="1" dirty="0" smtClean="0"/>
          </a:p>
          <a:p>
            <a:pPr algn="r">
              <a:buNone/>
            </a:pPr>
            <a:endParaRPr lang="en-NZ" dirty="0" smtClean="0"/>
          </a:p>
          <a:p>
            <a:pPr algn="r">
              <a:buNone/>
            </a:pPr>
            <a:endParaRPr lang="en-NZ" dirty="0" smtClean="0"/>
          </a:p>
        </p:txBody>
      </p:sp>
      <p:sp>
        <p:nvSpPr>
          <p:cNvPr id="4" name="TextBox 3"/>
          <p:cNvSpPr txBox="1"/>
          <p:nvPr/>
        </p:nvSpPr>
        <p:spPr>
          <a:xfrm>
            <a:off x="6732240" y="5373216"/>
            <a:ext cx="2016224" cy="1292662"/>
          </a:xfrm>
          <a:prstGeom prst="rect">
            <a:avLst/>
          </a:prstGeom>
          <a:noFill/>
        </p:spPr>
        <p:txBody>
          <a:bodyPr wrap="square" rtlCol="0">
            <a:spAutoFit/>
          </a:bodyPr>
          <a:lstStyle/>
          <a:p>
            <a:pPr algn="r">
              <a:buNone/>
            </a:pPr>
            <a:r>
              <a:rPr lang="en-NZ" sz="2800" dirty="0" smtClean="0"/>
              <a:t> </a:t>
            </a:r>
            <a:r>
              <a:rPr lang="en-NZ" sz="1600" dirty="0" smtClean="0"/>
              <a:t>Act 3 </a:t>
            </a:r>
          </a:p>
          <a:p>
            <a:pPr algn="r">
              <a:buNone/>
            </a:pPr>
            <a:r>
              <a:rPr lang="en-NZ" sz="1600" dirty="0" smtClean="0"/>
              <a:t>scene 2 </a:t>
            </a:r>
          </a:p>
          <a:p>
            <a:pPr algn="r">
              <a:buNone/>
            </a:pPr>
            <a:r>
              <a:rPr lang="en-NZ" sz="1600" dirty="0" smtClean="0"/>
              <a:t>line 14</a:t>
            </a:r>
          </a:p>
          <a:p>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80728"/>
            <a:ext cx="8640960" cy="5616624"/>
          </a:xfrm>
        </p:spPr>
        <p:txBody>
          <a:bodyPr>
            <a:normAutofit/>
          </a:bodyPr>
          <a:lstStyle/>
          <a:p>
            <a:endParaRPr lang="en-NZ" dirty="0" smtClean="0"/>
          </a:p>
          <a:p>
            <a:pPr lvl="1">
              <a:buNone/>
            </a:pPr>
            <a:r>
              <a:rPr lang="en-NZ" sz="3000" dirty="0" smtClean="0"/>
              <a:t>EDMUND</a:t>
            </a:r>
            <a:r>
              <a:rPr lang="en-NZ" sz="3000" dirty="0" smtClean="0"/>
              <a:t>: </a:t>
            </a:r>
            <a:r>
              <a:rPr lang="en-NZ" sz="3000" dirty="0" smtClean="0"/>
              <a:t>‘</a:t>
            </a:r>
            <a:r>
              <a:rPr lang="en-NZ" sz="3000" b="1" dirty="0" smtClean="0"/>
              <a:t>Thou </a:t>
            </a:r>
            <a:r>
              <a:rPr lang="en-NZ" sz="3000" b="1" dirty="0" smtClean="0"/>
              <a:t>hast spoken right, 'tis </a:t>
            </a:r>
            <a:r>
              <a:rPr lang="en-NZ" sz="3000" b="1" dirty="0" smtClean="0"/>
              <a:t>true;</a:t>
            </a:r>
          </a:p>
          <a:p>
            <a:pPr lvl="1">
              <a:buNone/>
            </a:pPr>
            <a:r>
              <a:rPr lang="en-NZ" sz="3000" b="1" dirty="0" smtClean="0"/>
              <a:t>The </a:t>
            </a:r>
            <a:r>
              <a:rPr lang="en-NZ" sz="3000" b="1" dirty="0" smtClean="0"/>
              <a:t>wheel is come full circle: I am here</a:t>
            </a:r>
            <a:r>
              <a:rPr lang="en-NZ" sz="3000" b="1" dirty="0" smtClean="0"/>
              <a:t>.’ </a:t>
            </a:r>
            <a:endParaRPr lang="en-NZ" sz="3000" b="1" dirty="0" smtClean="0"/>
          </a:p>
          <a:p>
            <a:pPr algn="r">
              <a:buNone/>
            </a:pPr>
            <a:endParaRPr lang="en-NZ" sz="3800" dirty="0" smtClean="0"/>
          </a:p>
          <a:p>
            <a:pPr algn="r">
              <a:buNone/>
            </a:pPr>
            <a:endParaRPr lang="en-NZ" sz="3800" dirty="0" smtClean="0"/>
          </a:p>
          <a:p>
            <a:pPr algn="r">
              <a:buNone/>
            </a:pPr>
            <a:endParaRPr lang="en-NZ" sz="500" dirty="0" smtClean="0"/>
          </a:p>
          <a:p>
            <a:pPr algn="r">
              <a:buNone/>
            </a:pPr>
            <a:endParaRPr lang="en-NZ" sz="500" dirty="0" smtClean="0"/>
          </a:p>
          <a:p>
            <a:pPr algn="r">
              <a:buNone/>
            </a:pPr>
            <a:endParaRPr lang="en-NZ" sz="500" dirty="0" smtClean="0"/>
          </a:p>
          <a:p>
            <a:pPr algn="r">
              <a:buNone/>
            </a:pPr>
            <a:r>
              <a:rPr lang="en-NZ" sz="3800" dirty="0" smtClean="0"/>
              <a:t> </a:t>
            </a:r>
          </a:p>
          <a:p>
            <a:pPr algn="r">
              <a:buNone/>
            </a:pPr>
            <a:endParaRPr lang="en-NZ" sz="3800" dirty="0" smtClean="0"/>
          </a:p>
          <a:p>
            <a:pPr algn="r">
              <a:buNone/>
            </a:pPr>
            <a:r>
              <a:rPr lang="en-NZ" sz="1600" dirty="0" smtClean="0"/>
              <a:t>Act 5 </a:t>
            </a:r>
            <a:endParaRPr lang="en-NZ" sz="1600" dirty="0" smtClean="0"/>
          </a:p>
          <a:p>
            <a:pPr algn="r">
              <a:buNone/>
            </a:pPr>
            <a:r>
              <a:rPr lang="en-NZ" sz="1600" dirty="0" smtClean="0"/>
              <a:t>S</a:t>
            </a:r>
            <a:r>
              <a:rPr lang="en-NZ" sz="1600" dirty="0" smtClean="0"/>
              <a:t>cene 3 </a:t>
            </a:r>
            <a:endParaRPr lang="en-NZ" sz="1600" dirty="0" smtClean="0"/>
          </a:p>
          <a:p>
            <a:pPr algn="r">
              <a:buNone/>
            </a:pPr>
            <a:r>
              <a:rPr lang="en-NZ" sz="1600" dirty="0" smtClean="0"/>
              <a:t>line </a:t>
            </a:r>
            <a:r>
              <a:rPr lang="en-NZ" sz="1600" dirty="0" smtClean="0"/>
              <a:t>12</a:t>
            </a:r>
            <a:endParaRPr lang="en-NZ" sz="1600" dirty="0"/>
          </a:p>
        </p:txBody>
      </p:sp>
      <p:pic>
        <p:nvPicPr>
          <p:cNvPr id="6146" name="Picture 2" descr="http://ap408-booktalk.wikispaces.com/file/view/King-Lear-044.jpg"/>
          <p:cNvPicPr>
            <a:picLocks noChangeAspect="1" noChangeArrowheads="1"/>
          </p:cNvPicPr>
          <p:nvPr/>
        </p:nvPicPr>
        <p:blipFill>
          <a:blip r:embed="rId2" cstate="print"/>
          <a:srcRect/>
          <a:stretch>
            <a:fillRect/>
          </a:stretch>
        </p:blipFill>
        <p:spPr bwMode="auto">
          <a:xfrm>
            <a:off x="755576" y="2726498"/>
            <a:ext cx="5688632" cy="379242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Definition of Fate </a:t>
            </a:r>
            <a:endParaRPr lang="en-NZ" dirty="0"/>
          </a:p>
        </p:txBody>
      </p:sp>
      <p:sp>
        <p:nvSpPr>
          <p:cNvPr id="3" name="Content Placeholder 2"/>
          <p:cNvSpPr>
            <a:spLocks noGrp="1"/>
          </p:cNvSpPr>
          <p:nvPr>
            <p:ph idx="1"/>
          </p:nvPr>
        </p:nvSpPr>
        <p:spPr/>
        <p:txBody>
          <a:bodyPr/>
          <a:lstStyle/>
          <a:p>
            <a:pPr>
              <a:buNone/>
            </a:pPr>
            <a:endParaRPr lang="en-NZ" dirty="0" smtClean="0"/>
          </a:p>
          <a:p>
            <a:r>
              <a:rPr lang="en-NZ" dirty="0" smtClean="0"/>
              <a:t> the universal principle or ultimate agency by which the order of things is presumably prescribed.</a:t>
            </a:r>
          </a:p>
          <a:p>
            <a:pPr>
              <a:buNone/>
            </a:pPr>
            <a:endParaRPr lang="en-NZ" dirty="0" smtClean="0"/>
          </a:p>
          <a:p>
            <a:r>
              <a:rPr lang="en-NZ" dirty="0" smtClean="0"/>
              <a:t>that which is inevitably predetermined; destiny: </a:t>
            </a:r>
            <a:r>
              <a:rPr lang="en-NZ" i="1" dirty="0" smtClean="0"/>
              <a:t>Death is our ineluctable fate</a:t>
            </a:r>
            <a:endParaRPr lang="en-NZ" dirty="0" smtClean="0"/>
          </a:p>
          <a:p>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Fate:  </a:t>
            </a:r>
            <a:endParaRPr lang="en-NZ" dirty="0"/>
          </a:p>
        </p:txBody>
      </p:sp>
      <p:sp>
        <p:nvSpPr>
          <p:cNvPr id="5" name="Content Placeholder 4"/>
          <p:cNvSpPr>
            <a:spLocks noGrp="1"/>
          </p:cNvSpPr>
          <p:nvPr>
            <p:ph idx="1"/>
          </p:nvPr>
        </p:nvSpPr>
        <p:spPr/>
        <p:txBody>
          <a:bodyPr>
            <a:normAutofit/>
          </a:bodyPr>
          <a:lstStyle/>
          <a:p>
            <a:r>
              <a:rPr lang="en-NZ" sz="2400" dirty="0" smtClean="0"/>
              <a:t>In the play ‘King Lear’, fate decides where people will go, how they live and how they die. </a:t>
            </a:r>
          </a:p>
          <a:p>
            <a:r>
              <a:rPr lang="en-NZ" sz="2400" dirty="0" smtClean="0"/>
              <a:t>In the play individuals believe that god or a higher power, controls the good and unfortunate events in their lives. </a:t>
            </a:r>
          </a:p>
          <a:p>
            <a:r>
              <a:rPr lang="en-NZ" sz="2400" dirty="0" smtClean="0"/>
              <a:t>Characters blame their misfortune and complicated lives on the gods. </a:t>
            </a:r>
          </a:p>
          <a:p>
            <a:r>
              <a:rPr lang="en-NZ" sz="2400" dirty="0" smtClean="0"/>
              <a:t>When characters are guided by someone in their life they feel more confident, knowing someone is watching them. </a:t>
            </a:r>
          </a:p>
          <a:p>
            <a:r>
              <a:rPr lang="en-NZ" sz="2400" dirty="0" smtClean="0"/>
              <a:t>In Act 2, Scene 4, the imagery of the wheel and its relationship to fate and destiny continues to be prevalent. </a:t>
            </a:r>
          </a:p>
          <a:p>
            <a:endParaRPr lang="en-NZ" sz="2400" dirty="0" smtClean="0"/>
          </a:p>
          <a:p>
            <a:endParaRPr lang="en-NZ" sz="2400" dirty="0" smtClean="0"/>
          </a:p>
          <a:p>
            <a:endParaRPr lang="en-NZ" sz="2400" dirty="0"/>
          </a:p>
        </p:txBody>
      </p:sp>
      <p:pic>
        <p:nvPicPr>
          <p:cNvPr id="1026" name="Picture 2" descr="http://www.kepler.edu/home/images/stories/general/king_lear.jpg"/>
          <p:cNvPicPr>
            <a:picLocks noChangeAspect="1" noChangeArrowheads="1"/>
          </p:cNvPicPr>
          <p:nvPr/>
        </p:nvPicPr>
        <p:blipFill>
          <a:blip r:embed="rId2" cstate="print"/>
          <a:srcRect/>
          <a:stretch>
            <a:fillRect/>
          </a:stretch>
        </p:blipFill>
        <p:spPr bwMode="auto">
          <a:xfrm>
            <a:off x="6300192" y="116632"/>
            <a:ext cx="2571750" cy="178117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052736"/>
            <a:ext cx="6120680" cy="5271864"/>
          </a:xfrm>
        </p:spPr>
        <p:txBody>
          <a:bodyPr>
            <a:noAutofit/>
          </a:bodyPr>
          <a:lstStyle/>
          <a:p>
            <a:r>
              <a:rPr lang="en-NZ" sz="1800" dirty="0" smtClean="0"/>
              <a:t>It is fate that brings the characters in this play to commit the acts and make the decisions that decide their destiny. </a:t>
            </a:r>
          </a:p>
          <a:p>
            <a:pPr>
              <a:buNone/>
            </a:pPr>
            <a:endParaRPr lang="en-NZ" sz="1800" dirty="0" smtClean="0"/>
          </a:p>
          <a:p>
            <a:r>
              <a:rPr lang="en-NZ" sz="1800" dirty="0" smtClean="0"/>
              <a:t>In the play ‘King Lear’ fate plays a big role in all the lives of the characters. </a:t>
            </a:r>
          </a:p>
          <a:p>
            <a:endParaRPr lang="en-NZ" sz="1800" dirty="0" smtClean="0"/>
          </a:p>
          <a:p>
            <a:r>
              <a:rPr lang="en-NZ" sz="1800" dirty="0" smtClean="0"/>
              <a:t>Fate makes Lear, a mad man which causes him to lose sight of what is real and what is fake in the world. </a:t>
            </a:r>
          </a:p>
          <a:p>
            <a:endParaRPr lang="en-NZ" sz="1800" dirty="0" smtClean="0"/>
          </a:p>
          <a:p>
            <a:r>
              <a:rPr lang="en-NZ" sz="1800" dirty="0" smtClean="0"/>
              <a:t>It was fate that made Edmund the evil illegitimate son and Edgar the good legitimate son. </a:t>
            </a:r>
          </a:p>
          <a:p>
            <a:r>
              <a:rPr lang="en-NZ" sz="1800" dirty="0" smtClean="0"/>
              <a:t>Its was fate that brought them together in the end to fight the battle of good </a:t>
            </a:r>
            <a:r>
              <a:rPr lang="en-NZ" sz="1800" dirty="0" err="1" smtClean="0"/>
              <a:t>vs</a:t>
            </a:r>
            <a:r>
              <a:rPr lang="en-NZ" sz="1800" dirty="0" smtClean="0"/>
              <a:t> evil. </a:t>
            </a:r>
          </a:p>
          <a:p>
            <a:endParaRPr lang="en-NZ" sz="1800" dirty="0" smtClean="0"/>
          </a:p>
          <a:p>
            <a:r>
              <a:rPr lang="en-NZ" sz="1800" dirty="0" smtClean="0"/>
              <a:t>Each character contributed the events in their lives to the gods and the fate that was decided for them. </a:t>
            </a:r>
          </a:p>
          <a:p>
            <a:pPr>
              <a:buNone/>
            </a:pPr>
            <a:endParaRPr lang="en-NZ" sz="900" dirty="0" smtClean="0"/>
          </a:p>
          <a:p>
            <a:endParaRPr lang="en-NZ" sz="900" dirty="0" smtClean="0"/>
          </a:p>
          <a:p>
            <a:pPr>
              <a:buNone/>
            </a:pPr>
            <a:r>
              <a:rPr lang="en-NZ" sz="900" dirty="0" smtClean="0"/>
              <a:t/>
            </a:r>
            <a:br>
              <a:rPr lang="en-NZ" sz="900" dirty="0" smtClean="0"/>
            </a:br>
            <a:endParaRPr lang="en-NZ" sz="900" dirty="0" smtClean="0"/>
          </a:p>
          <a:p>
            <a:endParaRPr lang="en-NZ" sz="900" dirty="0" smtClean="0"/>
          </a:p>
          <a:p>
            <a:endParaRPr lang="en-NZ" sz="900" dirty="0"/>
          </a:p>
        </p:txBody>
      </p:sp>
      <p:pic>
        <p:nvPicPr>
          <p:cNvPr id="17410" name="Picture 2" descr="http://upload.wikimedia.org/wikipedia/commons/thumb/c/c9/Goneril_and_Regan_from_King_Lear.jpg/220px-Goneril_and_Regan_from_King_Lear.jpg"/>
          <p:cNvPicPr>
            <a:picLocks noChangeAspect="1" noChangeArrowheads="1"/>
          </p:cNvPicPr>
          <p:nvPr/>
        </p:nvPicPr>
        <p:blipFill>
          <a:blip r:embed="rId2" cstate="print"/>
          <a:srcRect/>
          <a:stretch>
            <a:fillRect/>
          </a:stretch>
        </p:blipFill>
        <p:spPr bwMode="auto">
          <a:xfrm>
            <a:off x="6732240" y="1340768"/>
            <a:ext cx="2199112" cy="388843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223</TotalTime>
  <Words>551</Words>
  <Application>Microsoft Office PowerPoint</Application>
  <PresentationFormat>On-screen Show (4:3)</PresentationFormat>
  <Paragraphs>85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King Lear </vt:lpstr>
      <vt:lpstr>Definition of Justice </vt:lpstr>
      <vt:lpstr>Justice in ‘King Lear’</vt:lpstr>
      <vt:lpstr>Quotes</vt:lpstr>
      <vt:lpstr>Slide 5</vt:lpstr>
      <vt:lpstr>Slide 6</vt:lpstr>
      <vt:lpstr>Definition of Fate </vt:lpstr>
      <vt:lpstr>Fate:  </vt:lpstr>
      <vt:lpstr>Slide 9</vt:lpstr>
      <vt:lpstr>Quotes: </vt:lpstr>
      <vt:lpstr>Slide 11</vt:lpstr>
      <vt:lpstr>Helpful Website </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Lear</dc:title>
  <dc:creator>7374</dc:creator>
  <cp:lastModifiedBy>7264</cp:lastModifiedBy>
  <cp:revision>26</cp:revision>
  <dcterms:created xsi:type="dcterms:W3CDTF">2011-08-25T21:39:12Z</dcterms:created>
  <dcterms:modified xsi:type="dcterms:W3CDTF">2011-08-29T23:07:39Z</dcterms:modified>
</cp:coreProperties>
</file>