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9" r:id="rId4"/>
    <p:sldId id="269" r:id="rId5"/>
    <p:sldId id="270" r:id="rId6"/>
    <p:sldId id="271" r:id="rId7"/>
    <p:sldId id="272" r:id="rId8"/>
    <p:sldId id="273" r:id="rId9"/>
    <p:sldId id="274" r:id="rId10"/>
    <p:sldId id="264" r:id="rId11"/>
    <p:sldId id="265" r:id="rId12"/>
    <p:sldId id="275" r:id="rId13"/>
    <p:sldId id="266" r:id="rId14"/>
    <p:sldId id="267" r:id="rId15"/>
    <p:sldId id="268" r:id="rId16"/>
    <p:sldId id="276" r:id="rId17"/>
    <p:sldId id="258" r:id="rId18"/>
    <p:sldId id="277"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09601"/>
            <a:ext cx="7772400" cy="4267200"/>
          </a:xfrm>
        </p:spPr>
        <p:txBody>
          <a:bodyPr anchor="b">
            <a:noAutofit/>
          </a:bodyPr>
          <a:lstStyle>
            <a:lvl1pPr>
              <a:lnSpc>
                <a:spcPct val="100000"/>
              </a:lnSpc>
              <a:defRPr sz="8000"/>
            </a:lvl1pPr>
          </a:lstStyle>
          <a:p>
            <a:r>
              <a:rPr lang="en-US" smtClean="0"/>
              <a:t>Click to edit Master title style</a:t>
            </a:r>
            <a:endParaRPr lang="en-US" dirty="0"/>
          </a:p>
        </p:txBody>
      </p:sp>
      <p:sp>
        <p:nvSpPr>
          <p:cNvPr id="3" name="Subtitle 2"/>
          <p:cNvSpPr>
            <a:spLocks noGrp="1"/>
          </p:cNvSpPr>
          <p:nvPr>
            <p:ph type="subTitle" idx="1"/>
          </p:nvPr>
        </p:nvSpPr>
        <p:spPr>
          <a:xfrm>
            <a:off x="1371600" y="4953000"/>
            <a:ext cx="6400800" cy="1219200"/>
          </a:xfrm>
        </p:spPr>
        <p:txBody>
          <a:bodyPr>
            <a:normAutofit/>
          </a:bodyPr>
          <a:lstStyle>
            <a:lvl1pPr marL="0" indent="0" algn="ctr">
              <a:buNone/>
              <a:defRPr sz="2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7" name="Date Placeholder 6"/>
          <p:cNvSpPr>
            <a:spLocks noGrp="1"/>
          </p:cNvSpPr>
          <p:nvPr>
            <p:ph type="dt" sz="half" idx="10"/>
          </p:nvPr>
        </p:nvSpPr>
        <p:spPr/>
        <p:txBody>
          <a:bodyPr/>
          <a:lstStyle/>
          <a:p>
            <a:fld id="{AE54E039-B066-4271-930D-B8EBD878A6CD}" type="datetimeFigureOut">
              <a:rPr lang="en-NZ" smtClean="0"/>
              <a:t>1/03/2012</a:t>
            </a:fld>
            <a:endParaRPr lang="en-NZ"/>
          </a:p>
        </p:txBody>
      </p:sp>
      <p:sp>
        <p:nvSpPr>
          <p:cNvPr id="8" name="Slide Number Placeholder 7"/>
          <p:cNvSpPr>
            <a:spLocks noGrp="1"/>
          </p:cNvSpPr>
          <p:nvPr>
            <p:ph type="sldNum" sz="quarter" idx="11"/>
          </p:nvPr>
        </p:nvSpPr>
        <p:spPr/>
        <p:txBody>
          <a:bodyPr/>
          <a:lstStyle/>
          <a:p>
            <a:fld id="{038358DC-5180-4161-AA1A-D419D654129D}" type="slidenum">
              <a:rPr lang="en-NZ" smtClean="0"/>
              <a:t>‹#›</a:t>
            </a:fld>
            <a:endParaRPr lang="en-NZ"/>
          </a:p>
        </p:txBody>
      </p:sp>
      <p:sp>
        <p:nvSpPr>
          <p:cNvPr id="9" name="Footer Placeholder 8"/>
          <p:cNvSpPr>
            <a:spLocks noGrp="1"/>
          </p:cNvSpPr>
          <p:nvPr>
            <p:ph type="ftr" sz="quarter" idx="12"/>
          </p:nvPr>
        </p:nvSpPr>
        <p:spPr/>
        <p:txBody>
          <a:bodyPr/>
          <a:lstStyle/>
          <a:p>
            <a:endParaRPr lang="en-NZ"/>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54E039-B066-4271-930D-B8EBD878A6CD}" type="datetimeFigureOut">
              <a:rPr lang="en-NZ" smtClean="0"/>
              <a:t>1/03/2012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038358DC-5180-4161-AA1A-D419D654129D}" type="slidenum">
              <a:rPr lang="en-NZ" smtClean="0"/>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54E039-B066-4271-930D-B8EBD878A6CD}" type="datetimeFigureOut">
              <a:rPr lang="en-NZ" smtClean="0"/>
              <a:t>1/03/2012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038358DC-5180-4161-AA1A-D419D654129D}" type="slidenum">
              <a:rPr lang="en-NZ" smtClean="0"/>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lvl5pPr>
              <a:defRPr/>
            </a:lvl5pPr>
            <a:lvl6pPr>
              <a:defRPr/>
            </a:lvl6pPr>
            <a:lvl7pPr>
              <a:defRPr/>
            </a:lvl7pPr>
            <a:lvl8pPr>
              <a:defRPr/>
            </a:lvl8pPr>
            <a:lvl9pPr>
              <a:buFont typeface="Arial" pitchFamily="34" charset="0"/>
              <a:buChar char="•"/>
              <a:defRPr/>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AE54E039-B066-4271-930D-B8EBD878A6CD}" type="datetimeFigureOut">
              <a:rPr lang="en-NZ" smtClean="0"/>
              <a:t>1/03/2012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038358DC-5180-4161-AA1A-D419D654129D}" type="slidenum">
              <a:rPr lang="en-NZ" smtClean="0"/>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1371600"/>
            <a:ext cx="7772400" cy="2505075"/>
          </a:xfrm>
        </p:spPr>
        <p:txBody>
          <a:bodyPr anchor="b"/>
          <a:lstStyle>
            <a:lvl1pPr algn="ctr" defTabSz="914400" rtl="0" eaLnBrk="1" latinLnBrk="0" hangingPunct="1">
              <a:lnSpc>
                <a:spcPct val="100000"/>
              </a:lnSpc>
              <a:spcBef>
                <a:spcPct val="0"/>
              </a:spcBef>
              <a:buNone/>
              <a:defRPr lang="en-US" sz="4800" kern="1200" dirty="0" smtClean="0">
                <a:solidFill>
                  <a:schemeClr val="tx2"/>
                </a:solidFill>
                <a:effectLst>
                  <a:outerShdw blurRad="63500" dist="38100" dir="5400000" algn="t" rotWithShape="0">
                    <a:prstClr val="black">
                      <a:alpha val="25000"/>
                    </a:prstClr>
                  </a:outerShdw>
                </a:effectLst>
                <a:latin typeface="+mn-lt"/>
                <a:ea typeface="+mj-ea"/>
                <a:cs typeface="+mj-cs"/>
              </a:defRPr>
            </a:lvl1pPr>
          </a:lstStyle>
          <a:p>
            <a:r>
              <a:rPr lang="en-US" smtClean="0"/>
              <a:t>Click to edit Master title style</a:t>
            </a:r>
            <a:endParaRPr lang="en-US" dirty="0"/>
          </a:p>
        </p:txBody>
      </p:sp>
      <p:sp>
        <p:nvSpPr>
          <p:cNvPr id="3" name="Text Placeholder 2"/>
          <p:cNvSpPr>
            <a:spLocks noGrp="1"/>
          </p:cNvSpPr>
          <p:nvPr>
            <p:ph type="body" idx="1"/>
          </p:nvPr>
        </p:nvSpPr>
        <p:spPr>
          <a:xfrm>
            <a:off x="722313" y="4068763"/>
            <a:ext cx="7772400" cy="1131887"/>
          </a:xfrm>
        </p:spPr>
        <p:txBody>
          <a:bodyPr anchor="t"/>
          <a:lstStyle>
            <a:lvl1pPr marL="0" indent="0" algn="ctr">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54E039-B066-4271-930D-B8EBD878A6CD}" type="datetimeFigureOut">
              <a:rPr lang="en-NZ" smtClean="0"/>
              <a:t>1/03/2012</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038358DC-5180-4161-AA1A-D419D654129D}" type="slidenum">
              <a:rPr lang="en-NZ" smtClean="0"/>
              <a:t>‹#›</a:t>
            </a:fld>
            <a:endParaRPr lang="en-NZ"/>
          </a:p>
        </p:txBody>
      </p:sp>
      <p:sp>
        <p:nvSpPr>
          <p:cNvPr id="7" name="Oval 6"/>
          <p:cNvSpPr/>
          <p:nvPr/>
        </p:nvSpPr>
        <p:spPr>
          <a:xfrm>
            <a:off x="4495800"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4695825"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4296728" y="3924300"/>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Content Placeholder 3"/>
          <p:cNvSpPr>
            <a:spLocks noGrp="1"/>
          </p:cNvSpPr>
          <p:nvPr>
            <p:ph sz="half" idx="2"/>
          </p:nvPr>
        </p:nvSpPr>
        <p:spPr>
          <a:xfrm>
            <a:off x="4648200" y="1600200"/>
            <a:ext cx="4038600" cy="4525963"/>
          </a:xfrm>
        </p:spPr>
        <p:txBody>
          <a:bodyPr/>
          <a:lstStyle>
            <a:lvl1pPr>
              <a:defRPr sz="24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5" name="Date Placeholder 4"/>
          <p:cNvSpPr>
            <a:spLocks noGrp="1"/>
          </p:cNvSpPr>
          <p:nvPr>
            <p:ph type="dt" sz="half" idx="10"/>
          </p:nvPr>
        </p:nvSpPr>
        <p:spPr/>
        <p:txBody>
          <a:bodyPr/>
          <a:lstStyle/>
          <a:p>
            <a:fld id="{AE54E039-B066-4271-930D-B8EBD878A6CD}" type="datetimeFigureOut">
              <a:rPr lang="en-NZ" smtClean="0"/>
              <a:t>1/03/2012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038358DC-5180-4161-AA1A-D419D654129D}" type="slidenum">
              <a:rPr lang="en-NZ" smtClean="0"/>
              <a:t>‹#›</a:t>
            </a:fld>
            <a:endParaRPr lang="en-NZ"/>
          </a:p>
        </p:txBody>
      </p:sp>
      <p:sp>
        <p:nvSpPr>
          <p:cNvPr id="9" name="Content Placeholder 8"/>
          <p:cNvSpPr>
            <a:spLocks noGrp="1"/>
          </p:cNvSpPr>
          <p:nvPr>
            <p:ph sz="quarter" idx="13"/>
          </p:nvPr>
        </p:nvSpPr>
        <p:spPr>
          <a:xfrm>
            <a:off x="365760" y="1600200"/>
            <a:ext cx="4041648" cy="452628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600200"/>
            <a:ext cx="4040188"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8200" y="1600200"/>
            <a:ext cx="4041775" cy="609600"/>
          </a:xfrm>
        </p:spPr>
        <p:txBody>
          <a:bodyPr anchor="b">
            <a:noAutofit/>
          </a:bodyPr>
          <a:lstStyle>
            <a:lvl1pPr marL="0" indent="0" algn="ctr">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AE54E039-B066-4271-930D-B8EBD878A6CD}" type="datetimeFigureOut">
              <a:rPr lang="en-NZ" smtClean="0"/>
              <a:t>1/03/2012</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038358DC-5180-4161-AA1A-D419D654129D}" type="slidenum">
              <a:rPr lang="en-NZ" smtClean="0"/>
              <a:t>‹#›</a:t>
            </a:fld>
            <a:endParaRPr lang="en-NZ"/>
          </a:p>
        </p:txBody>
      </p:sp>
      <p:sp>
        <p:nvSpPr>
          <p:cNvPr id="11" name="Content Placeholder 10"/>
          <p:cNvSpPr>
            <a:spLocks noGrp="1"/>
          </p:cNvSpPr>
          <p:nvPr>
            <p:ph sz="quarter" idx="13"/>
          </p:nvPr>
        </p:nvSpPr>
        <p:spPr>
          <a:xfrm>
            <a:off x="457200" y="2212848"/>
            <a:ext cx="4041648"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72584" y="2212848"/>
            <a:ext cx="4041648" cy="391318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AE54E039-B066-4271-930D-B8EBD878A6CD}" type="datetimeFigureOut">
              <a:rPr lang="en-NZ" smtClean="0"/>
              <a:t>1/03/2012</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038358DC-5180-4161-AA1A-D419D654129D}" type="slidenum">
              <a:rPr lang="en-NZ" smtClean="0"/>
              <a:t>‹#›</a:t>
            </a:fld>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54E039-B066-4271-930D-B8EBD878A6CD}" type="datetimeFigureOut">
              <a:rPr lang="en-NZ" smtClean="0"/>
              <a:t>1/03/2012</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038358DC-5180-4161-AA1A-D419D654129D}" type="slidenum">
              <a:rPr lang="en-NZ" smtClean="0"/>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907087" y="266700"/>
            <a:ext cx="3008313" cy="2095500"/>
          </a:xfrm>
        </p:spPr>
        <p:txBody>
          <a:bodyPr anchor="b"/>
          <a:lstStyle>
            <a:lvl1pPr algn="ctr">
              <a:lnSpc>
                <a:spcPct val="100000"/>
              </a:lnSpc>
              <a:defRPr sz="2800" b="0">
                <a:effectLst>
                  <a:outerShdw blurRad="50800" dist="25400" dir="5400000" algn="t" rotWithShape="0">
                    <a:prstClr val="black">
                      <a:alpha val="25000"/>
                    </a:prstClr>
                  </a:outerShdw>
                </a:effectLst>
              </a:defRPr>
            </a:lvl1pPr>
          </a:lstStyle>
          <a:p>
            <a:r>
              <a:rPr lang="en-US" smtClean="0"/>
              <a:t>Click to edit Master title style</a:t>
            </a:r>
            <a:endParaRPr lang="en-US" dirty="0"/>
          </a:p>
        </p:txBody>
      </p:sp>
      <p:sp>
        <p:nvSpPr>
          <p:cNvPr id="3" name="Content Placeholder 2"/>
          <p:cNvSpPr>
            <a:spLocks noGrp="1"/>
          </p:cNvSpPr>
          <p:nvPr>
            <p:ph idx="1"/>
          </p:nvPr>
        </p:nvSpPr>
        <p:spPr>
          <a:xfrm>
            <a:off x="719137" y="273050"/>
            <a:ext cx="4995863"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907087" y="2438400"/>
            <a:ext cx="3008313" cy="3687763"/>
          </a:xfrm>
        </p:spPr>
        <p:txBody>
          <a:bodyPr>
            <a:normAutofit/>
          </a:bodyPr>
          <a:lstStyle>
            <a:lvl1pPr marL="0" indent="0" algn="ctr">
              <a:lnSpc>
                <a:spcPct val="125000"/>
              </a:lnSpc>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4E039-B066-4271-930D-B8EBD878A6CD}" type="datetimeFigureOut">
              <a:rPr lang="en-NZ" smtClean="0"/>
              <a:t>1/03/2012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038358DC-5180-4161-AA1A-D419D654129D}" type="slidenum">
              <a:rPr lang="en-NZ" smtClean="0"/>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9576" y="228600"/>
            <a:ext cx="5711824" cy="895350"/>
          </a:xfrm>
        </p:spPr>
        <p:txBody>
          <a:bodyPr anchor="b"/>
          <a:lstStyle>
            <a:lvl1pPr algn="ctr">
              <a:lnSpc>
                <a:spcPct val="100000"/>
              </a:lnSpc>
              <a:defRPr sz="2800" b="0"/>
            </a:lvl1pPr>
          </a:lstStyle>
          <a:p>
            <a:r>
              <a:rPr lang="en-US" smtClean="0"/>
              <a:t>Click to edit Master title style</a:t>
            </a:r>
            <a:endParaRPr lang="en-US" dirty="0"/>
          </a:p>
        </p:txBody>
      </p:sp>
      <p:sp>
        <p:nvSpPr>
          <p:cNvPr id="3" name="Picture Placeholder 2"/>
          <p:cNvSpPr>
            <a:spLocks noGrp="1"/>
          </p:cNvSpPr>
          <p:nvPr>
            <p:ph type="pic" idx="1"/>
          </p:nvPr>
        </p:nvSpPr>
        <p:spPr>
          <a:xfrm>
            <a:off x="1508126" y="1143000"/>
            <a:ext cx="6054724" cy="4541044"/>
          </a:xfrm>
          <a:ln w="76200">
            <a:solidFill>
              <a:schemeClr val="bg1"/>
            </a:solidFill>
          </a:ln>
          <a:effectLst>
            <a:outerShdw blurRad="88900" dist="50800" dir="5400000" algn="ctr" rotWithShape="0">
              <a:srgbClr val="000000">
                <a:alpha val="25000"/>
              </a:srgbClr>
            </a:outerShdw>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679576" y="5810250"/>
            <a:ext cx="5711824" cy="533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54E039-B066-4271-930D-B8EBD878A6CD}" type="datetimeFigureOut">
              <a:rPr lang="en-NZ" smtClean="0"/>
              <a:t>1/03/2012</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038358DC-5180-4161-AA1A-D419D654129D}" type="slidenum">
              <a:rPr lang="en-NZ" smtClean="0"/>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0"/>
            <a:ext cx="8229600" cy="1600200"/>
          </a:xfrm>
          <a:prstGeom prst="rect">
            <a:avLst/>
          </a:prstGeom>
        </p:spPr>
        <p:txBody>
          <a:bodyPr vert="horz" lIns="91440" tIns="45720" rIns="91440" bIns="45720" rtlCol="0" anchor="b">
            <a:no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2"/>
          </p:nvPr>
        </p:nvSpPr>
        <p:spPr>
          <a:xfrm>
            <a:off x="6363347" y="6356350"/>
            <a:ext cx="2085975" cy="365125"/>
          </a:xfrm>
          <a:prstGeom prst="rect">
            <a:avLst/>
          </a:prstGeom>
        </p:spPr>
        <p:txBody>
          <a:bodyPr vert="horz" lIns="91440" tIns="45720" rIns="45720" bIns="45720" rtlCol="0" anchor="ctr"/>
          <a:lstStyle>
            <a:lvl1pPr algn="r">
              <a:defRPr sz="1200">
                <a:solidFill>
                  <a:schemeClr val="tx1">
                    <a:lumMod val="65000"/>
                    <a:lumOff val="35000"/>
                  </a:schemeClr>
                </a:solidFill>
                <a:latin typeface="Century Gothic" pitchFamily="34" charset="0"/>
              </a:defRPr>
            </a:lvl1pPr>
          </a:lstStyle>
          <a:p>
            <a:fld id="{AE54E039-B066-4271-930D-B8EBD878A6CD}" type="datetimeFigureOut">
              <a:rPr lang="en-NZ" smtClean="0"/>
              <a:t>1/03/2012</a:t>
            </a:fld>
            <a:endParaRPr lang="en-NZ"/>
          </a:p>
        </p:txBody>
      </p:sp>
      <p:sp>
        <p:nvSpPr>
          <p:cNvPr id="5" name="Footer Placeholder 4"/>
          <p:cNvSpPr>
            <a:spLocks noGrp="1"/>
          </p:cNvSpPr>
          <p:nvPr>
            <p:ph type="ftr" sz="quarter" idx="3"/>
          </p:nvPr>
        </p:nvSpPr>
        <p:spPr>
          <a:xfrm>
            <a:off x="659165" y="6356350"/>
            <a:ext cx="2847975" cy="365125"/>
          </a:xfrm>
          <a:prstGeom prst="rect">
            <a:avLst/>
          </a:prstGeom>
        </p:spPr>
        <p:txBody>
          <a:bodyPr vert="horz" lIns="45720" tIns="45720" rIns="91440" bIns="45720" rtlCol="0" anchor="ctr"/>
          <a:lstStyle>
            <a:lvl1pPr algn="l">
              <a:defRPr sz="1200">
                <a:solidFill>
                  <a:schemeClr val="tx1">
                    <a:lumMod val="65000"/>
                    <a:lumOff val="35000"/>
                  </a:schemeClr>
                </a:solidFill>
                <a:latin typeface="Century Gothic" pitchFamily="34" charset="0"/>
              </a:defRPr>
            </a:lvl1pPr>
          </a:lstStyle>
          <a:p>
            <a:endParaRPr lang="en-NZ"/>
          </a:p>
        </p:txBody>
      </p:sp>
      <p:sp>
        <p:nvSpPr>
          <p:cNvPr id="6" name="Slide Number Placeholder 5"/>
          <p:cNvSpPr>
            <a:spLocks noGrp="1"/>
          </p:cNvSpPr>
          <p:nvPr>
            <p:ph type="sldNum" sz="quarter" idx="4"/>
          </p:nvPr>
        </p:nvSpPr>
        <p:spPr>
          <a:xfrm>
            <a:off x="8543278" y="6356350"/>
            <a:ext cx="561975" cy="365125"/>
          </a:xfrm>
          <a:prstGeom prst="rect">
            <a:avLst/>
          </a:prstGeom>
        </p:spPr>
        <p:txBody>
          <a:bodyPr vert="horz" lIns="27432" tIns="45720" rIns="45720" bIns="45720" rtlCol="0" anchor="ctr"/>
          <a:lstStyle>
            <a:lvl1pPr algn="l">
              <a:defRPr sz="1200">
                <a:solidFill>
                  <a:schemeClr val="tx1">
                    <a:lumMod val="65000"/>
                    <a:lumOff val="35000"/>
                  </a:schemeClr>
                </a:solidFill>
                <a:latin typeface="Century Gothic" pitchFamily="34" charset="0"/>
              </a:defRPr>
            </a:lvl1pPr>
          </a:lstStyle>
          <a:p>
            <a:fld id="{038358DC-5180-4161-AA1A-D419D654129D}" type="slidenum">
              <a:rPr lang="en-NZ" smtClean="0"/>
              <a:t>‹#›</a:t>
            </a:fld>
            <a:endParaRPr lang="en-NZ"/>
          </a:p>
        </p:txBody>
      </p:sp>
      <p:sp>
        <p:nvSpPr>
          <p:cNvPr id="7" name="Oval 6"/>
          <p:cNvSpPr/>
          <p:nvPr/>
        </p:nvSpPr>
        <p:spPr>
          <a:xfrm>
            <a:off x="8457760"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8" name="Oval 7"/>
          <p:cNvSpPr/>
          <p:nvPr/>
        </p:nvSpPr>
        <p:spPr>
          <a:xfrm>
            <a:off x="569119" y="6499384"/>
            <a:ext cx="84772" cy="84772"/>
          </a:xfrm>
          <a:prstGeom prst="ellipse">
            <a:avLst/>
          </a:prstGeom>
          <a:solidFill>
            <a:schemeClr val="tx1">
              <a:lumMod val="50000"/>
              <a:lumOff val="50000"/>
            </a:schemeClr>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lnSpc>
          <a:spcPts val="5800"/>
        </a:lnSpc>
        <a:spcBef>
          <a:spcPct val="0"/>
        </a:spcBef>
        <a:buNone/>
        <a:defRPr sz="5400" kern="1200">
          <a:solidFill>
            <a:schemeClr val="tx2"/>
          </a:solidFill>
          <a:effectLst>
            <a:outerShdw blurRad="63500" dist="38100" dir="5400000" algn="t" rotWithShape="0">
              <a:prstClr val="black">
                <a:alpha val="25000"/>
              </a:prstClr>
            </a:outerShdw>
          </a:effectLst>
          <a:latin typeface="+mn-lt"/>
          <a:ea typeface="+mj-ea"/>
          <a:cs typeface="+mj-cs"/>
        </a:defRPr>
      </a:lvl1pPr>
    </p:titleStyle>
    <p:bodyStyle>
      <a:lvl1pPr marL="342900" indent="-342900" algn="l" defTabSz="914400" rtl="0" eaLnBrk="1" latinLnBrk="0" hangingPunct="1">
        <a:spcBef>
          <a:spcPct val="20000"/>
        </a:spcBef>
        <a:buFont typeface="Arial" pitchFamily="34" charset="0"/>
        <a:buChar char="•"/>
        <a:defRPr sz="2400" kern="1200">
          <a:solidFill>
            <a:schemeClr val="tx1">
              <a:lumMod val="50000"/>
              <a:lumOff val="50000"/>
            </a:schemeClr>
          </a:solidFill>
          <a:latin typeface="+mj-lt"/>
          <a:ea typeface="+mn-ea"/>
          <a:cs typeface="+mn-cs"/>
        </a:defRPr>
      </a:lvl1pPr>
      <a:lvl2pPr marL="742950" indent="-28575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2pPr>
      <a:lvl3pPr marL="11430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3pPr>
      <a:lvl4pPr marL="16002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4pPr>
      <a:lvl5pPr marL="20574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5pPr>
      <a:lvl6pPr marL="25146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6pPr>
      <a:lvl7pPr marL="29718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7pPr>
      <a:lvl8pPr marL="3429000" indent="-228600" algn="l" defTabSz="914400" rtl="0" eaLnBrk="1" latinLnBrk="0" hangingPunct="1">
        <a:spcBef>
          <a:spcPct val="20000"/>
        </a:spcBef>
        <a:buFont typeface="Courier New" pitchFamily="49" charset="0"/>
        <a:buChar char="o"/>
        <a:defRPr sz="1600" kern="1200">
          <a:solidFill>
            <a:schemeClr val="tx1">
              <a:lumMod val="50000"/>
              <a:lumOff val="50000"/>
            </a:schemeClr>
          </a:solidFill>
          <a:latin typeface="+mj-lt"/>
          <a:ea typeface="+mn-ea"/>
          <a:cs typeface="+mn-cs"/>
        </a:defRPr>
      </a:lvl8pPr>
      <a:lvl9pPr marL="3886200" indent="-228600" algn="l" defTabSz="914400" rtl="0" eaLnBrk="1" latinLnBrk="0" hangingPunct="1">
        <a:spcBef>
          <a:spcPct val="20000"/>
        </a:spcBef>
        <a:buFont typeface="Arial" pitchFamily="34" charset="0"/>
        <a:buChar char="•"/>
        <a:defRPr sz="1600" kern="1200">
          <a:solidFill>
            <a:schemeClr val="tx1">
              <a:lumMod val="50000"/>
              <a:lumOff val="50000"/>
            </a:schemeClr>
          </a:solidFill>
          <a:latin typeface="+mj-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59632" y="116632"/>
            <a:ext cx="7772400" cy="1159769"/>
          </a:xfrm>
        </p:spPr>
        <p:txBody>
          <a:bodyPr/>
          <a:lstStyle/>
          <a:p>
            <a:pPr algn="r"/>
            <a:r>
              <a:rPr lang="en-NZ" b="1" dirty="0" smtClean="0"/>
              <a:t>Mental Cases</a:t>
            </a:r>
            <a:endParaRPr lang="en-NZ" b="1" dirty="0"/>
          </a:p>
        </p:txBody>
      </p:sp>
      <p:sp>
        <p:nvSpPr>
          <p:cNvPr id="3" name="Subtitle 2"/>
          <p:cNvSpPr>
            <a:spLocks noGrp="1"/>
          </p:cNvSpPr>
          <p:nvPr>
            <p:ph type="subTitle" idx="1"/>
          </p:nvPr>
        </p:nvSpPr>
        <p:spPr>
          <a:xfrm>
            <a:off x="2555776" y="1052736"/>
            <a:ext cx="6400800" cy="1219200"/>
          </a:xfrm>
        </p:spPr>
        <p:txBody>
          <a:bodyPr>
            <a:normAutofit/>
          </a:bodyPr>
          <a:lstStyle/>
          <a:p>
            <a:pPr algn="r"/>
            <a:r>
              <a:rPr lang="en-NZ" sz="4000" b="1" dirty="0" smtClean="0">
                <a:solidFill>
                  <a:schemeClr val="tx1"/>
                </a:solidFill>
              </a:rPr>
              <a:t>Wilfred Owen</a:t>
            </a:r>
            <a:endParaRPr lang="en-NZ" sz="4000" b="1" dirty="0">
              <a:solidFill>
                <a:schemeClr val="tx1"/>
              </a:solidFill>
            </a:endParaRPr>
          </a:p>
        </p:txBody>
      </p:sp>
    </p:spTree>
    <p:extLst>
      <p:ext uri="{BB962C8B-B14F-4D97-AF65-F5344CB8AC3E}">
        <p14:creationId xmlns:p14="http://schemas.microsoft.com/office/powerpoint/2010/main" val="230344240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NZ" dirty="0" smtClean="0"/>
              <a:t>Rhyme / Inversion</a:t>
            </a:r>
            <a:endParaRPr lang="en-NZ" dirty="0"/>
          </a:p>
        </p:txBody>
      </p:sp>
      <p:sp>
        <p:nvSpPr>
          <p:cNvPr id="3" name="Content Placeholder 2"/>
          <p:cNvSpPr>
            <a:spLocks noGrp="1"/>
          </p:cNvSpPr>
          <p:nvPr>
            <p:ph idx="1"/>
          </p:nvPr>
        </p:nvSpPr>
        <p:spPr>
          <a:xfrm>
            <a:off x="457200" y="2204864"/>
            <a:ext cx="8229600" cy="4464496"/>
          </a:xfrm>
        </p:spPr>
        <p:txBody>
          <a:bodyPr>
            <a:normAutofit fontScale="92500" lnSpcReduction="20000"/>
          </a:bodyPr>
          <a:lstStyle/>
          <a:p>
            <a:r>
              <a:rPr lang="en-NZ" b="1" i="1" dirty="0" smtClean="0">
                <a:solidFill>
                  <a:srgbClr val="FFC000"/>
                </a:solidFill>
              </a:rPr>
              <a:t>“Batter of guns and shatter of flying muscles”</a:t>
            </a:r>
          </a:p>
          <a:p>
            <a:endParaRPr lang="en-NZ" dirty="0">
              <a:solidFill>
                <a:schemeClr val="tx1"/>
              </a:solidFill>
            </a:endParaRPr>
          </a:p>
          <a:p>
            <a:r>
              <a:rPr lang="en-NZ" dirty="0" smtClean="0">
                <a:solidFill>
                  <a:schemeClr val="tx1"/>
                </a:solidFill>
              </a:rPr>
              <a:t>Rhyming </a:t>
            </a:r>
            <a:r>
              <a:rPr lang="en-NZ" dirty="0">
                <a:solidFill>
                  <a:schemeClr val="tx1"/>
                </a:solidFill>
              </a:rPr>
              <a:t>terms ‘Batter’ and shatter’ confront the reader as does the image of ‘flying muscles’ as men’s bodies are ripped apart. </a:t>
            </a:r>
            <a:r>
              <a:rPr lang="en-NZ" dirty="0">
                <a:solidFill>
                  <a:schemeClr val="tx1"/>
                </a:solidFill>
              </a:rPr>
              <a:t>To emphasise the </a:t>
            </a:r>
            <a:r>
              <a:rPr lang="en-NZ" dirty="0" smtClean="0">
                <a:solidFill>
                  <a:schemeClr val="tx1"/>
                </a:solidFill>
              </a:rPr>
              <a:t>on-going </a:t>
            </a:r>
            <a:r>
              <a:rPr lang="en-NZ" dirty="0">
                <a:solidFill>
                  <a:schemeClr val="tx1"/>
                </a:solidFill>
              </a:rPr>
              <a:t>hell these helpless men endure, word inversion and reference to the senses of sight and sound are used, ‘Always they must see these things and hear them’. The horrors they have witnessed have utterly debilitated them; their lifeline to normalcy has been completely severed. They are longer and will never be the men they once were.</a:t>
            </a:r>
            <a:endParaRPr lang="en-NZ" dirty="0" smtClean="0">
              <a:solidFill>
                <a:schemeClr val="tx1"/>
              </a:solidFill>
            </a:endParaRPr>
          </a:p>
          <a:p>
            <a:pPr marL="0" indent="0">
              <a:buNone/>
            </a:pPr>
            <a:endParaRPr lang="en-NZ" sz="1100" dirty="0">
              <a:solidFill>
                <a:schemeClr val="tx1"/>
              </a:solidFill>
            </a:endParaRPr>
          </a:p>
          <a:p>
            <a:r>
              <a:rPr lang="en-NZ" dirty="0" smtClean="0">
                <a:solidFill>
                  <a:schemeClr val="tx1"/>
                </a:solidFill>
              </a:rPr>
              <a:t>‘</a:t>
            </a:r>
            <a:r>
              <a:rPr lang="en-NZ" dirty="0">
                <a:solidFill>
                  <a:schemeClr val="tx1"/>
                </a:solidFill>
              </a:rPr>
              <a:t>Rucked’ serves as an effective image for the convoluted and war-torn terrain, thick with the dead in which they lived and fought.</a:t>
            </a:r>
          </a:p>
        </p:txBody>
      </p:sp>
      <p:pic>
        <p:nvPicPr>
          <p:cNvPr id="4" name="Content Placeholder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691118">
            <a:off x="6394620" y="501123"/>
            <a:ext cx="2263137" cy="1695168"/>
          </a:xfrm>
          <a:prstGeom prst="rect">
            <a:avLst/>
          </a:prstGeom>
        </p:spPr>
      </p:pic>
    </p:spTree>
    <p:extLst>
      <p:ext uri="{BB962C8B-B14F-4D97-AF65-F5344CB8AC3E}">
        <p14:creationId xmlns:p14="http://schemas.microsoft.com/office/powerpoint/2010/main" val="29535437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404664"/>
            <a:ext cx="8229600" cy="907504"/>
          </a:xfrm>
        </p:spPr>
        <p:txBody>
          <a:bodyPr/>
          <a:lstStyle/>
          <a:p>
            <a:r>
              <a:rPr lang="en-NZ" sz="4000" dirty="0" smtClean="0"/>
              <a:t>STANZA 3: Language Techniques</a:t>
            </a:r>
            <a:endParaRPr lang="en-NZ" sz="4000" dirty="0"/>
          </a:p>
        </p:txBody>
      </p:sp>
      <p:sp>
        <p:nvSpPr>
          <p:cNvPr id="3" name="Content Placeholder 2"/>
          <p:cNvSpPr>
            <a:spLocks noGrp="1"/>
          </p:cNvSpPr>
          <p:nvPr>
            <p:ph idx="1"/>
          </p:nvPr>
        </p:nvSpPr>
        <p:spPr>
          <a:xfrm>
            <a:off x="179512" y="1600200"/>
            <a:ext cx="8856984" cy="5069160"/>
          </a:xfrm>
        </p:spPr>
        <p:txBody>
          <a:bodyPr>
            <a:normAutofit fontScale="92500" lnSpcReduction="10000"/>
          </a:bodyPr>
          <a:lstStyle/>
          <a:p>
            <a:pPr marL="0" lvl="0" indent="0">
              <a:buNone/>
            </a:pPr>
            <a:r>
              <a:rPr lang="en-NZ" dirty="0" smtClean="0">
                <a:solidFill>
                  <a:schemeClr val="tx1"/>
                </a:solidFill>
              </a:rPr>
              <a:t>In Stanza 3 the soldiers have </a:t>
            </a:r>
            <a:r>
              <a:rPr lang="en-NZ" dirty="0">
                <a:solidFill>
                  <a:schemeClr val="tx1"/>
                </a:solidFill>
              </a:rPr>
              <a:t>lost visual contact with the outer world as they focus instead on an inner sight fractured by pain and death. </a:t>
            </a:r>
            <a:endParaRPr lang="en-NZ" dirty="0" smtClean="0">
              <a:solidFill>
                <a:schemeClr val="tx1"/>
              </a:solidFill>
            </a:endParaRPr>
          </a:p>
          <a:p>
            <a:pPr lvl="0"/>
            <a:endParaRPr lang="en-NZ" dirty="0" smtClean="0"/>
          </a:p>
          <a:p>
            <a:pPr lvl="0"/>
            <a:r>
              <a:rPr lang="en-NZ" b="1" i="1" dirty="0" smtClean="0">
                <a:solidFill>
                  <a:srgbClr val="FFC000"/>
                </a:solidFill>
              </a:rPr>
              <a:t>Eyeballs </a:t>
            </a:r>
            <a:r>
              <a:rPr lang="en-NZ" b="1" i="1" dirty="0">
                <a:solidFill>
                  <a:srgbClr val="FFC000"/>
                </a:solidFill>
              </a:rPr>
              <a:t>shrink </a:t>
            </a:r>
            <a:r>
              <a:rPr lang="en-NZ" b="1" i="1" dirty="0" smtClean="0">
                <a:solidFill>
                  <a:srgbClr val="FFC000"/>
                </a:solidFill>
              </a:rPr>
              <a:t>tormented back </a:t>
            </a:r>
            <a:r>
              <a:rPr lang="en-NZ" b="1" i="1" dirty="0">
                <a:solidFill>
                  <a:srgbClr val="FFC000"/>
                </a:solidFill>
              </a:rPr>
              <a:t>into their </a:t>
            </a:r>
            <a:r>
              <a:rPr lang="en-NZ" b="1" i="1" dirty="0" smtClean="0">
                <a:solidFill>
                  <a:srgbClr val="FFC000"/>
                </a:solidFill>
              </a:rPr>
              <a:t>brains</a:t>
            </a:r>
          </a:p>
          <a:p>
            <a:pPr lvl="0"/>
            <a:endParaRPr lang="en-NZ" b="1" i="1" dirty="0">
              <a:solidFill>
                <a:srgbClr val="FFC000"/>
              </a:solidFill>
            </a:endParaRPr>
          </a:p>
          <a:p>
            <a:pPr lvl="0"/>
            <a:r>
              <a:rPr lang="en-NZ" b="1" i="1" dirty="0" smtClean="0">
                <a:solidFill>
                  <a:srgbClr val="FFC000"/>
                </a:solidFill>
              </a:rPr>
              <a:t>Sunlight </a:t>
            </a:r>
            <a:r>
              <a:rPr lang="en-NZ" b="1" i="1" dirty="0">
                <a:solidFill>
                  <a:srgbClr val="FFC000"/>
                </a:solidFill>
              </a:rPr>
              <a:t>seems a </a:t>
            </a:r>
            <a:r>
              <a:rPr lang="en-NZ" b="1" i="1" dirty="0" err="1">
                <a:solidFill>
                  <a:srgbClr val="FFC000"/>
                </a:solidFill>
              </a:rPr>
              <a:t>bloodsmear</a:t>
            </a:r>
            <a:r>
              <a:rPr lang="en-NZ" b="1" i="1" dirty="0">
                <a:solidFill>
                  <a:srgbClr val="FFC000"/>
                </a:solidFill>
              </a:rPr>
              <a:t>; night comes </a:t>
            </a:r>
            <a:r>
              <a:rPr lang="en-NZ" b="1" i="1" dirty="0" smtClean="0">
                <a:solidFill>
                  <a:srgbClr val="FFC000"/>
                </a:solidFill>
              </a:rPr>
              <a:t>blood-black;</a:t>
            </a:r>
          </a:p>
          <a:p>
            <a:pPr lvl="0"/>
            <a:endParaRPr lang="en-NZ" b="1" i="1" dirty="0" smtClean="0">
              <a:solidFill>
                <a:srgbClr val="FFC000"/>
              </a:solidFill>
            </a:endParaRPr>
          </a:p>
          <a:p>
            <a:pPr lvl="0"/>
            <a:r>
              <a:rPr lang="en-NZ" b="1" i="1" dirty="0" smtClean="0">
                <a:solidFill>
                  <a:srgbClr val="FFC000"/>
                </a:solidFill>
              </a:rPr>
              <a:t>Dawn </a:t>
            </a:r>
            <a:r>
              <a:rPr lang="en-NZ" b="1" i="1" dirty="0">
                <a:solidFill>
                  <a:srgbClr val="FFC000"/>
                </a:solidFill>
              </a:rPr>
              <a:t>breaks open like a wound that bleeds </a:t>
            </a:r>
            <a:r>
              <a:rPr lang="en-NZ" b="1" i="1" dirty="0" smtClean="0">
                <a:solidFill>
                  <a:srgbClr val="FFC000"/>
                </a:solidFill>
              </a:rPr>
              <a:t>afresh</a:t>
            </a:r>
            <a:endParaRPr lang="en-NZ" b="1" i="1" dirty="0">
              <a:solidFill>
                <a:srgbClr val="FFC000"/>
              </a:solidFill>
            </a:endParaRPr>
          </a:p>
          <a:p>
            <a:pPr lvl="0"/>
            <a:endParaRPr lang="en-NZ" b="1" i="1" dirty="0" smtClean="0">
              <a:solidFill>
                <a:srgbClr val="FFC000"/>
              </a:solidFill>
            </a:endParaRPr>
          </a:p>
          <a:p>
            <a:pPr lvl="0"/>
            <a:r>
              <a:rPr lang="en-NZ" b="1" i="1" dirty="0" smtClean="0">
                <a:solidFill>
                  <a:srgbClr val="FFC000"/>
                </a:solidFill>
              </a:rPr>
              <a:t>Their heads wear this </a:t>
            </a:r>
            <a:r>
              <a:rPr lang="en-NZ" b="1" i="1" dirty="0">
                <a:solidFill>
                  <a:srgbClr val="FFC000"/>
                </a:solidFill>
              </a:rPr>
              <a:t>hilarious, </a:t>
            </a:r>
            <a:r>
              <a:rPr lang="en-NZ" b="1" i="1" dirty="0" smtClean="0">
                <a:solidFill>
                  <a:srgbClr val="FFC000"/>
                </a:solidFill>
              </a:rPr>
              <a:t>hideous, Awful </a:t>
            </a:r>
            <a:r>
              <a:rPr lang="en-NZ" b="1" i="1" dirty="0">
                <a:solidFill>
                  <a:srgbClr val="FFC000"/>
                </a:solidFill>
              </a:rPr>
              <a:t>falseness of </a:t>
            </a:r>
            <a:r>
              <a:rPr lang="en-NZ" b="1" i="1" dirty="0" smtClean="0">
                <a:solidFill>
                  <a:srgbClr val="FFC000"/>
                </a:solidFill>
              </a:rPr>
              <a:t>set-smiling corpses</a:t>
            </a:r>
          </a:p>
          <a:p>
            <a:pPr lvl="0"/>
            <a:endParaRPr lang="en-NZ" b="1" i="1" dirty="0" smtClean="0">
              <a:solidFill>
                <a:srgbClr val="FFC000"/>
              </a:solidFill>
            </a:endParaRPr>
          </a:p>
          <a:p>
            <a:pPr lvl="0"/>
            <a:r>
              <a:rPr lang="en-NZ" b="1" i="1" dirty="0" smtClean="0">
                <a:solidFill>
                  <a:srgbClr val="FFC000"/>
                </a:solidFill>
              </a:rPr>
              <a:t>Thus their hands are plucking…picking…snatching…pawing</a:t>
            </a:r>
            <a:endParaRPr lang="en-NZ" b="1" i="1" dirty="0">
              <a:solidFill>
                <a:srgbClr val="FFC000"/>
              </a:solidFill>
            </a:endParaRPr>
          </a:p>
          <a:p>
            <a:pPr lvl="0"/>
            <a:endParaRPr lang="en-NZ" dirty="0" smtClean="0">
              <a:solidFill>
                <a:schemeClr val="tx1"/>
              </a:solidFill>
            </a:endParaRPr>
          </a:p>
          <a:p>
            <a:endParaRPr lang="en-NZ" dirty="0"/>
          </a:p>
        </p:txBody>
      </p:sp>
    </p:spTree>
    <p:extLst>
      <p:ext uri="{BB962C8B-B14F-4D97-AF65-F5344CB8AC3E}">
        <p14:creationId xmlns:p14="http://schemas.microsoft.com/office/powerpoint/2010/main" val="13412877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xfrm>
            <a:off x="107504" y="116632"/>
            <a:ext cx="8856984" cy="1051520"/>
          </a:xfrm>
        </p:spPr>
        <p:txBody>
          <a:bodyPr/>
          <a:lstStyle/>
          <a:p>
            <a:pPr algn="l"/>
            <a:r>
              <a:rPr lang="en-NZ" dirty="0" smtClean="0"/>
              <a:t>Personification / Alliteration</a:t>
            </a:r>
            <a:endParaRPr lang="en-NZ" dirty="0"/>
          </a:p>
        </p:txBody>
      </p:sp>
      <p:sp>
        <p:nvSpPr>
          <p:cNvPr id="10" name="Content Placeholder 9"/>
          <p:cNvSpPr>
            <a:spLocks noGrp="1"/>
          </p:cNvSpPr>
          <p:nvPr>
            <p:ph idx="1"/>
          </p:nvPr>
        </p:nvSpPr>
        <p:spPr/>
        <p:txBody>
          <a:bodyPr>
            <a:normAutofit lnSpcReduction="10000"/>
          </a:bodyPr>
          <a:lstStyle/>
          <a:p>
            <a:pPr lvl="0"/>
            <a:r>
              <a:rPr lang="en-NZ" b="1" i="1" dirty="0" smtClean="0">
                <a:solidFill>
                  <a:srgbClr val="FFC000"/>
                </a:solidFill>
              </a:rPr>
              <a:t>“Still their eyeballs </a:t>
            </a:r>
            <a:r>
              <a:rPr lang="en-NZ" b="1" i="1" dirty="0">
                <a:solidFill>
                  <a:srgbClr val="FFC000"/>
                </a:solidFill>
              </a:rPr>
              <a:t>shrink tormented </a:t>
            </a:r>
            <a:r>
              <a:rPr lang="en-NZ" b="1" i="1" dirty="0" smtClean="0">
                <a:solidFill>
                  <a:srgbClr val="FFC000"/>
                </a:solidFill>
              </a:rPr>
              <a:t>                                      Back </a:t>
            </a:r>
            <a:r>
              <a:rPr lang="en-NZ" b="1" i="1" dirty="0">
                <a:solidFill>
                  <a:srgbClr val="FFC000"/>
                </a:solidFill>
              </a:rPr>
              <a:t>into their </a:t>
            </a:r>
            <a:r>
              <a:rPr lang="en-NZ" b="1" i="1" dirty="0" smtClean="0">
                <a:solidFill>
                  <a:srgbClr val="FFC000"/>
                </a:solidFill>
              </a:rPr>
              <a:t>brains”</a:t>
            </a:r>
            <a:endParaRPr lang="en-NZ" b="1" i="1" dirty="0">
              <a:solidFill>
                <a:srgbClr val="FFC000"/>
              </a:solidFill>
            </a:endParaRPr>
          </a:p>
          <a:p>
            <a:endParaRPr lang="en-NZ" dirty="0" smtClean="0"/>
          </a:p>
          <a:p>
            <a:r>
              <a:rPr lang="en-NZ" b="1" dirty="0" smtClean="0">
                <a:solidFill>
                  <a:schemeClr val="tx1"/>
                </a:solidFill>
              </a:rPr>
              <a:t>The men’s eyes rolling back in their heads further adding to the image of these men as inhuman and the conveys the mental anguish they cannot escape from. The harsh alliterative “b” also seems aggressive and reflects Owen’s anger at what these men have been reduced to. Word inversion is also used here placing emphasis on “tormented”.</a:t>
            </a:r>
          </a:p>
          <a:p>
            <a:endParaRPr lang="en-NZ" b="1" dirty="0">
              <a:solidFill>
                <a:schemeClr val="tx1"/>
              </a:solidFill>
            </a:endParaRPr>
          </a:p>
          <a:p>
            <a:r>
              <a:rPr lang="en-NZ" b="1" dirty="0" smtClean="0">
                <a:solidFill>
                  <a:schemeClr val="tx1"/>
                </a:solidFill>
              </a:rPr>
              <a:t>Therefore still tormented their eyeballs shrink back…</a:t>
            </a:r>
            <a:endParaRPr lang="en-NZ" b="1" dirty="0">
              <a:solidFill>
                <a:schemeClr val="tx1"/>
              </a:solidFill>
            </a:endParaRPr>
          </a:p>
        </p:txBody>
      </p:sp>
    </p:spTree>
    <p:extLst>
      <p:ext uri="{BB962C8B-B14F-4D97-AF65-F5344CB8AC3E}">
        <p14:creationId xmlns:p14="http://schemas.microsoft.com/office/powerpoint/2010/main" val="960310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60648"/>
            <a:ext cx="8229600" cy="979512"/>
          </a:xfrm>
        </p:spPr>
        <p:txBody>
          <a:bodyPr/>
          <a:lstStyle/>
          <a:p>
            <a:pPr algn="l"/>
            <a:r>
              <a:rPr lang="en-NZ" dirty="0" smtClean="0"/>
              <a:t>Symbolism &amp; Simile</a:t>
            </a:r>
            <a:endParaRPr lang="en-NZ" dirty="0"/>
          </a:p>
        </p:txBody>
      </p:sp>
      <p:sp>
        <p:nvSpPr>
          <p:cNvPr id="3" name="Content Placeholder 2"/>
          <p:cNvSpPr>
            <a:spLocks noGrp="1"/>
          </p:cNvSpPr>
          <p:nvPr>
            <p:ph idx="1"/>
          </p:nvPr>
        </p:nvSpPr>
        <p:spPr>
          <a:xfrm>
            <a:off x="457200" y="1340768"/>
            <a:ext cx="8435280" cy="5517232"/>
          </a:xfrm>
        </p:spPr>
        <p:txBody>
          <a:bodyPr>
            <a:normAutofit fontScale="85000" lnSpcReduction="20000"/>
          </a:bodyPr>
          <a:lstStyle/>
          <a:p>
            <a:r>
              <a:rPr lang="en-NZ" b="1" i="1" dirty="0">
                <a:solidFill>
                  <a:srgbClr val="FFC000"/>
                </a:solidFill>
              </a:rPr>
              <a:t>Sunlight seems a </a:t>
            </a:r>
            <a:r>
              <a:rPr lang="en-NZ" b="1" i="1" dirty="0" err="1">
                <a:solidFill>
                  <a:srgbClr val="FFC000"/>
                </a:solidFill>
              </a:rPr>
              <a:t>bloodsmear</a:t>
            </a:r>
            <a:r>
              <a:rPr lang="en-NZ" b="1" i="1" dirty="0">
                <a:solidFill>
                  <a:srgbClr val="FFC000"/>
                </a:solidFill>
              </a:rPr>
              <a:t>; night comes blood-black</a:t>
            </a:r>
            <a:r>
              <a:rPr lang="en-NZ" b="1" i="1" dirty="0" smtClean="0">
                <a:solidFill>
                  <a:srgbClr val="FFC000"/>
                </a:solidFill>
              </a:rPr>
              <a:t>;</a:t>
            </a:r>
          </a:p>
          <a:p>
            <a:pPr lvl="0"/>
            <a:r>
              <a:rPr lang="en-NZ" b="1" i="1" dirty="0">
                <a:solidFill>
                  <a:srgbClr val="FFC000"/>
                </a:solidFill>
              </a:rPr>
              <a:t>Dawn breaks open like a wound that bleeds afresh</a:t>
            </a:r>
          </a:p>
          <a:p>
            <a:pPr marL="0" lvl="0" indent="0">
              <a:buNone/>
            </a:pPr>
            <a:endParaRPr lang="en-NZ" b="1" i="1" dirty="0" smtClean="0">
              <a:solidFill>
                <a:srgbClr val="FFC000"/>
              </a:solidFill>
            </a:endParaRPr>
          </a:p>
          <a:p>
            <a:pPr lvl="0"/>
            <a:r>
              <a:rPr lang="en-NZ" b="1" dirty="0">
                <a:solidFill>
                  <a:schemeClr val="tx1"/>
                </a:solidFill>
              </a:rPr>
              <a:t>Blood imagery is effectively developed through the compound words, ‘blood-smear’ and ‘blood-black’. The impact is increased further by the ‘b’ alliteration and the negative connotations of ‘smear’ and ‘black’.</a:t>
            </a:r>
          </a:p>
          <a:p>
            <a:endParaRPr lang="en-NZ" b="1" dirty="0" smtClean="0">
              <a:solidFill>
                <a:schemeClr val="tx1"/>
              </a:solidFill>
            </a:endParaRPr>
          </a:p>
          <a:p>
            <a:r>
              <a:rPr lang="en-NZ" b="1" dirty="0" smtClean="0">
                <a:solidFill>
                  <a:schemeClr val="tx1"/>
                </a:solidFill>
              </a:rPr>
              <a:t>Neither </a:t>
            </a:r>
            <a:r>
              <a:rPr lang="en-NZ" b="1" dirty="0">
                <a:solidFill>
                  <a:schemeClr val="tx1"/>
                </a:solidFill>
              </a:rPr>
              <a:t>‘Sunlight’ nor ‘night’ </a:t>
            </a:r>
            <a:r>
              <a:rPr lang="en-NZ" b="1" dirty="0" smtClean="0">
                <a:solidFill>
                  <a:schemeClr val="tx1"/>
                </a:solidFill>
              </a:rPr>
              <a:t>has any effect</a:t>
            </a:r>
            <a:r>
              <a:rPr lang="en-NZ" b="1" dirty="0" smtClean="0">
                <a:solidFill>
                  <a:schemeClr val="tx1"/>
                </a:solidFill>
              </a:rPr>
              <a:t> </a:t>
            </a:r>
            <a:r>
              <a:rPr lang="en-NZ" b="1" dirty="0">
                <a:solidFill>
                  <a:schemeClr val="tx1"/>
                </a:solidFill>
              </a:rPr>
              <a:t>on the world </a:t>
            </a:r>
            <a:r>
              <a:rPr lang="en-NZ" b="1" dirty="0" smtClean="0">
                <a:solidFill>
                  <a:schemeClr val="tx1"/>
                </a:solidFill>
              </a:rPr>
              <a:t>these soldiers live. ‘Dawn</a:t>
            </a:r>
            <a:r>
              <a:rPr lang="en-NZ" b="1" dirty="0">
                <a:solidFill>
                  <a:schemeClr val="tx1"/>
                </a:solidFill>
              </a:rPr>
              <a:t>’ heralds no rebirth, repair or redemption for them. </a:t>
            </a:r>
            <a:endParaRPr lang="en-NZ" b="1" dirty="0" smtClean="0">
              <a:solidFill>
                <a:schemeClr val="tx1"/>
              </a:solidFill>
            </a:endParaRPr>
          </a:p>
          <a:p>
            <a:endParaRPr lang="en-NZ" b="1" dirty="0">
              <a:solidFill>
                <a:schemeClr val="tx1"/>
              </a:solidFill>
            </a:endParaRPr>
          </a:p>
          <a:p>
            <a:r>
              <a:rPr lang="en-NZ" b="1" dirty="0" smtClean="0">
                <a:solidFill>
                  <a:schemeClr val="tx1"/>
                </a:solidFill>
              </a:rPr>
              <a:t>Dawn is usually symbolic of a new day, a fresh start.</a:t>
            </a:r>
            <a:endParaRPr lang="en-NZ" b="1" dirty="0" smtClean="0">
              <a:solidFill>
                <a:schemeClr val="tx1"/>
              </a:solidFill>
            </a:endParaRPr>
          </a:p>
          <a:p>
            <a:pPr lvl="0"/>
            <a:endParaRPr lang="en-NZ" b="1" dirty="0">
              <a:solidFill>
                <a:schemeClr val="tx1"/>
              </a:solidFill>
            </a:endParaRPr>
          </a:p>
          <a:p>
            <a:pPr lvl="0"/>
            <a:r>
              <a:rPr lang="en-NZ" b="1" dirty="0" smtClean="0">
                <a:solidFill>
                  <a:schemeClr val="tx1"/>
                </a:solidFill>
              </a:rPr>
              <a:t>They </a:t>
            </a:r>
            <a:r>
              <a:rPr lang="en-NZ" b="1" dirty="0">
                <a:solidFill>
                  <a:schemeClr val="tx1"/>
                </a:solidFill>
              </a:rPr>
              <a:t>exist in a twilight world where each new day merely beckons more of the same, opening ‘like a wound that bleeds afresh’. Theirs is a mental wound that festers and weeps and never heals. </a:t>
            </a:r>
          </a:p>
          <a:p>
            <a:endParaRPr lang="en-NZ" dirty="0"/>
          </a:p>
        </p:txBody>
      </p:sp>
    </p:spTree>
    <p:extLst>
      <p:ext uri="{BB962C8B-B14F-4D97-AF65-F5344CB8AC3E}">
        <p14:creationId xmlns:p14="http://schemas.microsoft.com/office/powerpoint/2010/main" val="182208516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88640"/>
            <a:ext cx="8229600" cy="1051520"/>
          </a:xfrm>
        </p:spPr>
        <p:txBody>
          <a:bodyPr/>
          <a:lstStyle/>
          <a:p>
            <a:pPr algn="l"/>
            <a:r>
              <a:rPr lang="en-NZ" dirty="0" smtClean="0"/>
              <a:t>Extended Metaphor</a:t>
            </a:r>
            <a:endParaRPr lang="en-NZ" dirty="0"/>
          </a:p>
        </p:txBody>
      </p:sp>
      <p:sp>
        <p:nvSpPr>
          <p:cNvPr id="3" name="Content Placeholder 2"/>
          <p:cNvSpPr>
            <a:spLocks noGrp="1"/>
          </p:cNvSpPr>
          <p:nvPr>
            <p:ph sz="half" idx="2"/>
          </p:nvPr>
        </p:nvSpPr>
        <p:spPr>
          <a:xfrm>
            <a:off x="3995936" y="1484784"/>
            <a:ext cx="4896544" cy="5184576"/>
          </a:xfrm>
        </p:spPr>
        <p:txBody>
          <a:bodyPr>
            <a:normAutofit fontScale="92500" lnSpcReduction="10000"/>
          </a:bodyPr>
          <a:lstStyle/>
          <a:p>
            <a:pPr marL="0" lvl="0" indent="0">
              <a:buNone/>
            </a:pPr>
            <a:r>
              <a:rPr lang="en-NZ" b="1" i="1" dirty="0" smtClean="0">
                <a:solidFill>
                  <a:srgbClr val="FFC000"/>
                </a:solidFill>
              </a:rPr>
              <a:t>“Their </a:t>
            </a:r>
            <a:r>
              <a:rPr lang="en-NZ" b="1" i="1" dirty="0">
                <a:solidFill>
                  <a:srgbClr val="FFC000"/>
                </a:solidFill>
              </a:rPr>
              <a:t>heads wear this hilarious, hideous, Awful falseness of set-smiling </a:t>
            </a:r>
            <a:r>
              <a:rPr lang="en-NZ" b="1" i="1" dirty="0" smtClean="0">
                <a:solidFill>
                  <a:srgbClr val="FFC000"/>
                </a:solidFill>
              </a:rPr>
              <a:t>corpses”</a:t>
            </a:r>
            <a:endParaRPr lang="en-NZ" b="1" i="1" dirty="0">
              <a:solidFill>
                <a:srgbClr val="FFC000"/>
              </a:solidFill>
            </a:endParaRPr>
          </a:p>
          <a:p>
            <a:pPr marL="0" indent="0">
              <a:buNone/>
            </a:pPr>
            <a:endParaRPr lang="en-NZ" dirty="0" smtClean="0">
              <a:solidFill>
                <a:schemeClr val="tx1"/>
              </a:solidFill>
            </a:endParaRPr>
          </a:p>
          <a:p>
            <a:r>
              <a:rPr lang="en-NZ" dirty="0" smtClean="0">
                <a:solidFill>
                  <a:schemeClr val="tx1"/>
                </a:solidFill>
              </a:rPr>
              <a:t>The </a:t>
            </a:r>
            <a:r>
              <a:rPr lang="en-NZ" dirty="0">
                <a:solidFill>
                  <a:schemeClr val="tx1"/>
                </a:solidFill>
              </a:rPr>
              <a:t>extended metaphor of these patients as living corpses, begun in the opening stanza is concluded in the final stanza by their description as ‘set-smiling corpses’. The ‘falseness’ of their appearance </a:t>
            </a:r>
            <a:r>
              <a:rPr lang="en-NZ" dirty="0" smtClean="0">
                <a:solidFill>
                  <a:schemeClr val="tx1"/>
                </a:solidFill>
              </a:rPr>
              <a:t>emphasises </a:t>
            </a:r>
            <a:r>
              <a:rPr lang="en-NZ" dirty="0">
                <a:solidFill>
                  <a:schemeClr val="tx1"/>
                </a:solidFill>
              </a:rPr>
              <a:t>that they have been </a:t>
            </a:r>
            <a:r>
              <a:rPr lang="en-NZ" dirty="0" smtClean="0">
                <a:solidFill>
                  <a:schemeClr val="tx1"/>
                </a:solidFill>
              </a:rPr>
              <a:t>dehumanised. War has taken away their humanity. They appear almost as </a:t>
            </a:r>
            <a:r>
              <a:rPr lang="en-NZ" dirty="0" smtClean="0">
                <a:solidFill>
                  <a:schemeClr val="tx1"/>
                </a:solidFill>
              </a:rPr>
              <a:t>animals or the living dead.</a:t>
            </a:r>
            <a:endParaRPr lang="en-NZ" dirty="0">
              <a:solidFill>
                <a:schemeClr val="tx1"/>
              </a:solidFill>
            </a:endParaRPr>
          </a:p>
        </p:txBody>
      </p:sp>
      <p:pic>
        <p:nvPicPr>
          <p:cNvPr id="5" name="Content Placeholder 4"/>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23528" y="1556791"/>
            <a:ext cx="3672408" cy="4931709"/>
          </a:xfrm>
        </p:spPr>
      </p:pic>
    </p:spTree>
    <p:extLst>
      <p:ext uri="{BB962C8B-B14F-4D97-AF65-F5344CB8AC3E}">
        <p14:creationId xmlns:p14="http://schemas.microsoft.com/office/powerpoint/2010/main" val="26183725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Personal Pronoun &amp; Verbs</a:t>
            </a:r>
            <a:endParaRPr lang="en-NZ" dirty="0"/>
          </a:p>
        </p:txBody>
      </p:sp>
      <p:sp>
        <p:nvSpPr>
          <p:cNvPr id="3" name="Content Placeholder 2"/>
          <p:cNvSpPr>
            <a:spLocks noGrp="1"/>
          </p:cNvSpPr>
          <p:nvPr>
            <p:ph idx="1"/>
          </p:nvPr>
        </p:nvSpPr>
        <p:spPr>
          <a:xfrm>
            <a:off x="179512" y="1600200"/>
            <a:ext cx="8784976" cy="4997152"/>
          </a:xfrm>
        </p:spPr>
        <p:txBody>
          <a:bodyPr>
            <a:normAutofit/>
          </a:bodyPr>
          <a:lstStyle/>
          <a:p>
            <a:r>
              <a:rPr lang="en-NZ" b="1" i="1" dirty="0" smtClean="0">
                <a:solidFill>
                  <a:srgbClr val="FFC000"/>
                </a:solidFill>
              </a:rPr>
              <a:t>Thus </a:t>
            </a:r>
            <a:r>
              <a:rPr lang="en-NZ" b="1" i="1" dirty="0">
                <a:solidFill>
                  <a:srgbClr val="FFC000"/>
                </a:solidFill>
              </a:rPr>
              <a:t>their hands are plucking…picking…snatching…pawing</a:t>
            </a:r>
          </a:p>
          <a:p>
            <a:pPr lvl="0"/>
            <a:endParaRPr lang="en-NZ" dirty="0">
              <a:solidFill>
                <a:schemeClr val="tx1"/>
              </a:solidFill>
            </a:endParaRPr>
          </a:p>
          <a:p>
            <a:pPr lvl="0"/>
            <a:r>
              <a:rPr lang="en-NZ" dirty="0" smtClean="0">
                <a:solidFill>
                  <a:schemeClr val="tx1"/>
                </a:solidFill>
              </a:rPr>
              <a:t>Their men’s frenzied </a:t>
            </a:r>
            <a:r>
              <a:rPr lang="en-NZ" dirty="0">
                <a:solidFill>
                  <a:schemeClr val="tx1"/>
                </a:solidFill>
              </a:rPr>
              <a:t>actions, ‘plucking’, ‘picking’, ‘snatching’ and ‘pawing’ (verbs) are easily </a:t>
            </a:r>
            <a:r>
              <a:rPr lang="en-NZ" dirty="0" smtClean="0">
                <a:solidFill>
                  <a:schemeClr val="tx1"/>
                </a:solidFill>
              </a:rPr>
              <a:t>envisaged. It conveys the desperation of these men and also their </a:t>
            </a:r>
            <a:r>
              <a:rPr lang="en-NZ" dirty="0" smtClean="0">
                <a:solidFill>
                  <a:schemeClr val="tx1"/>
                </a:solidFill>
              </a:rPr>
              <a:t>mental incapacitation. </a:t>
            </a:r>
            <a:r>
              <a:rPr lang="en-NZ" dirty="0" smtClean="0">
                <a:solidFill>
                  <a:schemeClr val="tx1"/>
                </a:solidFill>
              </a:rPr>
              <a:t>They </a:t>
            </a:r>
            <a:r>
              <a:rPr lang="en-NZ" dirty="0">
                <a:solidFill>
                  <a:schemeClr val="tx1"/>
                </a:solidFill>
              </a:rPr>
              <a:t>are scourged by ‘rope-knouts’ of society’s making that ‘dealt them war and madness’. </a:t>
            </a:r>
            <a:r>
              <a:rPr lang="en-NZ" dirty="0">
                <a:solidFill>
                  <a:schemeClr val="tx1"/>
                </a:solidFill>
              </a:rPr>
              <a:t>The final four lines have a </a:t>
            </a:r>
            <a:r>
              <a:rPr lang="en-NZ" dirty="0" err="1">
                <a:solidFill>
                  <a:schemeClr val="tx1"/>
                </a:solidFill>
              </a:rPr>
              <a:t>sermonistic</a:t>
            </a:r>
            <a:r>
              <a:rPr lang="en-NZ" dirty="0">
                <a:solidFill>
                  <a:schemeClr val="tx1"/>
                </a:solidFill>
              </a:rPr>
              <a:t> tone as if we are being </a:t>
            </a:r>
            <a:r>
              <a:rPr lang="en-NZ" dirty="0" smtClean="0">
                <a:solidFill>
                  <a:schemeClr val="tx1"/>
                </a:solidFill>
              </a:rPr>
              <a:t>directly addressed </a:t>
            </a:r>
            <a:r>
              <a:rPr lang="en-NZ" dirty="0">
                <a:solidFill>
                  <a:schemeClr val="tx1"/>
                </a:solidFill>
              </a:rPr>
              <a:t>to recognise our culpability in the fates of these men. We recognise our representative involvement through terms such as ‘brother’ and ‘us’. </a:t>
            </a:r>
          </a:p>
          <a:p>
            <a:endParaRPr lang="en-NZ" dirty="0">
              <a:solidFill>
                <a:schemeClr val="tx1"/>
              </a:solidFill>
            </a:endParaRPr>
          </a:p>
        </p:txBody>
      </p:sp>
    </p:spTree>
    <p:extLst>
      <p:ext uri="{BB962C8B-B14F-4D97-AF65-F5344CB8AC3E}">
        <p14:creationId xmlns:p14="http://schemas.microsoft.com/office/powerpoint/2010/main" val="272840001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3301"/>
            <a:ext cx="8229600" cy="1600200"/>
          </a:xfrm>
        </p:spPr>
        <p:txBody>
          <a:bodyPr/>
          <a:lstStyle/>
          <a:p>
            <a:r>
              <a:rPr lang="en-NZ" dirty="0" smtClean="0"/>
              <a:t>EMOTIVE LANGUAGE:</a:t>
            </a:r>
            <a:endParaRPr lang="en-NZ" dirty="0"/>
          </a:p>
        </p:txBody>
      </p:sp>
      <p:sp>
        <p:nvSpPr>
          <p:cNvPr id="4" name="Content Placeholder 3"/>
          <p:cNvSpPr>
            <a:spLocks noGrp="1"/>
          </p:cNvSpPr>
          <p:nvPr>
            <p:ph sz="half" idx="2"/>
          </p:nvPr>
        </p:nvSpPr>
        <p:spPr/>
        <p:txBody>
          <a:bodyPr>
            <a:normAutofit/>
          </a:bodyPr>
          <a:lstStyle/>
          <a:p>
            <a:r>
              <a:rPr lang="en-NZ" b="1" dirty="0" smtClean="0">
                <a:solidFill>
                  <a:schemeClr val="tx1"/>
                </a:solidFill>
              </a:rPr>
              <a:t>Squander</a:t>
            </a:r>
          </a:p>
          <a:p>
            <a:r>
              <a:rPr lang="en-NZ" b="1" dirty="0" smtClean="0">
                <a:solidFill>
                  <a:schemeClr val="tx1"/>
                </a:solidFill>
              </a:rPr>
              <a:t>Tormented</a:t>
            </a:r>
          </a:p>
          <a:p>
            <a:r>
              <a:rPr lang="en-NZ" b="1" dirty="0" smtClean="0">
                <a:solidFill>
                  <a:schemeClr val="tx1"/>
                </a:solidFill>
              </a:rPr>
              <a:t>Blood-black</a:t>
            </a:r>
          </a:p>
          <a:p>
            <a:r>
              <a:rPr lang="en-NZ" b="1" dirty="0">
                <a:solidFill>
                  <a:schemeClr val="tx1"/>
                </a:solidFill>
              </a:rPr>
              <a:t>W</a:t>
            </a:r>
            <a:r>
              <a:rPr lang="en-NZ" b="1" dirty="0" smtClean="0">
                <a:solidFill>
                  <a:schemeClr val="tx1"/>
                </a:solidFill>
              </a:rPr>
              <a:t>ound</a:t>
            </a:r>
          </a:p>
          <a:p>
            <a:r>
              <a:rPr lang="en-NZ" b="1" dirty="0" smtClean="0">
                <a:solidFill>
                  <a:schemeClr val="tx1"/>
                </a:solidFill>
              </a:rPr>
              <a:t>Hideous</a:t>
            </a:r>
          </a:p>
          <a:p>
            <a:r>
              <a:rPr lang="en-NZ" b="1" dirty="0" smtClean="0">
                <a:solidFill>
                  <a:schemeClr val="tx1"/>
                </a:solidFill>
              </a:rPr>
              <a:t>Corpse</a:t>
            </a:r>
          </a:p>
          <a:p>
            <a:r>
              <a:rPr lang="en-NZ" b="1" dirty="0" smtClean="0">
                <a:solidFill>
                  <a:schemeClr val="tx1"/>
                </a:solidFill>
              </a:rPr>
              <a:t>Scourging, snatching, plucking, pawing</a:t>
            </a:r>
          </a:p>
          <a:p>
            <a:r>
              <a:rPr lang="en-NZ" b="1" dirty="0" smtClean="0">
                <a:solidFill>
                  <a:schemeClr val="tx1"/>
                </a:solidFill>
              </a:rPr>
              <a:t>War</a:t>
            </a:r>
          </a:p>
          <a:p>
            <a:r>
              <a:rPr lang="en-NZ" b="1" dirty="0" smtClean="0">
                <a:solidFill>
                  <a:schemeClr val="tx1"/>
                </a:solidFill>
              </a:rPr>
              <a:t>Madness</a:t>
            </a:r>
          </a:p>
          <a:p>
            <a:endParaRPr lang="en-NZ" b="1" dirty="0">
              <a:solidFill>
                <a:schemeClr val="tx1"/>
              </a:solidFill>
            </a:endParaRPr>
          </a:p>
        </p:txBody>
      </p:sp>
      <p:sp>
        <p:nvSpPr>
          <p:cNvPr id="5" name="Content Placeholder 4"/>
          <p:cNvSpPr>
            <a:spLocks noGrp="1"/>
          </p:cNvSpPr>
          <p:nvPr>
            <p:ph sz="quarter" idx="13"/>
          </p:nvPr>
        </p:nvSpPr>
        <p:spPr/>
        <p:txBody>
          <a:bodyPr/>
          <a:lstStyle/>
          <a:p>
            <a:r>
              <a:rPr lang="en-NZ" b="1" dirty="0" smtClean="0">
                <a:solidFill>
                  <a:schemeClr val="tx1"/>
                </a:solidFill>
              </a:rPr>
              <a:t>Purgatorial</a:t>
            </a:r>
          </a:p>
          <a:p>
            <a:r>
              <a:rPr lang="en-NZ" b="1" dirty="0" smtClean="0">
                <a:solidFill>
                  <a:schemeClr val="tx1"/>
                </a:solidFill>
              </a:rPr>
              <a:t>Leer</a:t>
            </a:r>
          </a:p>
          <a:p>
            <a:r>
              <a:rPr lang="en-NZ" b="1" dirty="0" smtClean="0">
                <a:solidFill>
                  <a:schemeClr val="tx1"/>
                </a:solidFill>
              </a:rPr>
              <a:t>Wicked</a:t>
            </a:r>
          </a:p>
          <a:p>
            <a:r>
              <a:rPr lang="en-NZ" b="1" dirty="0" smtClean="0">
                <a:solidFill>
                  <a:schemeClr val="tx1"/>
                </a:solidFill>
              </a:rPr>
              <a:t>Pain</a:t>
            </a:r>
          </a:p>
          <a:p>
            <a:r>
              <a:rPr lang="en-NZ" b="1" dirty="0" smtClean="0">
                <a:solidFill>
                  <a:schemeClr val="tx1"/>
                </a:solidFill>
              </a:rPr>
              <a:t>Slow panic</a:t>
            </a:r>
          </a:p>
          <a:p>
            <a:r>
              <a:rPr lang="en-NZ" b="1" dirty="0" smtClean="0">
                <a:solidFill>
                  <a:schemeClr val="tx1"/>
                </a:solidFill>
              </a:rPr>
              <a:t>Misery</a:t>
            </a:r>
          </a:p>
          <a:p>
            <a:r>
              <a:rPr lang="en-NZ" b="1" dirty="0" smtClean="0">
                <a:solidFill>
                  <a:schemeClr val="tx1"/>
                </a:solidFill>
              </a:rPr>
              <a:t>Hell, hellish</a:t>
            </a:r>
          </a:p>
          <a:p>
            <a:r>
              <a:rPr lang="en-NZ" b="1" dirty="0" smtClean="0">
                <a:solidFill>
                  <a:schemeClr val="tx1"/>
                </a:solidFill>
              </a:rPr>
              <a:t>Ravished</a:t>
            </a:r>
          </a:p>
          <a:p>
            <a:r>
              <a:rPr lang="en-NZ" b="1" dirty="0">
                <a:solidFill>
                  <a:schemeClr val="tx1"/>
                </a:solidFill>
              </a:rPr>
              <a:t>Murders</a:t>
            </a:r>
          </a:p>
          <a:p>
            <a:r>
              <a:rPr lang="en-NZ" b="1" dirty="0">
                <a:solidFill>
                  <a:schemeClr val="tx1"/>
                </a:solidFill>
              </a:rPr>
              <a:t>Carnage</a:t>
            </a:r>
          </a:p>
          <a:p>
            <a:endParaRPr lang="en-NZ" b="1" dirty="0">
              <a:solidFill>
                <a:schemeClr val="tx1"/>
              </a:solidFill>
            </a:endParaRPr>
          </a:p>
        </p:txBody>
      </p:sp>
    </p:spTree>
    <p:extLst>
      <p:ext uri="{BB962C8B-B14F-4D97-AF65-F5344CB8AC3E}">
        <p14:creationId xmlns:p14="http://schemas.microsoft.com/office/powerpoint/2010/main" val="18740865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Theme and Purpose</a:t>
            </a:r>
            <a:endParaRPr lang="en-NZ" dirty="0"/>
          </a:p>
        </p:txBody>
      </p:sp>
      <p:sp>
        <p:nvSpPr>
          <p:cNvPr id="3" name="Content Placeholder 2"/>
          <p:cNvSpPr>
            <a:spLocks noGrp="1"/>
          </p:cNvSpPr>
          <p:nvPr>
            <p:ph idx="1"/>
          </p:nvPr>
        </p:nvSpPr>
        <p:spPr>
          <a:xfrm>
            <a:off x="457200" y="1600200"/>
            <a:ext cx="8229600" cy="4997152"/>
          </a:xfrm>
        </p:spPr>
        <p:txBody>
          <a:bodyPr>
            <a:normAutofit fontScale="85000" lnSpcReduction="10000"/>
          </a:bodyPr>
          <a:lstStyle/>
          <a:p>
            <a:r>
              <a:rPr lang="en-NZ" dirty="0">
                <a:solidFill>
                  <a:schemeClr val="tx1"/>
                </a:solidFill>
              </a:rPr>
              <a:t>Written in 1918 – Owen captures the damage to men’s minds as a result of war. The damage was </a:t>
            </a:r>
            <a:r>
              <a:rPr lang="en-NZ" dirty="0" smtClean="0">
                <a:solidFill>
                  <a:schemeClr val="tx1"/>
                </a:solidFill>
              </a:rPr>
              <a:t>no </a:t>
            </a:r>
            <a:r>
              <a:rPr lang="en-NZ" dirty="0">
                <a:solidFill>
                  <a:schemeClr val="tx1"/>
                </a:solidFill>
              </a:rPr>
              <a:t>more shameful than bodily wounds, however the after effects of war didn’t always find ready acceptance at that </a:t>
            </a:r>
            <a:r>
              <a:rPr lang="en-NZ" dirty="0" smtClean="0">
                <a:solidFill>
                  <a:schemeClr val="tx1"/>
                </a:solidFill>
              </a:rPr>
              <a:t>time. </a:t>
            </a:r>
          </a:p>
          <a:p>
            <a:endParaRPr lang="en-NZ" dirty="0">
              <a:solidFill>
                <a:schemeClr val="tx1"/>
              </a:solidFill>
            </a:endParaRPr>
          </a:p>
          <a:p>
            <a:pPr lvl="0"/>
            <a:r>
              <a:rPr lang="en-NZ" dirty="0" smtClean="0">
                <a:solidFill>
                  <a:schemeClr val="tx1"/>
                </a:solidFill>
              </a:rPr>
              <a:t>Owen’s </a:t>
            </a:r>
            <a:r>
              <a:rPr lang="en-NZ" dirty="0">
                <a:solidFill>
                  <a:schemeClr val="tx1"/>
                </a:solidFill>
              </a:rPr>
              <a:t>aim is to shock, to describe in stark detail the ghastly physical symptoms of mental torment. As in DULCE ET DECORUM EST, Owen shows men in their prime become senile wrecks</a:t>
            </a:r>
            <a:r>
              <a:rPr lang="en-NZ" dirty="0" smtClean="0">
                <a:solidFill>
                  <a:schemeClr val="tx1"/>
                </a:solidFill>
              </a:rPr>
              <a:t>. In this case however it </a:t>
            </a:r>
            <a:r>
              <a:rPr lang="en-NZ" dirty="0" smtClean="0">
                <a:solidFill>
                  <a:schemeClr val="tx1"/>
                </a:solidFill>
              </a:rPr>
              <a:t>is due </a:t>
            </a:r>
            <a:r>
              <a:rPr lang="en-NZ" dirty="0" smtClean="0">
                <a:solidFill>
                  <a:schemeClr val="tx1"/>
                </a:solidFill>
              </a:rPr>
              <a:t>to how they have been impacted mentally rather than </a:t>
            </a:r>
            <a:r>
              <a:rPr lang="en-NZ" dirty="0" smtClean="0">
                <a:solidFill>
                  <a:schemeClr val="tx1"/>
                </a:solidFill>
              </a:rPr>
              <a:t>as a result of physical </a:t>
            </a:r>
            <a:r>
              <a:rPr lang="en-NZ" dirty="0" smtClean="0">
                <a:solidFill>
                  <a:schemeClr val="tx1"/>
                </a:solidFill>
              </a:rPr>
              <a:t>injury.  </a:t>
            </a:r>
          </a:p>
          <a:p>
            <a:pPr lvl="0"/>
            <a:endParaRPr lang="en-NZ" dirty="0">
              <a:solidFill>
                <a:schemeClr val="tx1"/>
              </a:solidFill>
            </a:endParaRPr>
          </a:p>
          <a:p>
            <a:pPr lvl="0"/>
            <a:r>
              <a:rPr lang="en-NZ" dirty="0" smtClean="0">
                <a:solidFill>
                  <a:schemeClr val="tx1"/>
                </a:solidFill>
              </a:rPr>
              <a:t>Owen also comments on the culpability of the public for the fate of these men. </a:t>
            </a:r>
            <a:r>
              <a:rPr lang="en-NZ" dirty="0">
                <a:solidFill>
                  <a:schemeClr val="tx1"/>
                </a:solidFill>
              </a:rPr>
              <a:t>War, which is madness itself, was waged with such men as its cannon fodder and for </a:t>
            </a:r>
            <a:r>
              <a:rPr lang="en-NZ" dirty="0" smtClean="0">
                <a:solidFill>
                  <a:schemeClr val="tx1"/>
                </a:solidFill>
              </a:rPr>
              <a:t>that </a:t>
            </a:r>
            <a:r>
              <a:rPr lang="en-NZ" dirty="0">
                <a:solidFill>
                  <a:schemeClr val="tx1"/>
                </a:solidFill>
              </a:rPr>
              <a:t>we all stand indicted. There is a social responsibility for what has befallen ‘these hellish’, ‘these helpless’ and ‘these things’.</a:t>
            </a:r>
          </a:p>
          <a:p>
            <a:endParaRPr lang="en-NZ" dirty="0">
              <a:solidFill>
                <a:schemeClr val="tx1"/>
              </a:solidFill>
            </a:endParaRPr>
          </a:p>
        </p:txBody>
      </p:sp>
    </p:spTree>
    <p:extLst>
      <p:ext uri="{BB962C8B-B14F-4D97-AF65-F5344CB8AC3E}">
        <p14:creationId xmlns:p14="http://schemas.microsoft.com/office/powerpoint/2010/main" val="3930631827"/>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LITERATURE RESPONSE</a:t>
            </a:r>
            <a:endParaRPr lang="en-NZ" dirty="0"/>
          </a:p>
        </p:txBody>
      </p:sp>
      <p:sp>
        <p:nvSpPr>
          <p:cNvPr id="3" name="Content Placeholder 2"/>
          <p:cNvSpPr>
            <a:spLocks noGrp="1"/>
          </p:cNvSpPr>
          <p:nvPr>
            <p:ph idx="1"/>
          </p:nvPr>
        </p:nvSpPr>
        <p:spPr/>
        <p:txBody>
          <a:bodyPr/>
          <a:lstStyle/>
          <a:p>
            <a:endParaRPr lang="en-NZ" dirty="0" smtClean="0"/>
          </a:p>
          <a:p>
            <a:r>
              <a:rPr lang="en-NZ" b="1" dirty="0" smtClean="0">
                <a:solidFill>
                  <a:schemeClr val="tx1"/>
                </a:solidFill>
              </a:rPr>
              <a:t>Plan and write a response to the following:</a:t>
            </a:r>
          </a:p>
          <a:p>
            <a:endParaRPr lang="en-NZ" b="1" dirty="0" smtClean="0">
              <a:solidFill>
                <a:schemeClr val="tx1"/>
              </a:solidFill>
            </a:endParaRPr>
          </a:p>
          <a:p>
            <a:endParaRPr lang="en-NZ" b="1" dirty="0">
              <a:solidFill>
                <a:schemeClr val="tx1"/>
              </a:solidFill>
            </a:endParaRPr>
          </a:p>
          <a:p>
            <a:r>
              <a:rPr lang="en-NZ" b="1" dirty="0" smtClean="0">
                <a:solidFill>
                  <a:schemeClr val="tx1"/>
                </a:solidFill>
              </a:rPr>
              <a:t>Describe an interesting idea in a text(s) you have studied. Explain how techniques have been used to  help you understand this idea(s).</a:t>
            </a:r>
          </a:p>
          <a:p>
            <a:endParaRPr lang="en-NZ" dirty="0"/>
          </a:p>
          <a:p>
            <a:endParaRPr lang="en-NZ" b="1" dirty="0">
              <a:solidFill>
                <a:schemeClr val="tx1"/>
              </a:solidFill>
            </a:endParaRPr>
          </a:p>
        </p:txBody>
      </p:sp>
    </p:spTree>
    <p:extLst>
      <p:ext uri="{BB962C8B-B14F-4D97-AF65-F5344CB8AC3E}">
        <p14:creationId xmlns:p14="http://schemas.microsoft.com/office/powerpoint/2010/main" val="2671636318"/>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NZ" dirty="0" smtClean="0"/>
              <a:t>Mental Cases</a:t>
            </a:r>
            <a:endParaRPr lang="en-NZ" dirty="0"/>
          </a:p>
        </p:txBody>
      </p:sp>
      <p:pic>
        <p:nvPicPr>
          <p:cNvPr id="4" name="Mental_Cases_Wilfred_Owen_Kenneth_Branagh.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531813" y="1600200"/>
            <a:ext cx="8081962" cy="4525963"/>
          </a:xfrm>
        </p:spPr>
      </p:pic>
    </p:spTree>
    <p:extLst>
      <p:ext uri="{BB962C8B-B14F-4D97-AF65-F5344CB8AC3E}">
        <p14:creationId xmlns:p14="http://schemas.microsoft.com/office/powerpoint/2010/main" val="1807905547"/>
      </p:ext>
    </p:extLst>
  </p:cSld>
  <p:clrMapOvr>
    <a:masterClrMapping/>
  </p:clrMapOvr>
  <p:transition spd="slow">
    <p:wheel spokes="1"/>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NZ" dirty="0" smtClean="0"/>
              <a:t>CHARACTER</a:t>
            </a:r>
            <a:r>
              <a:rPr lang="en-NZ" b="1" dirty="0"/>
              <a:t> </a:t>
            </a:r>
            <a:r>
              <a:rPr lang="en-NZ" b="1" dirty="0" smtClean="0"/>
              <a:t>                                </a:t>
            </a:r>
            <a:r>
              <a:rPr lang="en-NZ" sz="2800" b="1" dirty="0" smtClean="0"/>
              <a:t>In </a:t>
            </a:r>
            <a:r>
              <a:rPr lang="en-NZ" sz="2800" b="1" dirty="0"/>
              <a:t>Stanza 1 who is Owen describing? </a:t>
            </a:r>
            <a:endParaRPr lang="en-NZ"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948264" y="404664"/>
            <a:ext cx="1724025" cy="2647950"/>
          </a:xfrm>
          <a:prstGeom prst="rect">
            <a:avLst/>
          </a:prstGeom>
        </p:spPr>
      </p:pic>
      <p:sp>
        <p:nvSpPr>
          <p:cNvPr id="3" name="Content Placeholder 2"/>
          <p:cNvSpPr>
            <a:spLocks noGrp="1"/>
          </p:cNvSpPr>
          <p:nvPr>
            <p:ph idx="1"/>
          </p:nvPr>
        </p:nvSpPr>
        <p:spPr>
          <a:xfrm>
            <a:off x="457200" y="1600200"/>
            <a:ext cx="8229600" cy="5141168"/>
          </a:xfrm>
        </p:spPr>
        <p:txBody>
          <a:bodyPr>
            <a:normAutofit fontScale="92500" lnSpcReduction="10000"/>
          </a:bodyPr>
          <a:lstStyle/>
          <a:p>
            <a:endParaRPr lang="en-NZ" b="1" dirty="0" smtClean="0">
              <a:solidFill>
                <a:schemeClr val="tx1"/>
              </a:solidFill>
            </a:endParaRPr>
          </a:p>
          <a:p>
            <a:r>
              <a:rPr lang="en-NZ" b="1" dirty="0" smtClean="0">
                <a:solidFill>
                  <a:schemeClr val="tx1"/>
                </a:solidFill>
              </a:rPr>
              <a:t>The </a:t>
            </a:r>
            <a:r>
              <a:rPr lang="en-NZ" b="1" dirty="0">
                <a:solidFill>
                  <a:schemeClr val="tx1"/>
                </a:solidFill>
              </a:rPr>
              <a:t>poem is narrated by someone who is </a:t>
            </a:r>
            <a:r>
              <a:rPr lang="en-NZ" b="1" dirty="0" smtClean="0">
                <a:solidFill>
                  <a:schemeClr val="tx1"/>
                </a:solidFill>
              </a:rPr>
              <a:t>                          observing </a:t>
            </a:r>
            <a:r>
              <a:rPr lang="en-NZ" b="1" dirty="0">
                <a:solidFill>
                  <a:schemeClr val="tx1"/>
                </a:solidFill>
              </a:rPr>
              <a:t>returned soldiers who have been </a:t>
            </a:r>
            <a:r>
              <a:rPr lang="en-NZ" b="1" dirty="0" smtClean="0">
                <a:solidFill>
                  <a:schemeClr val="tx1"/>
                </a:solidFill>
              </a:rPr>
              <a:t>                                  placed </a:t>
            </a:r>
            <a:r>
              <a:rPr lang="en-NZ" b="1" dirty="0">
                <a:solidFill>
                  <a:schemeClr val="tx1"/>
                </a:solidFill>
              </a:rPr>
              <a:t>in a mental institution.</a:t>
            </a:r>
          </a:p>
          <a:p>
            <a:pPr marL="0" indent="0">
              <a:buNone/>
            </a:pPr>
            <a:endParaRPr lang="en-NZ" dirty="0">
              <a:solidFill>
                <a:schemeClr val="tx1"/>
              </a:solidFill>
            </a:endParaRPr>
          </a:p>
          <a:p>
            <a:r>
              <a:rPr lang="en-NZ" dirty="0" smtClean="0">
                <a:solidFill>
                  <a:schemeClr val="tx1"/>
                </a:solidFill>
              </a:rPr>
              <a:t>The </a:t>
            </a:r>
            <a:r>
              <a:rPr lang="en-NZ" dirty="0">
                <a:solidFill>
                  <a:schemeClr val="tx1"/>
                </a:solidFill>
              </a:rPr>
              <a:t>subjects of the poem are objectified by the opening references to ‘these’ and ‘they’. Their humanity has been stripped from these unnamed patients and the abruptness of the opening rhetorical question challenges the </a:t>
            </a:r>
            <a:r>
              <a:rPr lang="en-NZ" dirty="0" smtClean="0">
                <a:solidFill>
                  <a:schemeClr val="tx1"/>
                </a:solidFill>
              </a:rPr>
              <a:t>speaker to think about what caused them to be in this condition. </a:t>
            </a:r>
            <a:endParaRPr lang="en-NZ" dirty="0" smtClean="0">
              <a:solidFill>
                <a:schemeClr val="tx1"/>
              </a:solidFill>
            </a:endParaRPr>
          </a:p>
          <a:p>
            <a:endParaRPr lang="en-NZ" dirty="0">
              <a:solidFill>
                <a:schemeClr val="tx1"/>
              </a:solidFill>
            </a:endParaRPr>
          </a:p>
          <a:p>
            <a:r>
              <a:rPr lang="en-NZ" dirty="0" smtClean="0">
                <a:solidFill>
                  <a:schemeClr val="tx1"/>
                </a:solidFill>
              </a:rPr>
              <a:t>Their </a:t>
            </a:r>
            <a:r>
              <a:rPr lang="en-NZ" dirty="0">
                <a:solidFill>
                  <a:schemeClr val="tx1"/>
                </a:solidFill>
              </a:rPr>
              <a:t>nameless state </a:t>
            </a:r>
            <a:r>
              <a:rPr lang="en-NZ" dirty="0" smtClean="0">
                <a:solidFill>
                  <a:schemeClr val="tx1"/>
                </a:solidFill>
              </a:rPr>
              <a:t>is symbolic. It makes </a:t>
            </a:r>
            <a:r>
              <a:rPr lang="en-NZ" dirty="0">
                <a:solidFill>
                  <a:schemeClr val="tx1"/>
                </a:solidFill>
              </a:rPr>
              <a:t>them representational of those whose mental capacity is shattered by their wartime experiences. </a:t>
            </a:r>
          </a:p>
        </p:txBody>
      </p:sp>
    </p:spTree>
    <p:extLst>
      <p:ext uri="{BB962C8B-B14F-4D97-AF65-F5344CB8AC3E}">
        <p14:creationId xmlns:p14="http://schemas.microsoft.com/office/powerpoint/2010/main" val="1214817037"/>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NZ" sz="3200" b="1" dirty="0" smtClean="0"/>
              <a:t>What do these men look like? </a:t>
            </a:r>
            <a:endParaRPr lang="en-NZ" sz="3200" b="1" dirty="0"/>
          </a:p>
        </p:txBody>
      </p:sp>
      <p:sp>
        <p:nvSpPr>
          <p:cNvPr id="3" name="Content Placeholder 2"/>
          <p:cNvSpPr>
            <a:spLocks noGrp="1"/>
          </p:cNvSpPr>
          <p:nvPr>
            <p:ph idx="1"/>
          </p:nvPr>
        </p:nvSpPr>
        <p:spPr/>
        <p:txBody>
          <a:bodyPr>
            <a:normAutofit/>
          </a:bodyPr>
          <a:lstStyle/>
          <a:p>
            <a:endParaRPr lang="en-NZ" dirty="0" smtClean="0"/>
          </a:p>
          <a:p>
            <a:endParaRPr lang="en-NZ" b="1" dirty="0">
              <a:solidFill>
                <a:schemeClr val="tx1"/>
              </a:solidFill>
            </a:endParaRPr>
          </a:p>
          <a:p>
            <a:r>
              <a:rPr lang="en-NZ" b="1" dirty="0" smtClean="0">
                <a:solidFill>
                  <a:schemeClr val="tx1"/>
                </a:solidFill>
              </a:rPr>
              <a:t>He describes the men as “shadows”, rocking quietly in a darkened corner during twilight. Their tongues hang from their mouths while saliva dribbles down their faces. Their expression appears tormented and they have deep worry lines etched into their faces. This is a result of sleepless nights and the endless memories of war which haunt them.</a:t>
            </a:r>
          </a:p>
        </p:txBody>
      </p:sp>
    </p:spTree>
    <p:extLst>
      <p:ext uri="{BB962C8B-B14F-4D97-AF65-F5344CB8AC3E}">
        <p14:creationId xmlns:p14="http://schemas.microsoft.com/office/powerpoint/2010/main" val="11235439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NZ" sz="3200" b="1" dirty="0"/>
              <a:t>What language techniques are used to create this image?</a:t>
            </a:r>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228184" y="836712"/>
            <a:ext cx="2592288" cy="2160240"/>
          </a:xfrm>
          <a:prstGeom prst="snip2DiagRect">
            <a:avLst>
              <a:gd name="adj1" fmla="val 25654"/>
              <a:gd name="adj2" fmla="val 16667"/>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Content Placeholder 4"/>
          <p:cNvSpPr>
            <a:spLocks noGrp="1"/>
          </p:cNvSpPr>
          <p:nvPr>
            <p:ph sz="quarter" idx="13"/>
          </p:nvPr>
        </p:nvSpPr>
        <p:spPr>
          <a:xfrm>
            <a:off x="365760" y="1600200"/>
            <a:ext cx="8454712" cy="5069160"/>
          </a:xfrm>
        </p:spPr>
        <p:txBody>
          <a:bodyPr>
            <a:normAutofit fontScale="77500" lnSpcReduction="20000"/>
          </a:bodyPr>
          <a:lstStyle/>
          <a:p>
            <a:r>
              <a:rPr lang="en-NZ" b="1" dirty="0" smtClean="0">
                <a:solidFill>
                  <a:schemeClr val="tx1"/>
                </a:solidFill>
              </a:rPr>
              <a:t>METAPHOR / ARCHAIC LANGUAGE</a:t>
            </a:r>
          </a:p>
          <a:p>
            <a:endParaRPr lang="en-NZ" b="1" dirty="0">
              <a:solidFill>
                <a:schemeClr val="tx1"/>
              </a:solidFill>
            </a:endParaRPr>
          </a:p>
          <a:p>
            <a:r>
              <a:rPr lang="en-NZ" b="1" i="1" dirty="0" smtClean="0">
                <a:solidFill>
                  <a:srgbClr val="FFC000"/>
                </a:solidFill>
              </a:rPr>
              <a:t>“Why sit they here in twilight?                                                             Wherefore rock they, purgatorial Shadows”</a:t>
            </a:r>
          </a:p>
          <a:p>
            <a:endParaRPr lang="en-NZ" sz="2800" b="1" dirty="0">
              <a:solidFill>
                <a:schemeClr val="tx1"/>
              </a:solidFill>
            </a:endParaRPr>
          </a:p>
          <a:p>
            <a:pPr lvl="0"/>
            <a:r>
              <a:rPr lang="en-NZ" b="1" dirty="0" smtClean="0">
                <a:solidFill>
                  <a:schemeClr val="tx1"/>
                </a:solidFill>
              </a:rPr>
              <a:t>The narrator is asking (rhetorical question) why these once strong, proud men have been reduced to rocking in a corner like madmen. He compares them to shadows – grey, invisible and a poor shell of their former selves. Purgatory also implies that they are stuck in a living hell. Even though they are alive they are tormented by their memories. </a:t>
            </a:r>
            <a:r>
              <a:rPr lang="en-NZ" b="1" dirty="0">
                <a:solidFill>
                  <a:schemeClr val="tx1"/>
                </a:solidFill>
              </a:rPr>
              <a:t>They have withdrawn into an inner hellish place which overwhelms all else</a:t>
            </a:r>
            <a:r>
              <a:rPr lang="en-NZ" b="1" dirty="0" smtClean="0">
                <a:solidFill>
                  <a:schemeClr val="tx1"/>
                </a:solidFill>
              </a:rPr>
              <a:t>. This image is emphasised through the symbolic use of “twilight”. This is a time of day which is the transition from day to night and reinforces the situation these men are in – caught between life and death / day and night. </a:t>
            </a:r>
          </a:p>
          <a:p>
            <a:pPr lvl="0"/>
            <a:endParaRPr lang="en-NZ" b="1" dirty="0">
              <a:solidFill>
                <a:schemeClr val="tx1"/>
              </a:solidFill>
            </a:endParaRPr>
          </a:p>
          <a:p>
            <a:pPr lvl="0"/>
            <a:r>
              <a:rPr lang="en-NZ" b="1" dirty="0">
                <a:solidFill>
                  <a:schemeClr val="tx1"/>
                </a:solidFill>
              </a:rPr>
              <a:t>The </a:t>
            </a:r>
            <a:r>
              <a:rPr lang="en-NZ" b="1" u="sng" dirty="0">
                <a:solidFill>
                  <a:schemeClr val="tx1"/>
                </a:solidFill>
              </a:rPr>
              <a:t>archaic language </a:t>
            </a:r>
            <a:r>
              <a:rPr lang="en-NZ" b="1" dirty="0">
                <a:solidFill>
                  <a:schemeClr val="tx1"/>
                </a:solidFill>
              </a:rPr>
              <a:t>of ‘Wherefore’ lends Biblical weight to the moral implications of their condition. These ‘purgatorial shadows’ rock in a metaphorical hellish </a:t>
            </a:r>
            <a:r>
              <a:rPr lang="en-NZ" b="1" dirty="0" smtClean="0">
                <a:solidFill>
                  <a:schemeClr val="tx1"/>
                </a:solidFill>
              </a:rPr>
              <a:t>existence.</a:t>
            </a:r>
            <a:endParaRPr lang="en-NZ" b="1" dirty="0">
              <a:solidFill>
                <a:schemeClr val="tx1"/>
              </a:solidFill>
            </a:endParaRPr>
          </a:p>
          <a:p>
            <a:endParaRPr lang="en-NZ" dirty="0"/>
          </a:p>
        </p:txBody>
      </p:sp>
    </p:spTree>
    <p:extLst>
      <p:ext uri="{BB962C8B-B14F-4D97-AF65-F5344CB8AC3E}">
        <p14:creationId xmlns:p14="http://schemas.microsoft.com/office/powerpoint/2010/main" val="41175611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NZ" sz="3200" b="1" dirty="0"/>
              <a:t>What language techniques are used to create this image?</a:t>
            </a:r>
            <a:endParaRPr lang="en-NZ" sz="3200" dirty="0"/>
          </a:p>
        </p:txBody>
      </p:sp>
      <p:sp>
        <p:nvSpPr>
          <p:cNvPr id="4" name="Text Placeholder 3"/>
          <p:cNvSpPr>
            <a:spLocks noGrp="1"/>
          </p:cNvSpPr>
          <p:nvPr>
            <p:ph type="body" idx="1"/>
          </p:nvPr>
        </p:nvSpPr>
        <p:spPr>
          <a:xfrm>
            <a:off x="457200" y="1600200"/>
            <a:ext cx="4474840" cy="609600"/>
          </a:xfrm>
        </p:spPr>
        <p:txBody>
          <a:bodyPr/>
          <a:lstStyle/>
          <a:p>
            <a:pPr algn="l"/>
            <a:r>
              <a:rPr lang="en-NZ" b="1" dirty="0" smtClean="0">
                <a:solidFill>
                  <a:schemeClr val="tx1"/>
                </a:solidFill>
              </a:rPr>
              <a:t>Simile / Word Inversion</a:t>
            </a:r>
            <a:endParaRPr lang="en-NZ" b="1" dirty="0">
              <a:solidFill>
                <a:schemeClr val="tx1"/>
              </a:solidFill>
            </a:endParaRPr>
          </a:p>
        </p:txBody>
      </p:sp>
      <p:sp>
        <p:nvSpPr>
          <p:cNvPr id="5" name="Text Placeholder 4"/>
          <p:cNvSpPr>
            <a:spLocks noGrp="1"/>
          </p:cNvSpPr>
          <p:nvPr>
            <p:ph type="body" sz="quarter" idx="3"/>
          </p:nvPr>
        </p:nvSpPr>
        <p:spPr/>
        <p:txBody>
          <a:bodyPr/>
          <a:lstStyle/>
          <a:p>
            <a:endParaRPr lang="en-NZ"/>
          </a:p>
        </p:txBody>
      </p:sp>
      <p:sp>
        <p:nvSpPr>
          <p:cNvPr id="6" name="Content Placeholder 5"/>
          <p:cNvSpPr>
            <a:spLocks noGrp="1"/>
          </p:cNvSpPr>
          <p:nvPr>
            <p:ph sz="quarter" idx="13"/>
          </p:nvPr>
        </p:nvSpPr>
        <p:spPr>
          <a:xfrm>
            <a:off x="457200" y="2212848"/>
            <a:ext cx="8219256" cy="4384504"/>
          </a:xfrm>
        </p:spPr>
        <p:txBody>
          <a:bodyPr>
            <a:normAutofit/>
          </a:bodyPr>
          <a:lstStyle/>
          <a:p>
            <a:pPr marL="0" indent="0">
              <a:buNone/>
            </a:pPr>
            <a:r>
              <a:rPr lang="en-NZ" sz="2000" b="1" i="1" dirty="0" smtClean="0">
                <a:solidFill>
                  <a:srgbClr val="FFC000"/>
                </a:solidFill>
              </a:rPr>
              <a:t>“Drooping tongues from jaws </a:t>
            </a:r>
          </a:p>
          <a:p>
            <a:pPr marL="0" indent="0">
              <a:buNone/>
            </a:pPr>
            <a:r>
              <a:rPr lang="en-NZ" sz="2000" b="1" i="1" dirty="0" smtClean="0">
                <a:solidFill>
                  <a:srgbClr val="FFC000"/>
                </a:solidFill>
              </a:rPr>
              <a:t>that slob their relish, Baring teeth                                                              that leer like skulls’ tongues wicked?</a:t>
            </a:r>
          </a:p>
          <a:p>
            <a:pPr marL="0" indent="0">
              <a:buNone/>
            </a:pPr>
            <a:endParaRPr lang="en-NZ" sz="2000" b="1" i="1" dirty="0">
              <a:solidFill>
                <a:srgbClr val="FFC000"/>
              </a:solidFill>
            </a:endParaRPr>
          </a:p>
          <a:p>
            <a:r>
              <a:rPr lang="en-NZ" sz="2000" b="1" dirty="0">
                <a:solidFill>
                  <a:schemeClr val="tx1"/>
                </a:solidFill>
              </a:rPr>
              <a:t>Value-laden diction and word inversion heightens the impact of the repellent image of bared teeth and aggressive manner, </a:t>
            </a:r>
          </a:p>
          <a:p>
            <a:r>
              <a:rPr lang="en-NZ" sz="2000" b="1" dirty="0">
                <a:solidFill>
                  <a:schemeClr val="tx1"/>
                </a:solidFill>
              </a:rPr>
              <a:t>The simile links the living with the dead, emphasising their separation from normalcy as well as hinting at how war has made them ‘wicked</a:t>
            </a:r>
            <a:r>
              <a:rPr lang="en-NZ" sz="2000" b="1" dirty="0" smtClean="0">
                <a:solidFill>
                  <a:schemeClr val="tx1"/>
                </a:solidFill>
              </a:rPr>
              <a:t>’. </a:t>
            </a:r>
          </a:p>
          <a:p>
            <a:r>
              <a:rPr lang="en-NZ" sz="2000" b="1" dirty="0" smtClean="0">
                <a:solidFill>
                  <a:schemeClr val="tx1"/>
                </a:solidFill>
              </a:rPr>
              <a:t>Their </a:t>
            </a:r>
            <a:r>
              <a:rPr lang="en-NZ" sz="2000" b="1" dirty="0">
                <a:solidFill>
                  <a:schemeClr val="tx1"/>
                </a:solidFill>
              </a:rPr>
              <a:t>mannerisms and tortured </a:t>
            </a:r>
            <a:r>
              <a:rPr lang="en-NZ" sz="2000" b="1" dirty="0" smtClean="0">
                <a:solidFill>
                  <a:schemeClr val="tx1"/>
                </a:solidFill>
              </a:rPr>
              <a:t>physical condition causes these men to appear almost as animals. ‘Drooping tongues’ and slavering jaws conveys their </a:t>
            </a:r>
            <a:r>
              <a:rPr lang="en-NZ" sz="2000" b="1" dirty="0">
                <a:solidFill>
                  <a:schemeClr val="tx1"/>
                </a:solidFill>
              </a:rPr>
              <a:t>dehumanised </a:t>
            </a:r>
            <a:r>
              <a:rPr lang="en-NZ" sz="2000" b="1" dirty="0" smtClean="0">
                <a:solidFill>
                  <a:schemeClr val="tx1"/>
                </a:solidFill>
              </a:rPr>
              <a:t>appearance. War has stolen their humanity.</a:t>
            </a:r>
            <a:endParaRPr lang="en-NZ" sz="2000" b="1" dirty="0">
              <a:solidFill>
                <a:schemeClr val="tx1"/>
              </a:solidFill>
            </a:endParaRPr>
          </a:p>
          <a:p>
            <a:pPr marL="0" indent="0">
              <a:buNone/>
            </a:pPr>
            <a:endParaRPr lang="en-NZ" sz="2000" b="1" dirty="0">
              <a:solidFill>
                <a:schemeClr val="tx1"/>
              </a:solidFill>
            </a:endParaRPr>
          </a:p>
        </p:txBody>
      </p:sp>
      <p:pic>
        <p:nvPicPr>
          <p:cNvPr id="8" name="Content Placeholder 7"/>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220072" y="836712"/>
            <a:ext cx="3471932" cy="2600598"/>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1594950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NZ" sz="3200" b="1" dirty="0"/>
              <a:t>What language techniques are used to create this image?</a:t>
            </a:r>
            <a:endParaRPr lang="en-NZ" sz="3200" dirty="0"/>
          </a:p>
        </p:txBody>
      </p:sp>
      <p:sp>
        <p:nvSpPr>
          <p:cNvPr id="3" name="Text Placeholder 2"/>
          <p:cNvSpPr>
            <a:spLocks noGrp="1"/>
          </p:cNvSpPr>
          <p:nvPr>
            <p:ph type="body" idx="1"/>
          </p:nvPr>
        </p:nvSpPr>
        <p:spPr>
          <a:xfrm>
            <a:off x="457200" y="1600200"/>
            <a:ext cx="4906888" cy="609600"/>
          </a:xfrm>
        </p:spPr>
        <p:txBody>
          <a:bodyPr/>
          <a:lstStyle/>
          <a:p>
            <a:r>
              <a:rPr lang="en-NZ" b="1" dirty="0" smtClean="0">
                <a:solidFill>
                  <a:schemeClr val="tx1"/>
                </a:solidFill>
              </a:rPr>
              <a:t>Metaphor / Personification</a:t>
            </a:r>
            <a:endParaRPr lang="en-NZ" b="1" dirty="0">
              <a:solidFill>
                <a:schemeClr val="tx1"/>
              </a:solidFill>
            </a:endParaRPr>
          </a:p>
        </p:txBody>
      </p:sp>
      <p:sp>
        <p:nvSpPr>
          <p:cNvPr id="4" name="Text Placeholder 3"/>
          <p:cNvSpPr>
            <a:spLocks noGrp="1"/>
          </p:cNvSpPr>
          <p:nvPr>
            <p:ph type="body" sz="quarter" idx="3"/>
          </p:nvPr>
        </p:nvSpPr>
        <p:spPr/>
        <p:txBody>
          <a:bodyPr/>
          <a:lstStyle/>
          <a:p>
            <a:endParaRPr lang="en-NZ" dirty="0"/>
          </a:p>
        </p:txBody>
      </p:sp>
      <p:sp>
        <p:nvSpPr>
          <p:cNvPr id="5" name="Content Placeholder 4"/>
          <p:cNvSpPr>
            <a:spLocks noGrp="1"/>
          </p:cNvSpPr>
          <p:nvPr>
            <p:ph sz="quarter" idx="13"/>
          </p:nvPr>
        </p:nvSpPr>
        <p:spPr>
          <a:xfrm>
            <a:off x="457200" y="2212848"/>
            <a:ext cx="5122912" cy="4456512"/>
          </a:xfrm>
        </p:spPr>
        <p:txBody>
          <a:bodyPr>
            <a:normAutofit fontScale="92500"/>
          </a:bodyPr>
          <a:lstStyle/>
          <a:p>
            <a:r>
              <a:rPr lang="en-NZ" b="1" i="1" dirty="0" smtClean="0">
                <a:solidFill>
                  <a:srgbClr val="FFC000"/>
                </a:solidFill>
              </a:rPr>
              <a:t>“What </a:t>
            </a:r>
            <a:r>
              <a:rPr lang="en-NZ" b="1" i="1" u="sng" dirty="0" smtClean="0">
                <a:solidFill>
                  <a:srgbClr val="FFC000"/>
                </a:solidFill>
              </a:rPr>
              <a:t>slow panic gouged </a:t>
            </a:r>
            <a:r>
              <a:rPr lang="en-NZ" b="1" i="1" dirty="0" smtClean="0">
                <a:solidFill>
                  <a:srgbClr val="FFC000"/>
                </a:solidFill>
              </a:rPr>
              <a:t>these </a:t>
            </a:r>
            <a:r>
              <a:rPr lang="en-NZ" b="1" i="1" u="sng" dirty="0" smtClean="0">
                <a:solidFill>
                  <a:srgbClr val="FFC000"/>
                </a:solidFill>
              </a:rPr>
              <a:t>chasms</a:t>
            </a:r>
            <a:r>
              <a:rPr lang="en-NZ" b="1" i="1" dirty="0" smtClean="0">
                <a:solidFill>
                  <a:srgbClr val="FFC000"/>
                </a:solidFill>
              </a:rPr>
              <a:t> round their fretted sockets? Ever from their hair and through their sweated palms </a:t>
            </a:r>
            <a:r>
              <a:rPr lang="en-NZ" b="1" i="1" u="sng" dirty="0" smtClean="0">
                <a:solidFill>
                  <a:srgbClr val="FFC000"/>
                </a:solidFill>
              </a:rPr>
              <a:t>misery swelters</a:t>
            </a:r>
            <a:r>
              <a:rPr lang="en-NZ" b="1" i="1" dirty="0" smtClean="0">
                <a:solidFill>
                  <a:srgbClr val="FFC000"/>
                </a:solidFill>
              </a:rPr>
              <a:t>”</a:t>
            </a:r>
          </a:p>
          <a:p>
            <a:endParaRPr lang="en-NZ" b="1" i="1" dirty="0">
              <a:solidFill>
                <a:srgbClr val="FFC000"/>
              </a:solidFill>
            </a:endParaRPr>
          </a:p>
          <a:p>
            <a:r>
              <a:rPr lang="en-NZ" b="1" dirty="0" smtClean="0">
                <a:solidFill>
                  <a:schemeClr val="tx1"/>
                </a:solidFill>
              </a:rPr>
              <a:t>The “chasms” around the eyes of the soldiers are a result of endless sleepless nights and mental anguish. “Misery” has also been personified. The almost sweat out the pain they are consumed by.</a:t>
            </a:r>
            <a:endParaRPr lang="en-NZ" b="1" dirty="0">
              <a:solidFill>
                <a:schemeClr val="tx1"/>
              </a:solidFill>
            </a:endParaRPr>
          </a:p>
        </p:txBody>
      </p:sp>
      <p:pic>
        <p:nvPicPr>
          <p:cNvPr id="7" name="Content Placeholder 6"/>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t="20198" r="24495"/>
          <a:stretch/>
        </p:blipFill>
        <p:spPr>
          <a:xfrm>
            <a:off x="6012160" y="1052736"/>
            <a:ext cx="2691458" cy="3812401"/>
          </a:xfrm>
        </p:spPr>
      </p:pic>
    </p:spTree>
    <p:extLst>
      <p:ext uri="{BB962C8B-B14F-4D97-AF65-F5344CB8AC3E}">
        <p14:creationId xmlns:p14="http://schemas.microsoft.com/office/powerpoint/2010/main" val="19369548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NZ" sz="3200" b="1" dirty="0" smtClean="0"/>
              <a:t>Comment on the use of personification in Stanza 2. What image is created here?</a:t>
            </a:r>
            <a:endParaRPr lang="en-NZ" sz="3200" dirty="0"/>
          </a:p>
        </p:txBody>
      </p:sp>
      <p:sp>
        <p:nvSpPr>
          <p:cNvPr id="3" name="Text Placeholder 2"/>
          <p:cNvSpPr>
            <a:spLocks noGrp="1"/>
          </p:cNvSpPr>
          <p:nvPr>
            <p:ph type="body" idx="1"/>
          </p:nvPr>
        </p:nvSpPr>
        <p:spPr/>
        <p:txBody>
          <a:bodyPr/>
          <a:lstStyle/>
          <a:p>
            <a:endParaRPr lang="en-NZ"/>
          </a:p>
        </p:txBody>
      </p:sp>
      <p:sp>
        <p:nvSpPr>
          <p:cNvPr id="4" name="Text Placeholder 3"/>
          <p:cNvSpPr>
            <a:spLocks noGrp="1"/>
          </p:cNvSpPr>
          <p:nvPr>
            <p:ph type="body" sz="quarter" idx="3"/>
          </p:nvPr>
        </p:nvSpPr>
        <p:spPr/>
        <p:txBody>
          <a:bodyPr/>
          <a:lstStyle/>
          <a:p>
            <a:endParaRPr lang="en-NZ"/>
          </a:p>
        </p:txBody>
      </p:sp>
      <p:sp>
        <p:nvSpPr>
          <p:cNvPr id="5" name="Content Placeholder 4"/>
          <p:cNvSpPr>
            <a:spLocks noGrp="1"/>
          </p:cNvSpPr>
          <p:nvPr>
            <p:ph sz="quarter" idx="13"/>
          </p:nvPr>
        </p:nvSpPr>
        <p:spPr>
          <a:xfrm>
            <a:off x="457200" y="1916832"/>
            <a:ext cx="4834880" cy="4209648"/>
          </a:xfrm>
        </p:spPr>
        <p:txBody>
          <a:bodyPr>
            <a:normAutofit fontScale="92500" lnSpcReduction="10000"/>
          </a:bodyPr>
          <a:lstStyle/>
          <a:p>
            <a:r>
              <a:rPr lang="en-NZ" b="1" i="1" dirty="0" smtClean="0">
                <a:solidFill>
                  <a:srgbClr val="FFC000"/>
                </a:solidFill>
              </a:rPr>
              <a:t>“Memory fingers in their hair of murders”</a:t>
            </a:r>
          </a:p>
          <a:p>
            <a:endParaRPr lang="en-NZ" b="1" i="1" dirty="0">
              <a:solidFill>
                <a:srgbClr val="FFC000"/>
              </a:solidFill>
            </a:endParaRPr>
          </a:p>
          <a:p>
            <a:r>
              <a:rPr lang="en-NZ" b="1" dirty="0" smtClean="0">
                <a:solidFill>
                  <a:schemeClr val="tx1"/>
                </a:solidFill>
              </a:rPr>
              <a:t>The soldiers are so distraught by the memories of people they have killed and of the deaths of their comrade's that they try to physically tear the memories from their head. Their memories are compared to fingers poking and prodding them but which they can’t remove.</a:t>
            </a:r>
            <a:endParaRPr lang="en-NZ" b="1" dirty="0">
              <a:solidFill>
                <a:schemeClr val="tx1"/>
              </a:solidFill>
            </a:endParaRPr>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rot="591117">
            <a:off x="5606612" y="1872612"/>
            <a:ext cx="3117368" cy="310351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534904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l"/>
            <a:r>
              <a:rPr lang="en-NZ" sz="2800" dirty="0" smtClean="0"/>
              <a:t>What is meant by “multitudinous murders”? Comment on the repetition of “murder”</a:t>
            </a:r>
            <a:endParaRPr lang="en-NZ" sz="2800" dirty="0"/>
          </a:p>
        </p:txBody>
      </p:sp>
      <p:sp>
        <p:nvSpPr>
          <p:cNvPr id="7" name="Content Placeholder 6"/>
          <p:cNvSpPr>
            <a:spLocks noGrp="1"/>
          </p:cNvSpPr>
          <p:nvPr>
            <p:ph idx="1"/>
          </p:nvPr>
        </p:nvSpPr>
        <p:spPr>
          <a:xfrm>
            <a:off x="457200" y="1600200"/>
            <a:ext cx="8435280" cy="4925144"/>
          </a:xfrm>
        </p:spPr>
        <p:txBody>
          <a:bodyPr>
            <a:normAutofit fontScale="85000" lnSpcReduction="20000"/>
          </a:bodyPr>
          <a:lstStyle/>
          <a:p>
            <a:pPr lvl="0"/>
            <a:endParaRPr lang="en-NZ" dirty="0" smtClean="0">
              <a:solidFill>
                <a:schemeClr val="tx1"/>
              </a:solidFill>
            </a:endParaRPr>
          </a:p>
          <a:p>
            <a:pPr lvl="0"/>
            <a:r>
              <a:rPr lang="en-NZ" dirty="0" smtClean="0">
                <a:solidFill>
                  <a:schemeClr val="tx1"/>
                </a:solidFill>
              </a:rPr>
              <a:t>The </a:t>
            </a:r>
            <a:r>
              <a:rPr lang="en-NZ" dirty="0">
                <a:solidFill>
                  <a:schemeClr val="tx1"/>
                </a:solidFill>
              </a:rPr>
              <a:t>unknown ‘these’ have been identified as those whose minds have been ‘ravished’. </a:t>
            </a:r>
            <a:r>
              <a:rPr lang="en-NZ" dirty="0" smtClean="0">
                <a:solidFill>
                  <a:schemeClr val="tx1"/>
                </a:solidFill>
              </a:rPr>
              <a:t>The </a:t>
            </a:r>
            <a:r>
              <a:rPr lang="en-NZ" dirty="0">
                <a:solidFill>
                  <a:schemeClr val="tx1"/>
                </a:solidFill>
              </a:rPr>
              <a:t>ravisher is death itself, personified and capitalised as the cause of what has happened to these men’s minds. Wars ‘Dead’ have attacked their psyches, making them another casualty of war. They have been robbed of innocent slumbers, now plagued by nightmarish recall. </a:t>
            </a:r>
          </a:p>
          <a:p>
            <a:pPr lvl="0"/>
            <a:endParaRPr lang="en-NZ" dirty="0">
              <a:solidFill>
                <a:schemeClr val="tx1"/>
              </a:solidFill>
            </a:endParaRPr>
          </a:p>
          <a:p>
            <a:pPr lvl="0"/>
            <a:r>
              <a:rPr lang="en-NZ" dirty="0">
                <a:solidFill>
                  <a:schemeClr val="tx1"/>
                </a:solidFill>
              </a:rPr>
              <a:t>Owen borrows a Shakespearean phrase (allusion) from Macbeth, to emphasise the mass death these men have been forced to witness. </a:t>
            </a:r>
            <a:r>
              <a:rPr lang="en-NZ" b="1" dirty="0">
                <a:solidFill>
                  <a:srgbClr val="FFC000"/>
                </a:solidFill>
              </a:rPr>
              <a:t>‘Multitudinous murders’ </a:t>
            </a:r>
            <a:r>
              <a:rPr lang="en-NZ" dirty="0">
                <a:solidFill>
                  <a:schemeClr val="tx1"/>
                </a:solidFill>
              </a:rPr>
              <a:t>is made more ominous by ‘death’ in war being equated with murders, repeated in lines 2 and 3. The accumulated effect of the harsh alliterative ‘m’ in the second and third lines makes the reader share the speaker’s shock at what is before him. This allows them to make the connection between the horrific slaughter ‘they once witnessed’ and what they have become.</a:t>
            </a:r>
            <a:endParaRPr lang="en-NZ" dirty="0">
              <a:solidFill>
                <a:schemeClr val="tx1"/>
              </a:solidFill>
            </a:endParaRPr>
          </a:p>
        </p:txBody>
      </p:sp>
    </p:spTree>
    <p:extLst>
      <p:ext uri="{BB962C8B-B14F-4D97-AF65-F5344CB8AC3E}">
        <p14:creationId xmlns:p14="http://schemas.microsoft.com/office/powerpoint/2010/main" val="335416796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xecutiv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Executi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Palatino Linotype"/>
        <a:ea typeface=""/>
        <a:cs typeface=""/>
        <a:font script="Jpan" typeface="HGS明朝E"/>
        <a:font script="Hang" typeface="맑은 고딕"/>
        <a:font script="Hans" typeface="宋体"/>
        <a:font script="Hant" typeface="新細明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Executiv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8575" cap="flat" cmpd="sng" algn="ctr">
          <a:solidFill>
            <a:schemeClr val="phClr"/>
          </a:solidFill>
          <a:prstDash val="solid"/>
        </a:ln>
        <a:ln w="508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50000">
              <a:schemeClr val="phClr">
                <a:tint val="80000"/>
                <a:satMod val="250000"/>
              </a:schemeClr>
            </a:gs>
            <a:gs pos="76000">
              <a:schemeClr val="phClr">
                <a:tint val="90000"/>
                <a:shade val="90000"/>
                <a:satMod val="200000"/>
              </a:schemeClr>
            </a:gs>
            <a:gs pos="92000">
              <a:schemeClr val="phClr">
                <a:tint val="90000"/>
                <a:shade val="70000"/>
                <a:satMod val="250000"/>
              </a:schemeClr>
            </a:gs>
          </a:gsLst>
          <a:path path="circle">
            <a:fillToRect l="50000" t="50000" r="50000" b="50000"/>
          </a:path>
        </a:gradFill>
        <a:blipFill>
          <a:blip xmlns:r="http://schemas.openxmlformats.org/officeDocument/2006/relationships" r:embed="rId1">
            <a:duotone>
              <a:schemeClr val="phClr">
                <a:tint val="95000"/>
              </a:schemeClr>
              <a:schemeClr val="phClr">
                <a:shade val="9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Executive</Template>
  <TotalTime>216</TotalTime>
  <Words>1664</Words>
  <Application>Microsoft Office PowerPoint</Application>
  <PresentationFormat>On-screen Show (4:3)</PresentationFormat>
  <Paragraphs>119</Paragraphs>
  <Slides>18</Slides>
  <Notes>0</Notes>
  <HiddenSlides>0</HiddenSlides>
  <MMClips>1</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Executive</vt:lpstr>
      <vt:lpstr>Mental Cases</vt:lpstr>
      <vt:lpstr>Mental Cases</vt:lpstr>
      <vt:lpstr>CHARACTER                                 In Stanza 1 who is Owen describing? </vt:lpstr>
      <vt:lpstr>What do these men look like? </vt:lpstr>
      <vt:lpstr>What language techniques are used to create this image?</vt:lpstr>
      <vt:lpstr>What language techniques are used to create this image?</vt:lpstr>
      <vt:lpstr>What language techniques are used to create this image?</vt:lpstr>
      <vt:lpstr>Comment on the use of personification in Stanza 2. What image is created here?</vt:lpstr>
      <vt:lpstr>What is meant by “multitudinous murders”? Comment on the repetition of “murder”</vt:lpstr>
      <vt:lpstr>Rhyme / Inversion</vt:lpstr>
      <vt:lpstr>STANZA 3: Language Techniques</vt:lpstr>
      <vt:lpstr>Personification / Alliteration</vt:lpstr>
      <vt:lpstr>Symbolism &amp; Simile</vt:lpstr>
      <vt:lpstr>Extended Metaphor</vt:lpstr>
      <vt:lpstr>Personal Pronoun &amp; Verbs</vt:lpstr>
      <vt:lpstr>EMOTIVE LANGUAGE:</vt:lpstr>
      <vt:lpstr>Theme and Purpose</vt:lpstr>
      <vt:lpstr>LITERATURE RESPONSE</vt:lpstr>
    </vt:vector>
  </TitlesOfParts>
  <Company>Westlake Girls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Mental Cases</dc:title>
  <dc:creator>Julie Gillaly</dc:creator>
  <cp:lastModifiedBy>Julie Gillaly</cp:lastModifiedBy>
  <cp:revision>22</cp:revision>
  <dcterms:created xsi:type="dcterms:W3CDTF">2012-02-28T11:28:07Z</dcterms:created>
  <dcterms:modified xsi:type="dcterms:W3CDTF">2012-02-29T23:48:35Z</dcterms:modified>
</cp:coreProperties>
</file>