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17" name="Footer Placeholder 16"/>
          <p:cNvSpPr>
            <a:spLocks noGrp="1"/>
          </p:cNvSpPr>
          <p:nvPr>
            <p:ph type="ftr" sz="quarter" idx="11"/>
          </p:nvPr>
        </p:nvSpPr>
        <p:spPr/>
        <p:txBody>
          <a:bodyPr/>
          <a:lstStyle/>
          <a:p>
            <a:endParaRPr lang="en-NZ"/>
          </a:p>
        </p:txBody>
      </p:sp>
      <p:sp>
        <p:nvSpPr>
          <p:cNvPr id="29" name="Slide Number Placeholder 28"/>
          <p:cNvSpPr>
            <a:spLocks noGrp="1"/>
          </p:cNvSpPr>
          <p:nvPr>
            <p:ph type="sldNum" sz="quarter" idx="12"/>
          </p:nvPr>
        </p:nvSpPr>
        <p:spPr/>
        <p:txBody>
          <a:bodyPr/>
          <a:lstStyle/>
          <a:p>
            <a:fld id="{73817E15-6632-490A-BB02-75E82C66EB80}" type="slidenum">
              <a:rPr lang="en-NZ" smtClean="0"/>
              <a:pPr/>
              <a:t>‹#›</a:t>
            </a:fld>
            <a:endParaRPr lang="en-NZ"/>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3817E15-6632-490A-BB02-75E82C66EB80}"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3817E15-6632-490A-BB02-75E82C66EB80}"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3817E15-6632-490A-BB02-75E82C66EB80}"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a:xfrm>
            <a:off x="7924800" y="6416675"/>
            <a:ext cx="762000" cy="365125"/>
          </a:xfrm>
        </p:spPr>
        <p:txBody>
          <a:bodyPr/>
          <a:lstStyle/>
          <a:p>
            <a:fld id="{73817E15-6632-490A-BB02-75E82C66EB80}"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3817E15-6632-490A-BB02-75E82C66EB80}"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3817E15-6632-490A-BB02-75E82C66EB80}"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3817E15-6632-490A-BB02-75E82C66EB80}"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3817E15-6632-490A-BB02-75E82C66EB80}"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3817E15-6632-490A-BB02-75E82C66EB80}"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D1FFA7-927F-43D5-A596-77E598D52777}" type="datetimeFigureOut">
              <a:rPr lang="en-NZ" smtClean="0"/>
              <a:pPr/>
              <a:t>16/02/2011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3817E15-6632-490A-BB02-75E82C66EB80}"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DD1FFA7-927F-43D5-A596-77E598D52777}" type="datetimeFigureOut">
              <a:rPr lang="en-NZ" smtClean="0"/>
              <a:pPr/>
              <a:t>16/02/2011</a:t>
            </a:fld>
            <a:endParaRPr lang="en-NZ"/>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NZ"/>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3817E15-6632-490A-BB02-75E82C66EB80}"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nz/imgres?imgurl=http://cache.viewimages.com/xc/3353299.jpg?v=1&amp;c=ViewImages&amp;k=2&amp;d=0629904139C22E58468F7B4D04CB0D44A55A1E4F32AD3138&amp;imgrefurl=http://www.viewimages.com/Search.aspx?mid=3353299&amp;epmid=1&amp;partner=Google&amp;h=594&amp;w=444&amp;sz=50&amp;hl=en&amp;start=6&amp;sig2=mNSLMbBmW7F3xU8-HgH3kA&amp;um=1&amp;tbnid=owfEYU8gQjNrZM:&amp;tbnh=135&amp;tbnw=101&amp;ei=104iSN_MHI2ypgTthZSlAg&amp;prev=/images?q=fox+stole&amp;um=1&amp;hl=en&amp;rlz=1T4GGLJ_enNZ260NZ260" TargetMode="External"/><Relationship Id="rId1" Type="http://schemas.openxmlformats.org/officeDocument/2006/relationships/slideLayout" Target="../slideLayouts/slideLayout2.xml"/><Relationship Id="rId4" Type="http://schemas.openxmlformats.org/officeDocument/2006/relationships/image" Target="http://tbn0.google.com/images?q=tbn:owfEYU8gQjNrZM:http://cache.viewimages.com/xc/3353299.jpg%3Fv%3D1%26c%3DViewImages%26k%3D2%26d%3D0629904139C22E58468F7B4D04CB0D44A55A1E4F32AD3138"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NZ" dirty="0" smtClean="0"/>
              <a:t>Miss Brill</a:t>
            </a:r>
            <a:endParaRPr lang="en-NZ" dirty="0"/>
          </a:p>
        </p:txBody>
      </p:sp>
      <p:sp>
        <p:nvSpPr>
          <p:cNvPr id="6" name="Subtitle 5"/>
          <p:cNvSpPr>
            <a:spLocks noGrp="1"/>
          </p:cNvSpPr>
          <p:nvPr>
            <p:ph type="subTitle" idx="1"/>
          </p:nvPr>
        </p:nvSpPr>
        <p:spPr/>
        <p:txBody>
          <a:bodyPr/>
          <a:lstStyle/>
          <a:p>
            <a:endParaRPr lang="en-NZ"/>
          </a:p>
        </p:txBody>
      </p:sp>
      <p:pic>
        <p:nvPicPr>
          <p:cNvPr id="35842" name="Picture 2" descr="http://ny-image3.etsy.com/il_fullxfull.84881799.jpg"/>
          <p:cNvPicPr>
            <a:picLocks noChangeAspect="1" noChangeArrowheads="1"/>
          </p:cNvPicPr>
          <p:nvPr/>
        </p:nvPicPr>
        <p:blipFill>
          <a:blip r:embed="rId2" cstate="print"/>
          <a:srcRect/>
          <a:stretch>
            <a:fillRect/>
          </a:stretch>
        </p:blipFill>
        <p:spPr bwMode="auto">
          <a:xfrm>
            <a:off x="4283968" y="620688"/>
            <a:ext cx="4299048" cy="575012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PLOT SUMMARY</a:t>
            </a:r>
            <a:endParaRPr lang="en-NZ" dirty="0"/>
          </a:p>
        </p:txBody>
      </p:sp>
      <p:sp>
        <p:nvSpPr>
          <p:cNvPr id="3" name="Content Placeholder 2"/>
          <p:cNvSpPr>
            <a:spLocks noGrp="1"/>
          </p:cNvSpPr>
          <p:nvPr>
            <p:ph idx="1"/>
          </p:nvPr>
        </p:nvSpPr>
        <p:spPr/>
        <p:txBody>
          <a:bodyPr>
            <a:normAutofit fontScale="92500" lnSpcReduction="20000"/>
          </a:bodyPr>
          <a:lstStyle/>
          <a:p>
            <a:endParaRPr lang="en-GB" dirty="0" smtClean="0"/>
          </a:p>
          <a:p>
            <a:r>
              <a:rPr lang="en-GB" dirty="0" smtClean="0"/>
              <a:t>Miss Brill is a very lonely old woman who enjoys going to the park on Sunday afternoons and watching people from a park bench.  She enjoys this activity because it gives her a feeling of connection to others despite the fact that no real connection occurs.</a:t>
            </a:r>
          </a:p>
          <a:p>
            <a:pPr>
              <a:buNone/>
            </a:pPr>
            <a:r>
              <a:rPr lang="en-GB" dirty="0" smtClean="0"/>
              <a:t> </a:t>
            </a:r>
            <a:endParaRPr lang="en-NZ" dirty="0" smtClean="0"/>
          </a:p>
          <a:p>
            <a:r>
              <a:rPr lang="en-GB" dirty="0" smtClean="0"/>
              <a:t>Her fur stole is her best and only friend. Rather than participating in conversations, she instead eavesdrops on those of others, “sitting in other people's lives just for a minute while they talked round her.”</a:t>
            </a:r>
            <a:endParaRPr lang="en-NZ" dirty="0"/>
          </a:p>
        </p:txBody>
      </p:sp>
      <p:pic>
        <p:nvPicPr>
          <p:cNvPr id="38914" name="Picture 2" descr="http://tbn0.google.com/images?q=tbn:owfEYU8gQjNrZM:http://cache.viewimages.com/xc/3353299.jpg%3Fv%3D1%26c%3DViewImages%26k%3D2%26d%3D0629904139C22E58468F7B4D04CB0D44A55A1E4F32AD3138">
            <a:hlinkClick r:id="rId2"/>
          </p:cNvPr>
          <p:cNvPicPr>
            <a:picLocks noChangeAspect="1" noChangeArrowheads="1"/>
          </p:cNvPicPr>
          <p:nvPr/>
        </p:nvPicPr>
        <p:blipFill>
          <a:blip r:embed="rId3" r:link="rId4" cstate="print"/>
          <a:srcRect/>
          <a:stretch>
            <a:fillRect/>
          </a:stretch>
        </p:blipFill>
        <p:spPr bwMode="auto">
          <a:xfrm>
            <a:off x="323528" y="188640"/>
            <a:ext cx="1248138" cy="1584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THEME</a:t>
            </a:r>
            <a:endParaRPr lang="en-NZ" dirty="0"/>
          </a:p>
        </p:txBody>
      </p:sp>
      <p:sp>
        <p:nvSpPr>
          <p:cNvPr id="3" name="Content Placeholder 2"/>
          <p:cNvSpPr>
            <a:spLocks noGrp="1"/>
          </p:cNvSpPr>
          <p:nvPr>
            <p:ph idx="1"/>
          </p:nvPr>
        </p:nvSpPr>
        <p:spPr>
          <a:xfrm>
            <a:off x="467544" y="1412776"/>
            <a:ext cx="8229600" cy="5589240"/>
          </a:xfrm>
        </p:spPr>
        <p:txBody>
          <a:bodyPr>
            <a:normAutofit fontScale="70000" lnSpcReduction="20000"/>
          </a:bodyPr>
          <a:lstStyle/>
          <a:p>
            <a:r>
              <a:rPr lang="en-GB" dirty="0" smtClean="0"/>
              <a:t>The central theme of “Miss Brill” is the pain of loneliness, and inadvertent attempts lonely people make to experience life through the experiences of total strangers.  Some of your evidence that Miss Brill is starving for warmth and companionship would include that  she tenderly caresses her fur as if it were a beloved pet when she rubs “the life into the dim little eyes” of the old fox stole.</a:t>
            </a:r>
          </a:p>
          <a:p>
            <a:endParaRPr lang="en-GB" sz="1100" dirty="0" smtClean="0"/>
          </a:p>
          <a:p>
            <a:r>
              <a:rPr lang="en-GB" dirty="0" smtClean="0"/>
              <a:t>Another important them is the idea of illusion versus reality and the way people often construct false realities in an attempt to escape or improve an unsatisfying life. Miss Brill creates a fantasy world in which she is an “actress” as a means of coping with her loneliness and lack of companionship.</a:t>
            </a:r>
          </a:p>
          <a:p>
            <a:endParaRPr lang="en-GB" sz="1100" dirty="0" smtClean="0"/>
          </a:p>
          <a:p>
            <a:r>
              <a:rPr lang="en-GB" dirty="0" smtClean="0"/>
              <a:t>Lastly Mansfield is also making comment on society’s treatment of the elderly. As people age they become redundant and increasingly isolated or pushed to the margins. Younger generations lack proper respect and find the elderly burdensome while the elderly mainly want company and to feel of worth.</a:t>
            </a:r>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TECHNIQUES:</a:t>
            </a:r>
            <a:endParaRPr lang="en-NZ" dirty="0"/>
          </a:p>
        </p:txBody>
      </p:sp>
      <p:sp>
        <p:nvSpPr>
          <p:cNvPr id="3" name="Content Placeholder 2"/>
          <p:cNvSpPr>
            <a:spLocks noGrp="1"/>
          </p:cNvSpPr>
          <p:nvPr>
            <p:ph idx="1"/>
          </p:nvPr>
        </p:nvSpPr>
        <p:spPr/>
        <p:txBody>
          <a:bodyPr>
            <a:normAutofit/>
          </a:bodyPr>
          <a:lstStyle/>
          <a:p>
            <a:r>
              <a:rPr lang="en-NZ" dirty="0" smtClean="0"/>
              <a:t>Short stories are highly constructed pieces of literature. Every detail has significant meaning.</a:t>
            </a:r>
          </a:p>
          <a:p>
            <a:endParaRPr lang="en-NZ" dirty="0" smtClean="0"/>
          </a:p>
          <a:p>
            <a:r>
              <a:rPr lang="en-NZ" dirty="0" smtClean="0"/>
              <a:t>Small details and objects in Mansfield’s stories take on significant meaning.</a:t>
            </a:r>
          </a:p>
          <a:p>
            <a:pPr>
              <a:buNone/>
            </a:pPr>
            <a:r>
              <a:rPr lang="en-NZ" dirty="0" smtClean="0"/>
              <a:t> </a:t>
            </a:r>
          </a:p>
          <a:p>
            <a:r>
              <a:rPr lang="en-NZ" dirty="0" smtClean="0"/>
              <a:t>Techniques used for effect in Miss Brill include:</a:t>
            </a:r>
          </a:p>
          <a:p>
            <a:pPr>
              <a:buNone/>
            </a:pPr>
            <a:r>
              <a:rPr lang="en-NZ" dirty="0" smtClean="0"/>
              <a:t>	Symbolism, Simile, Metaphor, Irony, Contrast, Parallel characters and Inner Monologue.</a:t>
            </a:r>
          </a:p>
          <a:p>
            <a:endParaRPr lang="en-NZ" dirty="0" smtClean="0"/>
          </a:p>
          <a:p>
            <a:endParaRPr lang="en-N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KEY QUOTES:</a:t>
            </a:r>
            <a:endParaRPr lang="en-NZ" dirty="0"/>
          </a:p>
        </p:txBody>
      </p:sp>
      <p:sp>
        <p:nvSpPr>
          <p:cNvPr id="3" name="Content Placeholder 2"/>
          <p:cNvSpPr>
            <a:spLocks noGrp="1"/>
          </p:cNvSpPr>
          <p:nvPr>
            <p:ph idx="1"/>
          </p:nvPr>
        </p:nvSpPr>
        <p:spPr>
          <a:xfrm>
            <a:off x="457200" y="1340768"/>
            <a:ext cx="8229600" cy="4968592"/>
          </a:xfrm>
        </p:spPr>
        <p:txBody>
          <a:bodyPr>
            <a:normAutofit fontScale="25000" lnSpcReduction="20000"/>
          </a:bodyPr>
          <a:lstStyle/>
          <a:p>
            <a:r>
              <a:rPr lang="en-NZ" sz="9600" dirty="0" smtClean="0">
                <a:latin typeface="Arial" pitchFamily="34" charset="0"/>
                <a:cs typeface="Arial" pitchFamily="34" charset="0"/>
              </a:rPr>
              <a:t>“What has been happening to me?”</a:t>
            </a:r>
          </a:p>
          <a:p>
            <a:r>
              <a:rPr lang="en-NZ" sz="9600" dirty="0" smtClean="0">
                <a:latin typeface="Arial" pitchFamily="34" charset="0"/>
                <a:cs typeface="Arial" pitchFamily="34" charset="0"/>
              </a:rPr>
              <a:t>“She had taken it out of its box that afternoon…and rubbed the life back into the dim little eyes”</a:t>
            </a:r>
          </a:p>
          <a:p>
            <a:r>
              <a:rPr lang="en-NZ" sz="9600" dirty="0" smtClean="0">
                <a:latin typeface="Arial" pitchFamily="34" charset="0"/>
                <a:cs typeface="Arial" pitchFamily="34" charset="0"/>
              </a:rPr>
              <a:t>“The old people sat on the bench, still as statues" </a:t>
            </a:r>
          </a:p>
          <a:p>
            <a:r>
              <a:rPr lang="en-NZ" sz="9600" dirty="0" smtClean="0">
                <a:latin typeface="Arial" pitchFamily="34" charset="0"/>
                <a:cs typeface="Arial" pitchFamily="34" charset="0"/>
              </a:rPr>
              <a:t>“They looked as though they’d just come from dark little rooms or even cupboards” </a:t>
            </a:r>
          </a:p>
          <a:p>
            <a:r>
              <a:rPr lang="en-NZ" sz="9600" dirty="0" smtClean="0">
                <a:latin typeface="Arial" pitchFamily="34" charset="0"/>
                <a:cs typeface="Arial" pitchFamily="34" charset="0"/>
              </a:rPr>
              <a:t>“She knew she needed them; but that it was no good getting any”</a:t>
            </a:r>
          </a:p>
          <a:p>
            <a:r>
              <a:rPr lang="en-NZ" sz="9600" dirty="0" smtClean="0">
                <a:latin typeface="Arial" pitchFamily="34" charset="0"/>
                <a:cs typeface="Arial" pitchFamily="34" charset="0"/>
              </a:rPr>
              <a:t>“It was like a play, exactly like a play” </a:t>
            </a:r>
          </a:p>
          <a:p>
            <a:r>
              <a:rPr lang="en-NZ" sz="9600" dirty="0" smtClean="0">
                <a:latin typeface="Arial" pitchFamily="34" charset="0"/>
                <a:cs typeface="Arial" pitchFamily="34" charset="0"/>
              </a:rPr>
              <a:t>“even she had a part and came every Sunday” </a:t>
            </a:r>
          </a:p>
          <a:p>
            <a:r>
              <a:rPr lang="en-NZ" sz="9600" dirty="0" smtClean="0">
                <a:latin typeface="Arial" pitchFamily="34" charset="0"/>
                <a:cs typeface="Arial" pitchFamily="34" charset="0"/>
              </a:rPr>
              <a:t>“They were in love. The hero and heroine”</a:t>
            </a:r>
          </a:p>
          <a:p>
            <a:r>
              <a:rPr lang="en-NZ" sz="9600" dirty="0" smtClean="0">
                <a:latin typeface="Arial" pitchFamily="34" charset="0"/>
                <a:cs typeface="Arial" pitchFamily="34" charset="0"/>
              </a:rPr>
              <a:t>“Why doesn’t she keep her silly old mug at home” </a:t>
            </a:r>
          </a:p>
          <a:p>
            <a:r>
              <a:rPr lang="en-NZ" sz="9600" dirty="0" smtClean="0">
                <a:latin typeface="Arial" pitchFamily="34" charset="0"/>
                <a:cs typeface="Arial" pitchFamily="34" charset="0"/>
              </a:rPr>
              <a:t>“today she passed the baker by…went into her dark little room – her room like a cupboard” </a:t>
            </a:r>
          </a:p>
          <a:p>
            <a:r>
              <a:rPr lang="en-NZ" sz="9600" dirty="0" smtClean="0">
                <a:latin typeface="Arial" pitchFamily="34" charset="0"/>
                <a:cs typeface="Arial" pitchFamily="34" charset="0"/>
              </a:rPr>
              <a:t>“when she put the lid on she thought she could hear something crying” </a:t>
            </a:r>
            <a:br>
              <a:rPr lang="en-NZ" sz="9600" dirty="0" smtClean="0">
                <a:latin typeface="Arial" pitchFamily="34" charset="0"/>
                <a:cs typeface="Arial" pitchFamily="34" charset="0"/>
              </a:rPr>
            </a:br>
            <a:endParaRPr lang="en-NZ" sz="9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78</TotalTime>
  <Words>256</Words>
  <Application>Microsoft Office PowerPoint</Application>
  <PresentationFormat>On-screen Show (4:3)</PresentationFormat>
  <Paragraphs>31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Miss Brill</vt:lpstr>
      <vt:lpstr>PLOT SUMMARY</vt:lpstr>
      <vt:lpstr>THEME</vt:lpstr>
      <vt:lpstr>TECHNIQUES:</vt:lpstr>
      <vt:lpstr>KEY QUOTES:</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Miss Brill</dc:title>
  <dc:creator>jgillaly</dc:creator>
  <cp:lastModifiedBy>jgillaly</cp:lastModifiedBy>
  <cp:revision>2</cp:revision>
  <dcterms:created xsi:type="dcterms:W3CDTF">2011-02-16T00:37:59Z</dcterms:created>
  <dcterms:modified xsi:type="dcterms:W3CDTF">2011-02-16T02:13:45Z</dcterms:modified>
</cp:coreProperties>
</file>