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71" r:id="rId2"/>
    <p:sldId id="273" r:id="rId3"/>
    <p:sldId id="279" r:id="rId4"/>
    <p:sldId id="259" r:id="rId5"/>
    <p:sldId id="257" r:id="rId6"/>
    <p:sldId id="258" r:id="rId7"/>
    <p:sldId id="277" r:id="rId8"/>
    <p:sldId id="261" r:id="rId9"/>
    <p:sldId id="260" r:id="rId10"/>
    <p:sldId id="263" r:id="rId11"/>
    <p:sldId id="264" r:id="rId12"/>
    <p:sldId id="276" r:id="rId13"/>
    <p:sldId id="281"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100" d="100"/>
          <a:sy n="100" d="100"/>
        </p:scale>
        <p:origin x="-1932" y="-42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5728C58-CFA2-4112-9FC7-C65F22353CF8}" type="datetimeFigureOut">
              <a:rPr lang="en-US" smtClean="0"/>
              <a:pPr/>
              <a:t>7/1/2011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0A50131-33C5-4D3C-B4C7-A9E09A490C8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0A50131-33C5-4D3C-B4C7-A9E09A490C88}" type="slidenum">
              <a:rPr lang="en-US" smtClean="0"/>
              <a:pPr/>
              <a:t>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1498CA49-C58D-49C2-9756-036A5BEC5940}" type="datetimeFigureOut">
              <a:rPr lang="en-NZ" smtClean="0"/>
              <a:pPr/>
              <a:t>1/07/2011</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D9801F5-65B0-4A16-BFED-08352115D9F7}" type="slidenum">
              <a:rPr lang="en-NZ" smtClean="0"/>
              <a:pPr/>
              <a:t>‹#›</a:t>
            </a:fld>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1498CA49-C58D-49C2-9756-036A5BEC5940}" type="datetimeFigureOut">
              <a:rPr lang="en-NZ" smtClean="0"/>
              <a:pPr/>
              <a:t>1/07/2011</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D9801F5-65B0-4A16-BFED-08352115D9F7}" type="slidenum">
              <a:rPr lang="en-NZ" smtClean="0"/>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1498CA49-C58D-49C2-9756-036A5BEC5940}" type="datetimeFigureOut">
              <a:rPr lang="en-NZ" smtClean="0"/>
              <a:pPr/>
              <a:t>1/07/2011</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D9801F5-65B0-4A16-BFED-08352115D9F7}" type="slidenum">
              <a:rPr lang="en-NZ" smtClean="0"/>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1498CA49-C58D-49C2-9756-036A5BEC5940}" type="datetimeFigureOut">
              <a:rPr lang="en-NZ" smtClean="0"/>
              <a:pPr/>
              <a:t>1/07/2011</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D9801F5-65B0-4A16-BFED-08352115D9F7}" type="slidenum">
              <a:rPr lang="en-NZ" smtClean="0"/>
              <a:pPr/>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498CA49-C58D-49C2-9756-036A5BEC5940}" type="datetimeFigureOut">
              <a:rPr lang="en-NZ" smtClean="0"/>
              <a:pPr/>
              <a:t>1/07/2011</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5D9801F5-65B0-4A16-BFED-08352115D9F7}" type="slidenum">
              <a:rPr lang="en-NZ" smtClean="0"/>
              <a:pPr/>
              <a:t>‹#›</a:t>
            </a:fld>
            <a:endParaRPr lang="en-NZ"/>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1498CA49-C58D-49C2-9756-036A5BEC5940}" type="datetimeFigureOut">
              <a:rPr lang="en-NZ" smtClean="0"/>
              <a:pPr/>
              <a:t>1/07/2011</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D9801F5-65B0-4A16-BFED-08352115D9F7}" type="slidenum">
              <a:rPr lang="en-NZ" smtClean="0"/>
              <a:pPr/>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1498CA49-C58D-49C2-9756-036A5BEC5940}" type="datetimeFigureOut">
              <a:rPr lang="en-NZ" smtClean="0"/>
              <a:pPr/>
              <a:t>1/07/2011</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5D9801F5-65B0-4A16-BFED-08352115D9F7}" type="slidenum">
              <a:rPr lang="en-NZ" smtClean="0"/>
              <a:pPr/>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1498CA49-C58D-49C2-9756-036A5BEC5940}" type="datetimeFigureOut">
              <a:rPr lang="en-NZ" smtClean="0"/>
              <a:pPr/>
              <a:t>1/07/2011</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5D9801F5-65B0-4A16-BFED-08352115D9F7}" type="slidenum">
              <a:rPr lang="en-NZ" smtClean="0"/>
              <a:pPr/>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498CA49-C58D-49C2-9756-036A5BEC5940}" type="datetimeFigureOut">
              <a:rPr lang="en-NZ" smtClean="0"/>
              <a:pPr/>
              <a:t>1/07/2011</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5D9801F5-65B0-4A16-BFED-08352115D9F7}" type="slidenum">
              <a:rPr lang="en-NZ" smtClean="0"/>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98CA49-C58D-49C2-9756-036A5BEC5940}" type="datetimeFigureOut">
              <a:rPr lang="en-NZ" smtClean="0"/>
              <a:pPr/>
              <a:t>1/07/2011</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D9801F5-65B0-4A16-BFED-08352115D9F7}" type="slidenum">
              <a:rPr lang="en-NZ" smtClean="0"/>
              <a:pPr/>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498CA49-C58D-49C2-9756-036A5BEC5940}" type="datetimeFigureOut">
              <a:rPr lang="en-NZ" smtClean="0"/>
              <a:pPr/>
              <a:t>1/07/2011</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5D9801F5-65B0-4A16-BFED-08352115D9F7}" type="slidenum">
              <a:rPr lang="en-NZ" smtClean="0"/>
              <a:pPr/>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38000" b="-38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98CA49-C58D-49C2-9756-036A5BEC5940}" type="datetimeFigureOut">
              <a:rPr lang="en-NZ" smtClean="0"/>
              <a:pPr/>
              <a:t>1/07/2011</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D9801F5-65B0-4A16-BFED-08352115D9F7}" type="slidenum">
              <a:rPr lang="en-NZ" smtClean="0"/>
              <a:pPr/>
              <a:t>‹#›</a:t>
            </a:fld>
            <a:endParaRPr lang="en-N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hyperlink" Target="http://images4.wikia.nocookie.net/__cb20101011144843/jamescameronsavatar/images/4/45/Avatar_br_2418_20100627_1625018975.jpg" TargetMode="External"/><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images3.wikia.nocookie.net/__cb20100109131604/jamescameronsavatar/images/archive/b/b6/20110214183330!Hometree_destruction.jpg"/>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Title 1"/>
          <p:cNvSpPr>
            <a:spLocks noGrp="1"/>
          </p:cNvSpPr>
          <p:nvPr>
            <p:ph type="ctrTitle"/>
          </p:nvPr>
        </p:nvSpPr>
        <p:spPr>
          <a:xfrm>
            <a:off x="683568" y="1772816"/>
            <a:ext cx="7772400" cy="3888432"/>
          </a:xfrm>
        </p:spPr>
        <p:txBody>
          <a:bodyPr>
            <a:normAutofit/>
          </a:bodyPr>
          <a:lstStyle/>
          <a:p>
            <a:r>
              <a:rPr lang="en-NZ" dirty="0" smtClean="0">
                <a:solidFill>
                  <a:srgbClr val="FF0000"/>
                </a:solidFill>
              </a:rPr>
              <a:t/>
            </a:r>
            <a:br>
              <a:rPr lang="en-NZ" dirty="0" smtClean="0">
                <a:solidFill>
                  <a:srgbClr val="FF0000"/>
                </a:solidFill>
              </a:rPr>
            </a:br>
            <a:r>
              <a:rPr lang="en-NZ" dirty="0" smtClean="0">
                <a:solidFill>
                  <a:srgbClr val="FF0000"/>
                </a:solidFill>
              </a:rPr>
              <a:t>Important Event</a:t>
            </a:r>
            <a:br>
              <a:rPr lang="en-NZ" dirty="0" smtClean="0">
                <a:solidFill>
                  <a:srgbClr val="FF0000"/>
                </a:solidFill>
              </a:rPr>
            </a:br>
            <a:r>
              <a:rPr lang="en-NZ" dirty="0" smtClean="0">
                <a:solidFill>
                  <a:srgbClr val="FF0000"/>
                </a:solidFill>
              </a:rPr>
              <a:t>Destruction of Home-Tree</a:t>
            </a:r>
            <a:br>
              <a:rPr lang="en-NZ" dirty="0" smtClean="0">
                <a:solidFill>
                  <a:srgbClr val="FF0000"/>
                </a:solidFill>
              </a:rPr>
            </a:br>
            <a:r>
              <a:rPr lang="en-NZ" dirty="0">
                <a:solidFill>
                  <a:srgbClr val="FF0000"/>
                </a:solidFill>
              </a:rPr>
              <a:t/>
            </a:r>
            <a:br>
              <a:rPr lang="en-NZ" dirty="0">
                <a:solidFill>
                  <a:srgbClr val="FF0000"/>
                </a:solidFill>
              </a:rPr>
            </a:br>
            <a:r>
              <a:rPr lang="en-NZ" sz="2200" dirty="0" smtClean="0">
                <a:solidFill>
                  <a:srgbClr val="FFFF00"/>
                </a:solidFill>
              </a:rPr>
              <a:t>By  Danielle, </a:t>
            </a:r>
            <a:r>
              <a:rPr lang="en-NZ" sz="2200" dirty="0" err="1" smtClean="0">
                <a:solidFill>
                  <a:srgbClr val="FFFF00"/>
                </a:solidFill>
              </a:rPr>
              <a:t>Sumya</a:t>
            </a:r>
            <a:r>
              <a:rPr lang="en-NZ" sz="2200" dirty="0" smtClean="0">
                <a:solidFill>
                  <a:srgbClr val="FFFF00"/>
                </a:solidFill>
              </a:rPr>
              <a:t> and Haley.</a:t>
            </a:r>
            <a:endParaRPr lang="en-NZ" sz="1200" dirty="0">
              <a:solidFill>
                <a:srgbClr val="FFFF00"/>
              </a:solidFill>
            </a:endParaRPr>
          </a:p>
        </p:txBody>
      </p:sp>
      <p:pic>
        <p:nvPicPr>
          <p:cNvPr id="1026" name="Picture 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91890" y="260648"/>
            <a:ext cx="8572598" cy="136815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err="1" smtClean="0">
                <a:solidFill>
                  <a:schemeClr val="bg1"/>
                </a:solidFill>
              </a:rPr>
              <a:t>Diagetic</a:t>
            </a:r>
            <a:r>
              <a:rPr lang="en-NZ" dirty="0" smtClean="0">
                <a:solidFill>
                  <a:schemeClr val="bg1"/>
                </a:solidFill>
              </a:rPr>
              <a:t> Sound</a:t>
            </a:r>
            <a:endParaRPr lang="en-NZ" dirty="0">
              <a:solidFill>
                <a:schemeClr val="bg1"/>
              </a:solidFill>
            </a:endParaRPr>
          </a:p>
        </p:txBody>
      </p:sp>
      <p:sp>
        <p:nvSpPr>
          <p:cNvPr id="3" name="Content Placeholder 2"/>
          <p:cNvSpPr>
            <a:spLocks noGrp="1"/>
          </p:cNvSpPr>
          <p:nvPr>
            <p:ph idx="1"/>
          </p:nvPr>
        </p:nvSpPr>
        <p:spPr/>
        <p:txBody>
          <a:bodyPr>
            <a:normAutofit fontScale="92500" lnSpcReduction="20000"/>
          </a:bodyPr>
          <a:lstStyle/>
          <a:p>
            <a:r>
              <a:rPr lang="en-US" dirty="0" smtClean="0">
                <a:solidFill>
                  <a:schemeClr val="bg1"/>
                </a:solidFill>
              </a:rPr>
              <a:t>Occurs when the </a:t>
            </a:r>
            <a:r>
              <a:rPr lang="en-US" dirty="0" err="1" smtClean="0">
                <a:solidFill>
                  <a:schemeClr val="bg1"/>
                </a:solidFill>
              </a:rPr>
              <a:t>Na’vi</a:t>
            </a:r>
            <a:r>
              <a:rPr lang="en-US" dirty="0" smtClean="0">
                <a:solidFill>
                  <a:schemeClr val="bg1"/>
                </a:solidFill>
              </a:rPr>
              <a:t> is being attacked by the marines. The characters and the audience can hear the machines such as loud humming/ whirring of the gunship propellers and soldiers approaching the </a:t>
            </a:r>
            <a:r>
              <a:rPr lang="en-US" dirty="0" err="1" smtClean="0">
                <a:solidFill>
                  <a:schemeClr val="bg1"/>
                </a:solidFill>
              </a:rPr>
              <a:t>Na’vi</a:t>
            </a:r>
            <a:r>
              <a:rPr lang="en-US" dirty="0" smtClean="0">
                <a:solidFill>
                  <a:schemeClr val="bg1"/>
                </a:solidFill>
              </a:rPr>
              <a:t> home. The distant rumble of the machines means danger and destruction is approaching. </a:t>
            </a:r>
          </a:p>
          <a:p>
            <a:endParaRPr lang="en-US" dirty="0" smtClean="0">
              <a:solidFill>
                <a:schemeClr val="bg1"/>
              </a:solidFill>
            </a:endParaRPr>
          </a:p>
          <a:p>
            <a:r>
              <a:rPr lang="en-US" dirty="0" smtClean="0">
                <a:solidFill>
                  <a:schemeClr val="bg1"/>
                </a:solidFill>
              </a:rPr>
              <a:t>After the fall of </a:t>
            </a:r>
            <a:r>
              <a:rPr lang="en-US" dirty="0" err="1" smtClean="0">
                <a:solidFill>
                  <a:schemeClr val="bg1"/>
                </a:solidFill>
              </a:rPr>
              <a:t>Hometree</a:t>
            </a:r>
            <a:r>
              <a:rPr lang="en-US" dirty="0" smtClean="0">
                <a:solidFill>
                  <a:schemeClr val="bg1"/>
                </a:solidFill>
              </a:rPr>
              <a:t>, we hear the </a:t>
            </a:r>
            <a:r>
              <a:rPr lang="en-US" dirty="0" err="1" smtClean="0">
                <a:solidFill>
                  <a:schemeClr val="bg1"/>
                </a:solidFill>
              </a:rPr>
              <a:t>Na’vi</a:t>
            </a:r>
            <a:r>
              <a:rPr lang="en-US" dirty="0" smtClean="0">
                <a:solidFill>
                  <a:schemeClr val="bg1"/>
                </a:solidFill>
              </a:rPr>
              <a:t> people and moat screaming and the braking of the branches</a:t>
            </a:r>
            <a:endParaRPr lang="en-NZ" dirty="0" smtClean="0">
              <a:solidFill>
                <a:schemeClr val="bg1"/>
              </a:solidFill>
            </a:endParaRPr>
          </a:p>
          <a:p>
            <a:endParaRPr lang="en-NZ" dirty="0">
              <a:solidFill>
                <a:schemeClr val="bg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Non </a:t>
            </a:r>
            <a:r>
              <a:rPr lang="en-NZ" dirty="0" err="1" smtClean="0">
                <a:solidFill>
                  <a:schemeClr val="bg1"/>
                </a:solidFill>
              </a:rPr>
              <a:t>Diagetic</a:t>
            </a:r>
            <a:r>
              <a:rPr lang="en-NZ" dirty="0" smtClean="0">
                <a:solidFill>
                  <a:schemeClr val="bg1"/>
                </a:solidFill>
              </a:rPr>
              <a:t> Sound</a:t>
            </a:r>
            <a:endParaRPr lang="en-NZ" dirty="0">
              <a:solidFill>
                <a:schemeClr val="bg1"/>
              </a:solidFill>
            </a:endParaRPr>
          </a:p>
        </p:txBody>
      </p:sp>
      <p:sp>
        <p:nvSpPr>
          <p:cNvPr id="3" name="Content Placeholder 2"/>
          <p:cNvSpPr>
            <a:spLocks noGrp="1"/>
          </p:cNvSpPr>
          <p:nvPr>
            <p:ph idx="1"/>
          </p:nvPr>
        </p:nvSpPr>
        <p:spPr>
          <a:xfrm>
            <a:off x="323528" y="1600200"/>
            <a:ext cx="8748464" cy="4709120"/>
          </a:xfrm>
        </p:spPr>
        <p:txBody>
          <a:bodyPr>
            <a:normAutofit fontScale="92500"/>
          </a:bodyPr>
          <a:lstStyle/>
          <a:p>
            <a:r>
              <a:rPr lang="en-NZ" dirty="0" smtClean="0">
                <a:solidFill>
                  <a:schemeClr val="bg1"/>
                </a:solidFill>
              </a:rPr>
              <a:t> The music during this scene is quite dramatised </a:t>
            </a:r>
          </a:p>
          <a:p>
            <a:r>
              <a:rPr lang="en-NZ" dirty="0" smtClean="0">
                <a:solidFill>
                  <a:schemeClr val="bg1"/>
                </a:solidFill>
              </a:rPr>
              <a:t> It symbolises fear, danger and to intensify the audiences emotions</a:t>
            </a:r>
          </a:p>
          <a:p>
            <a:r>
              <a:rPr lang="en-NZ" dirty="0" smtClean="0">
                <a:solidFill>
                  <a:schemeClr val="bg1"/>
                </a:solidFill>
              </a:rPr>
              <a:t> Tempo increase almost like a drumbeat and music become more louder when gunships approach </a:t>
            </a:r>
            <a:r>
              <a:rPr lang="en-US" dirty="0" smtClean="0">
                <a:solidFill>
                  <a:schemeClr val="bg1"/>
                </a:solidFill>
              </a:rPr>
              <a:t>Reflecting that the idea that the gunship is  a threat and something to be feared</a:t>
            </a:r>
          </a:p>
          <a:p>
            <a:r>
              <a:rPr lang="en-NZ" dirty="0" smtClean="0">
                <a:solidFill>
                  <a:schemeClr val="bg1"/>
                </a:solidFill>
              </a:rPr>
              <a:t> Once, </a:t>
            </a:r>
            <a:r>
              <a:rPr lang="en-NZ" dirty="0" err="1" smtClean="0">
                <a:solidFill>
                  <a:schemeClr val="bg1"/>
                </a:solidFill>
              </a:rPr>
              <a:t>Hometree</a:t>
            </a:r>
            <a:r>
              <a:rPr lang="en-NZ" dirty="0" smtClean="0">
                <a:solidFill>
                  <a:schemeClr val="bg1"/>
                </a:solidFill>
              </a:rPr>
              <a:t> was destroyed choir</a:t>
            </a:r>
            <a:r>
              <a:rPr lang="en-US" dirty="0" smtClean="0">
                <a:solidFill>
                  <a:schemeClr val="bg1"/>
                </a:solidFill>
              </a:rPr>
              <a:t> symbolizes death, mourning and grieving for the lives of many</a:t>
            </a:r>
          </a:p>
          <a:p>
            <a:endParaRPr lang="en-US" dirty="0" smtClean="0">
              <a:solidFill>
                <a:schemeClr val="bg1"/>
              </a:solidFill>
            </a:endParaRPr>
          </a:p>
          <a:p>
            <a:endParaRPr lang="en-NZ"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Dialogue</a:t>
            </a:r>
            <a:endParaRPr lang="en-US" dirty="0">
              <a:solidFill>
                <a:schemeClr val="bg1"/>
              </a:solidFill>
            </a:endParaRPr>
          </a:p>
        </p:txBody>
      </p:sp>
      <p:sp>
        <p:nvSpPr>
          <p:cNvPr id="3" name="Content Placeholder 2"/>
          <p:cNvSpPr>
            <a:spLocks noGrp="1"/>
          </p:cNvSpPr>
          <p:nvPr>
            <p:ph idx="1"/>
          </p:nvPr>
        </p:nvSpPr>
        <p:spPr/>
        <p:txBody>
          <a:bodyPr>
            <a:normAutofit fontScale="85000" lnSpcReduction="10000"/>
          </a:bodyPr>
          <a:lstStyle/>
          <a:p>
            <a:r>
              <a:rPr lang="en-US" dirty="0" smtClean="0">
                <a:solidFill>
                  <a:schemeClr val="bg1"/>
                </a:solidFill>
              </a:rPr>
              <a:t>“Keep going. He’ll move” and “They’re just damn trees!”</a:t>
            </a:r>
          </a:p>
          <a:p>
            <a:pPr>
              <a:buNone/>
            </a:pPr>
            <a:r>
              <a:rPr lang="en-US" dirty="0" smtClean="0">
                <a:solidFill>
                  <a:schemeClr val="bg1"/>
                </a:solidFill>
              </a:rPr>
              <a:t>- These quotations are said from Selfridge and shows how oblivious humans can be towards others beliefs, rituals, customs, etc </a:t>
            </a:r>
          </a:p>
          <a:p>
            <a:r>
              <a:rPr lang="en-US" dirty="0" smtClean="0">
                <a:solidFill>
                  <a:schemeClr val="bg1"/>
                </a:solidFill>
              </a:rPr>
              <a:t>“You find yourself some local tail you just completely forget which team you’re playing for” and “At first it was just orders then everything changed”</a:t>
            </a:r>
          </a:p>
          <a:p>
            <a:pPr>
              <a:buNone/>
            </a:pPr>
            <a:r>
              <a:rPr lang="en-US" dirty="0" smtClean="0">
                <a:solidFill>
                  <a:schemeClr val="bg1"/>
                </a:solidFill>
              </a:rPr>
              <a:t>-The first quotation is said by </a:t>
            </a:r>
            <a:r>
              <a:rPr lang="en-US" dirty="0" err="1" smtClean="0">
                <a:solidFill>
                  <a:schemeClr val="bg1"/>
                </a:solidFill>
              </a:rPr>
              <a:t>Quaritch</a:t>
            </a:r>
            <a:r>
              <a:rPr lang="en-US" dirty="0" smtClean="0">
                <a:solidFill>
                  <a:schemeClr val="bg1"/>
                </a:solidFill>
              </a:rPr>
              <a:t> and the second  by Jake and shows how much Jake has developed throughout the film </a:t>
            </a:r>
          </a:p>
          <a:p>
            <a:endParaRPr lang="en-US" dirty="0" smtClean="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08920"/>
            <a:ext cx="8229600" cy="1143000"/>
          </a:xfrm>
        </p:spPr>
        <p:txBody>
          <a:bodyPr/>
          <a:lstStyle/>
          <a:p>
            <a:r>
              <a:rPr lang="en-NZ" dirty="0" smtClean="0">
                <a:solidFill>
                  <a:schemeClr val="bg1"/>
                </a:solidFill>
              </a:rPr>
              <a:t>The End</a:t>
            </a:r>
            <a:endParaRPr lang="en-NZ"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Why is this event important?</a:t>
            </a:r>
            <a:endParaRPr lang="en-NZ" dirty="0">
              <a:solidFill>
                <a:schemeClr val="bg1"/>
              </a:solidFill>
            </a:endParaRPr>
          </a:p>
        </p:txBody>
      </p:sp>
      <p:sp>
        <p:nvSpPr>
          <p:cNvPr id="3" name="Content Placeholder 2"/>
          <p:cNvSpPr>
            <a:spLocks noGrp="1"/>
          </p:cNvSpPr>
          <p:nvPr>
            <p:ph idx="1"/>
          </p:nvPr>
        </p:nvSpPr>
        <p:spPr/>
        <p:txBody>
          <a:bodyPr/>
          <a:lstStyle/>
          <a:p>
            <a:r>
              <a:rPr lang="en-NZ" dirty="0" smtClean="0">
                <a:solidFill>
                  <a:schemeClr val="bg1"/>
                </a:solidFill>
              </a:rPr>
              <a:t>This event was the major conflict between Jake with the </a:t>
            </a:r>
            <a:r>
              <a:rPr lang="en-NZ" dirty="0" err="1" smtClean="0">
                <a:solidFill>
                  <a:schemeClr val="bg1"/>
                </a:solidFill>
              </a:rPr>
              <a:t>Na’vi</a:t>
            </a:r>
            <a:r>
              <a:rPr lang="en-NZ" dirty="0" smtClean="0">
                <a:solidFill>
                  <a:schemeClr val="bg1"/>
                </a:solidFill>
              </a:rPr>
              <a:t>, and </a:t>
            </a:r>
            <a:r>
              <a:rPr lang="en-NZ" dirty="0" err="1" smtClean="0">
                <a:solidFill>
                  <a:schemeClr val="bg1"/>
                </a:solidFill>
              </a:rPr>
              <a:t>Quaritch</a:t>
            </a:r>
            <a:r>
              <a:rPr lang="en-NZ" dirty="0" smtClean="0">
                <a:solidFill>
                  <a:schemeClr val="bg1"/>
                </a:solidFill>
              </a:rPr>
              <a:t>. </a:t>
            </a:r>
          </a:p>
          <a:p>
            <a:r>
              <a:rPr lang="en-NZ" dirty="0" smtClean="0">
                <a:solidFill>
                  <a:schemeClr val="bg1"/>
                </a:solidFill>
              </a:rPr>
              <a:t>This event portrays to the audience the transformations of behaviours, values and personalities of all characters in the movie, and was the main turn over for Jake to becoming one of “the people”</a:t>
            </a:r>
            <a:endParaRPr lang="en-NZ"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solidFill>
              </a:rPr>
              <a:t>Themes </a:t>
            </a:r>
            <a:endParaRPr lang="en-US" dirty="0">
              <a:solidFill>
                <a:schemeClr val="bg1"/>
              </a:solidFill>
            </a:endParaRPr>
          </a:p>
        </p:txBody>
      </p:sp>
      <p:sp>
        <p:nvSpPr>
          <p:cNvPr id="3" name="Content Placeholder 2"/>
          <p:cNvSpPr>
            <a:spLocks noGrp="1"/>
          </p:cNvSpPr>
          <p:nvPr>
            <p:ph idx="1"/>
          </p:nvPr>
        </p:nvSpPr>
        <p:spPr/>
        <p:txBody>
          <a:bodyPr>
            <a:normAutofit/>
          </a:bodyPr>
          <a:lstStyle/>
          <a:p>
            <a:r>
              <a:rPr lang="en-US" dirty="0" smtClean="0">
                <a:solidFill>
                  <a:schemeClr val="bg1"/>
                </a:solidFill>
              </a:rPr>
              <a:t>Unjust able </a:t>
            </a:r>
            <a:r>
              <a:rPr lang="en-US" dirty="0" smtClean="0">
                <a:solidFill>
                  <a:schemeClr val="bg1"/>
                </a:solidFill>
              </a:rPr>
              <a:t>military aggression</a:t>
            </a:r>
          </a:p>
          <a:p>
            <a:r>
              <a:rPr lang="en-US" dirty="0" smtClean="0">
                <a:solidFill>
                  <a:schemeClr val="bg1"/>
                </a:solidFill>
              </a:rPr>
              <a:t>The capability of humanity has to cause destruction</a:t>
            </a:r>
          </a:p>
          <a:p>
            <a:r>
              <a:rPr lang="en-US" dirty="0" smtClean="0">
                <a:solidFill>
                  <a:schemeClr val="bg1"/>
                </a:solidFill>
              </a:rPr>
              <a:t>Humanities growing materialism and lack of care for the environment</a:t>
            </a:r>
          </a:p>
          <a:p>
            <a:r>
              <a:rPr lang="en-US" dirty="0" smtClean="0">
                <a:solidFill>
                  <a:schemeClr val="bg1"/>
                </a:solidFill>
              </a:rPr>
              <a:t>A warning about the risk we are posing t o our own world and future through exploitation of our environment and natural resources </a:t>
            </a:r>
            <a:endParaRPr lang="en-US"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solidFill>
                  <a:schemeClr val="bg1"/>
                </a:solidFill>
              </a:rPr>
              <a:t>Sequence of Events</a:t>
            </a:r>
            <a:endParaRPr lang="en-NZ" dirty="0">
              <a:solidFill>
                <a:schemeClr val="bg1"/>
              </a:solidFill>
            </a:endParaRPr>
          </a:p>
        </p:txBody>
      </p:sp>
      <p:sp>
        <p:nvSpPr>
          <p:cNvPr id="3" name="Content Placeholder 2"/>
          <p:cNvSpPr>
            <a:spLocks noGrp="1"/>
          </p:cNvSpPr>
          <p:nvPr>
            <p:ph idx="1"/>
          </p:nvPr>
        </p:nvSpPr>
        <p:spPr>
          <a:xfrm>
            <a:off x="457200" y="1412776"/>
            <a:ext cx="8229600" cy="5257800"/>
          </a:xfrm>
        </p:spPr>
        <p:txBody>
          <a:bodyPr>
            <a:normAutofit fontScale="62500" lnSpcReduction="20000"/>
          </a:bodyPr>
          <a:lstStyle/>
          <a:p>
            <a:r>
              <a:rPr lang="en-NZ" dirty="0" smtClean="0">
                <a:solidFill>
                  <a:schemeClr val="bg1"/>
                </a:solidFill>
              </a:rPr>
              <a:t>The </a:t>
            </a:r>
            <a:r>
              <a:rPr lang="en-NZ" dirty="0" err="1" smtClean="0">
                <a:solidFill>
                  <a:schemeClr val="bg1"/>
                </a:solidFill>
              </a:rPr>
              <a:t>Hometree</a:t>
            </a:r>
            <a:r>
              <a:rPr lang="en-NZ" dirty="0" smtClean="0">
                <a:solidFill>
                  <a:schemeClr val="bg1"/>
                </a:solidFill>
              </a:rPr>
              <a:t> destruction occurred when Jake failed to get the </a:t>
            </a:r>
            <a:r>
              <a:rPr lang="en-NZ" dirty="0" err="1" smtClean="0">
                <a:solidFill>
                  <a:schemeClr val="bg1"/>
                </a:solidFill>
              </a:rPr>
              <a:t>Omaticaya</a:t>
            </a:r>
            <a:r>
              <a:rPr lang="en-NZ" dirty="0" smtClean="0">
                <a:solidFill>
                  <a:schemeClr val="bg1"/>
                </a:solidFill>
              </a:rPr>
              <a:t> clan to move</a:t>
            </a:r>
          </a:p>
          <a:p>
            <a:r>
              <a:rPr lang="en-NZ" dirty="0" smtClean="0">
                <a:solidFill>
                  <a:schemeClr val="bg1"/>
                </a:solidFill>
              </a:rPr>
              <a:t>RDA used violence as a way to move the RDA out of their settlement (</a:t>
            </a:r>
            <a:r>
              <a:rPr lang="en-NZ" dirty="0" err="1" smtClean="0">
                <a:solidFill>
                  <a:schemeClr val="bg1"/>
                </a:solidFill>
              </a:rPr>
              <a:t>Hometree</a:t>
            </a:r>
            <a:r>
              <a:rPr lang="en-NZ" dirty="0" smtClean="0">
                <a:solidFill>
                  <a:schemeClr val="bg1"/>
                </a:solidFill>
              </a:rPr>
              <a:t>). </a:t>
            </a:r>
          </a:p>
          <a:p>
            <a:r>
              <a:rPr lang="en-US" dirty="0" smtClean="0">
                <a:solidFill>
                  <a:schemeClr val="bg1"/>
                </a:solidFill>
              </a:rPr>
              <a:t>Attack has been initiated by Parker Selfridge, the corporate administrator for the RDA mining operation hoping to gain access to the valuable </a:t>
            </a:r>
            <a:r>
              <a:rPr lang="en-US" dirty="0" err="1" smtClean="0">
                <a:solidFill>
                  <a:schemeClr val="bg1"/>
                </a:solidFill>
              </a:rPr>
              <a:t>Ubatanium</a:t>
            </a:r>
            <a:r>
              <a:rPr lang="en-US" dirty="0" smtClean="0">
                <a:solidFill>
                  <a:schemeClr val="bg1"/>
                </a:solidFill>
              </a:rPr>
              <a:t> deposit situated under home-tree. </a:t>
            </a:r>
          </a:p>
          <a:p>
            <a:r>
              <a:rPr lang="en-US" dirty="0" smtClean="0">
                <a:solidFill>
                  <a:schemeClr val="bg1"/>
                </a:solidFill>
              </a:rPr>
              <a:t>Attack is led by the General Colonel Miles </a:t>
            </a:r>
            <a:r>
              <a:rPr lang="en-US" dirty="0" err="1" smtClean="0">
                <a:solidFill>
                  <a:schemeClr val="bg1"/>
                </a:solidFill>
              </a:rPr>
              <a:t>Quaritch</a:t>
            </a:r>
            <a:r>
              <a:rPr lang="en-US" dirty="0" smtClean="0">
                <a:solidFill>
                  <a:schemeClr val="bg1"/>
                </a:solidFill>
              </a:rPr>
              <a:t> who is the head of the mining operation’s security detail whose profound disregard for Pandora’s inhabitants is evident in both his actions and language. </a:t>
            </a:r>
          </a:p>
          <a:p>
            <a:r>
              <a:rPr lang="en-US" dirty="0" smtClean="0">
                <a:solidFill>
                  <a:schemeClr val="bg1"/>
                </a:solidFill>
              </a:rPr>
              <a:t>The </a:t>
            </a:r>
            <a:r>
              <a:rPr lang="en-US" dirty="0" err="1" smtClean="0">
                <a:solidFill>
                  <a:schemeClr val="bg1"/>
                </a:solidFill>
              </a:rPr>
              <a:t>Na’vi</a:t>
            </a:r>
            <a:r>
              <a:rPr lang="en-US" dirty="0" smtClean="0">
                <a:solidFill>
                  <a:schemeClr val="bg1"/>
                </a:solidFill>
              </a:rPr>
              <a:t> people are reluctant to abandon home-tree and defend it fiercely. Their primitive weapons however are almost useless against the mechanized warfare and technology of the invading “sky people”. </a:t>
            </a:r>
          </a:p>
          <a:p>
            <a:r>
              <a:rPr lang="en-US" dirty="0" err="1" smtClean="0">
                <a:solidFill>
                  <a:schemeClr val="bg1"/>
                </a:solidFill>
              </a:rPr>
              <a:t>Quaritch</a:t>
            </a:r>
            <a:r>
              <a:rPr lang="en-US" dirty="0" smtClean="0">
                <a:solidFill>
                  <a:schemeClr val="bg1"/>
                </a:solidFill>
              </a:rPr>
              <a:t> forces destroy home-tree, killing </a:t>
            </a:r>
            <a:r>
              <a:rPr lang="en-US" dirty="0" err="1" smtClean="0">
                <a:solidFill>
                  <a:schemeClr val="bg1"/>
                </a:solidFill>
              </a:rPr>
              <a:t>Neytiri’s</a:t>
            </a:r>
            <a:r>
              <a:rPr lang="en-US" dirty="0" smtClean="0">
                <a:solidFill>
                  <a:schemeClr val="bg1"/>
                </a:solidFill>
              </a:rPr>
              <a:t> father and numerous other </a:t>
            </a:r>
            <a:r>
              <a:rPr lang="en-US" dirty="0" err="1" smtClean="0">
                <a:solidFill>
                  <a:schemeClr val="bg1"/>
                </a:solidFill>
              </a:rPr>
              <a:t>Na’vi</a:t>
            </a:r>
            <a:r>
              <a:rPr lang="en-US" dirty="0" smtClean="0">
                <a:solidFill>
                  <a:schemeClr val="bg1"/>
                </a:solidFill>
              </a:rPr>
              <a:t> innocent civilians.</a:t>
            </a:r>
          </a:p>
          <a:p>
            <a:r>
              <a:rPr lang="en-US" dirty="0" smtClean="0">
                <a:solidFill>
                  <a:schemeClr val="bg1"/>
                </a:solidFill>
              </a:rPr>
              <a:t>Home-tree collapses in flames after a missile attack, coating the landscape with ash and floating embers.</a:t>
            </a:r>
          </a:p>
          <a:p>
            <a:endParaRPr lang="en-NZ" dirty="0" smtClean="0">
              <a:solidFill>
                <a:schemeClr val="bg1"/>
              </a:solidFill>
            </a:endParaRPr>
          </a:p>
          <a:p>
            <a:endParaRPr lang="en-NZ" dirty="0" smtClean="0">
              <a:solidFill>
                <a:schemeClr val="bg1"/>
              </a:solidFill>
            </a:endParaRPr>
          </a:p>
          <a:p>
            <a:endParaRPr lang="en-NZ"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reakennnsexyyy-1.jpg"/>
          <p:cNvPicPr/>
          <p:nvPr/>
        </p:nvPicPr>
        <p:blipFill>
          <a:blip r:embed="rId2" cstate="print"/>
          <a:srcRect/>
          <a:stretch>
            <a:fillRect/>
          </a:stretch>
        </p:blipFill>
        <p:spPr bwMode="auto">
          <a:xfrm>
            <a:off x="3200400" y="0"/>
            <a:ext cx="5943600" cy="3530304"/>
          </a:xfrm>
          <a:prstGeom prst="rect">
            <a:avLst/>
          </a:prstGeom>
          <a:noFill/>
          <a:ln w="9525">
            <a:noFill/>
            <a:miter lim="800000"/>
            <a:headEnd/>
            <a:tailEnd/>
          </a:ln>
        </p:spPr>
      </p:pic>
      <p:pic>
        <p:nvPicPr>
          <p:cNvPr id="7" name="Picture 6"/>
          <p:cNvPicPr/>
          <p:nvPr/>
        </p:nvPicPr>
        <p:blipFill>
          <a:blip r:embed="rId3" cstate="print"/>
          <a:srcRect/>
          <a:stretch>
            <a:fillRect/>
          </a:stretch>
        </p:blipFill>
        <p:spPr bwMode="auto">
          <a:xfrm>
            <a:off x="0" y="3514674"/>
            <a:ext cx="5943600" cy="3343326"/>
          </a:xfrm>
          <a:prstGeom prst="rect">
            <a:avLst/>
          </a:prstGeom>
          <a:noFill/>
          <a:ln w="9525">
            <a:noFill/>
            <a:miter lim="800000"/>
            <a:headEnd/>
            <a:tailEnd/>
          </a:ln>
        </p:spPr>
      </p:pic>
      <p:sp>
        <p:nvSpPr>
          <p:cNvPr id="2" name="Title 1"/>
          <p:cNvSpPr>
            <a:spLocks noGrp="1"/>
          </p:cNvSpPr>
          <p:nvPr>
            <p:ph type="title"/>
          </p:nvPr>
        </p:nvSpPr>
        <p:spPr>
          <a:xfrm>
            <a:off x="0" y="2924944"/>
            <a:ext cx="9144000" cy="1143000"/>
          </a:xfrm>
          <a:solidFill>
            <a:schemeClr val="bg1">
              <a:alpha val="64000"/>
            </a:schemeClr>
          </a:solidFill>
        </p:spPr>
        <p:txBody>
          <a:bodyPr>
            <a:normAutofit fontScale="90000"/>
          </a:bodyPr>
          <a:lstStyle/>
          <a:p>
            <a:r>
              <a:rPr lang="en-NZ" dirty="0" smtClean="0"/>
              <a:t/>
            </a:r>
            <a:br>
              <a:rPr lang="en-NZ" dirty="0" smtClean="0"/>
            </a:br>
            <a:r>
              <a:rPr lang="en-NZ" dirty="0" smtClean="0"/>
              <a:t>Close Up</a:t>
            </a:r>
            <a:br>
              <a:rPr lang="en-NZ" dirty="0" smtClean="0"/>
            </a:br>
            <a:r>
              <a:rPr lang="en-US" sz="3100" dirty="0" smtClean="0"/>
              <a:t>Are used to show emotion and in these cases: </a:t>
            </a:r>
            <a:r>
              <a:rPr lang="en-US" dirty="0" smtClean="0"/>
              <a:t/>
            </a:r>
            <a:br>
              <a:rPr lang="en-US" dirty="0" smtClean="0"/>
            </a:br>
            <a:endParaRPr lang="en-NZ" dirty="0"/>
          </a:p>
        </p:txBody>
      </p:sp>
      <p:sp>
        <p:nvSpPr>
          <p:cNvPr id="8" name="TextBox 7"/>
          <p:cNvSpPr txBox="1"/>
          <p:nvPr/>
        </p:nvSpPr>
        <p:spPr>
          <a:xfrm>
            <a:off x="5940152" y="4581128"/>
            <a:ext cx="3059832" cy="2031325"/>
          </a:xfrm>
          <a:prstGeom prst="rect">
            <a:avLst/>
          </a:prstGeom>
          <a:noFill/>
        </p:spPr>
        <p:txBody>
          <a:bodyPr wrap="square" rtlCol="0">
            <a:spAutoFit/>
          </a:bodyPr>
          <a:lstStyle/>
          <a:p>
            <a:pPr algn="r"/>
            <a:r>
              <a:rPr lang="en-US" dirty="0" smtClean="0">
                <a:solidFill>
                  <a:schemeClr val="bg1"/>
                </a:solidFill>
              </a:rPr>
              <a:t>It shows Moat’s grief, confusion, pain and distress from the aftermath of the destruction of their beloved </a:t>
            </a:r>
            <a:r>
              <a:rPr lang="en-US" dirty="0" err="1" smtClean="0">
                <a:solidFill>
                  <a:schemeClr val="bg1"/>
                </a:solidFill>
              </a:rPr>
              <a:t>Hometree</a:t>
            </a:r>
            <a:r>
              <a:rPr lang="en-US" dirty="0" smtClean="0">
                <a:solidFill>
                  <a:schemeClr val="bg1"/>
                </a:solidFill>
              </a:rPr>
              <a:t> and it’s surroundings</a:t>
            </a:r>
          </a:p>
          <a:p>
            <a:pPr algn="r"/>
            <a:endParaRPr lang="en-US" dirty="0">
              <a:solidFill>
                <a:schemeClr val="bg1"/>
              </a:solidFill>
            </a:endParaRPr>
          </a:p>
        </p:txBody>
      </p:sp>
      <p:sp>
        <p:nvSpPr>
          <p:cNvPr id="9" name="TextBox 8"/>
          <p:cNvSpPr txBox="1"/>
          <p:nvPr/>
        </p:nvSpPr>
        <p:spPr>
          <a:xfrm>
            <a:off x="0" y="1148551"/>
            <a:ext cx="3203848" cy="1200329"/>
          </a:xfrm>
          <a:prstGeom prst="rect">
            <a:avLst/>
          </a:prstGeom>
          <a:noFill/>
        </p:spPr>
        <p:txBody>
          <a:bodyPr wrap="square" rtlCol="0">
            <a:spAutoFit/>
          </a:bodyPr>
          <a:lstStyle/>
          <a:p>
            <a:r>
              <a:rPr lang="en-US" dirty="0" smtClean="0">
                <a:solidFill>
                  <a:schemeClr val="bg1"/>
                </a:solidFill>
              </a:rPr>
              <a:t>It shows Jake’s anguish while he is destroying the RDA’s machinery so they can’t continue with the destruction</a:t>
            </a:r>
            <a:endParaRPr lang="en-US" dirty="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http://images2.wikia.nocookie.net/__cb20101123033510/jamescameronsavatar/images/5/54/01.46.44_Neytiri_cries_over_Eytukan_cross.png"/>
          <p:cNvPicPr>
            <a:picLocks noGrp="1"/>
          </p:cNvPicPr>
          <p:nvPr>
            <p:ph idx="1"/>
          </p:nvPr>
        </p:nvPicPr>
        <p:blipFill>
          <a:blip r:embed="rId2" cstate="print"/>
          <a:srcRect l="301" r="50734"/>
          <a:stretch>
            <a:fillRect/>
          </a:stretch>
        </p:blipFill>
        <p:spPr bwMode="auto">
          <a:xfrm>
            <a:off x="3131840" y="3429000"/>
            <a:ext cx="6012160" cy="3429000"/>
          </a:xfrm>
          <a:prstGeom prst="rect">
            <a:avLst/>
          </a:prstGeom>
          <a:noFill/>
          <a:ln w="9525">
            <a:noFill/>
            <a:miter lim="800000"/>
            <a:headEnd/>
            <a:tailEnd/>
          </a:ln>
        </p:spPr>
      </p:pic>
      <p:pic>
        <p:nvPicPr>
          <p:cNvPr id="5" name="Picture 4" descr="avatar_hardware_wmvhdwmv_000143156.jpg"/>
          <p:cNvPicPr/>
          <p:nvPr/>
        </p:nvPicPr>
        <p:blipFill>
          <a:blip r:embed="rId3" cstate="print"/>
          <a:srcRect/>
          <a:stretch>
            <a:fillRect/>
          </a:stretch>
        </p:blipFill>
        <p:spPr bwMode="auto">
          <a:xfrm>
            <a:off x="3131840" y="0"/>
            <a:ext cx="6012160" cy="3429000"/>
          </a:xfrm>
          <a:prstGeom prst="rect">
            <a:avLst/>
          </a:prstGeom>
          <a:noFill/>
          <a:ln w="9525">
            <a:noFill/>
            <a:miter lim="800000"/>
            <a:headEnd/>
            <a:tailEnd/>
          </a:ln>
        </p:spPr>
      </p:pic>
      <p:sp>
        <p:nvSpPr>
          <p:cNvPr id="2" name="Title 1"/>
          <p:cNvSpPr>
            <a:spLocks noGrp="1"/>
          </p:cNvSpPr>
          <p:nvPr>
            <p:ph type="title"/>
          </p:nvPr>
        </p:nvSpPr>
        <p:spPr>
          <a:xfrm>
            <a:off x="-180528" y="-27384"/>
            <a:ext cx="3672408" cy="1124744"/>
          </a:xfrm>
        </p:spPr>
        <p:txBody>
          <a:bodyPr/>
          <a:lstStyle/>
          <a:p>
            <a:r>
              <a:rPr lang="en-NZ" dirty="0" smtClean="0">
                <a:solidFill>
                  <a:schemeClr val="bg1"/>
                </a:solidFill>
              </a:rPr>
              <a:t>Red Filters</a:t>
            </a:r>
            <a:endParaRPr lang="en-NZ" dirty="0">
              <a:solidFill>
                <a:schemeClr val="bg1"/>
              </a:solidFill>
            </a:endParaRPr>
          </a:p>
        </p:txBody>
      </p:sp>
      <p:sp>
        <p:nvSpPr>
          <p:cNvPr id="6" name="TextBox 5"/>
          <p:cNvSpPr txBox="1"/>
          <p:nvPr/>
        </p:nvSpPr>
        <p:spPr>
          <a:xfrm>
            <a:off x="35496" y="876776"/>
            <a:ext cx="3024336" cy="3416320"/>
          </a:xfrm>
          <a:prstGeom prst="rect">
            <a:avLst/>
          </a:prstGeom>
          <a:noFill/>
        </p:spPr>
        <p:txBody>
          <a:bodyPr wrap="square" rtlCol="0">
            <a:spAutoFit/>
          </a:bodyPr>
          <a:lstStyle/>
          <a:p>
            <a:r>
              <a:rPr lang="en-US" dirty="0" smtClean="0">
                <a:solidFill>
                  <a:schemeClr val="bg1"/>
                </a:solidFill>
              </a:rPr>
              <a:t>Red filters are used when the forest and </a:t>
            </a:r>
            <a:r>
              <a:rPr lang="en-US" dirty="0" err="1" smtClean="0">
                <a:solidFill>
                  <a:schemeClr val="bg1"/>
                </a:solidFill>
              </a:rPr>
              <a:t>Hometree</a:t>
            </a:r>
            <a:r>
              <a:rPr lang="en-US" dirty="0" smtClean="0">
                <a:solidFill>
                  <a:schemeClr val="bg1"/>
                </a:solidFill>
              </a:rPr>
              <a:t> is engulfed in flames and in this scene  implies:</a:t>
            </a:r>
          </a:p>
          <a:p>
            <a:pPr>
              <a:buFont typeface="Arial" pitchFamily="34" charset="0"/>
              <a:buChar char="•"/>
            </a:pPr>
            <a:r>
              <a:rPr lang="en-US" dirty="0" smtClean="0">
                <a:solidFill>
                  <a:schemeClr val="bg1"/>
                </a:solidFill>
              </a:rPr>
              <a:t>Danger</a:t>
            </a:r>
          </a:p>
          <a:p>
            <a:pPr>
              <a:buFont typeface="Arial" pitchFamily="34" charset="0"/>
              <a:buChar char="•"/>
            </a:pPr>
            <a:r>
              <a:rPr lang="en-US" dirty="0" smtClean="0">
                <a:solidFill>
                  <a:schemeClr val="bg1"/>
                </a:solidFill>
              </a:rPr>
              <a:t> Fire</a:t>
            </a:r>
          </a:p>
          <a:p>
            <a:pPr>
              <a:buFont typeface="Arial" pitchFamily="34" charset="0"/>
              <a:buChar char="•"/>
            </a:pPr>
            <a:r>
              <a:rPr lang="en-US" dirty="0" smtClean="0">
                <a:solidFill>
                  <a:schemeClr val="bg1"/>
                </a:solidFill>
              </a:rPr>
              <a:t> The destructive nature of humans </a:t>
            </a:r>
          </a:p>
          <a:p>
            <a:pPr>
              <a:buFont typeface="Arial" pitchFamily="34" charset="0"/>
              <a:buChar char="•"/>
            </a:pPr>
            <a:r>
              <a:rPr lang="en-US" dirty="0" smtClean="0">
                <a:solidFill>
                  <a:schemeClr val="bg1"/>
                </a:solidFill>
              </a:rPr>
              <a:t> How disrespectful humans are towards nature</a:t>
            </a:r>
          </a:p>
          <a:p>
            <a:endParaRPr lang="en-US" dirty="0" smtClean="0">
              <a:solidFill>
                <a:schemeClr val="bg1"/>
              </a:solidFill>
            </a:endParaRPr>
          </a:p>
          <a:p>
            <a:endParaRPr lang="en-US"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http://images.wikia.com/jamescameronsavatar/images/4/45/I_was_in_the_place_where_eye_not_see_.jpg"/>
          <p:cNvPicPr>
            <a:picLocks/>
          </p:cNvPicPr>
          <p:nvPr/>
        </p:nvPicPr>
        <p:blipFill>
          <a:blip r:embed="rId3" cstate="print"/>
          <a:srcRect r="590"/>
          <a:stretch>
            <a:fillRect/>
          </a:stretch>
        </p:blipFill>
        <p:spPr bwMode="auto">
          <a:xfrm>
            <a:off x="-36512" y="3429000"/>
            <a:ext cx="5976664" cy="3429000"/>
          </a:xfrm>
          <a:prstGeom prst="rect">
            <a:avLst/>
          </a:prstGeom>
          <a:noFill/>
          <a:ln w="9525">
            <a:noFill/>
            <a:miter lim="800000"/>
            <a:headEnd/>
            <a:tailEnd/>
          </a:ln>
        </p:spPr>
      </p:pic>
      <p:pic>
        <p:nvPicPr>
          <p:cNvPr id="6" name="Picture 5" descr="http://images.wikia.com/jamescameronsavatar/images/b/b6/Hometree_destruction.jpg"/>
          <p:cNvPicPr/>
          <p:nvPr/>
        </p:nvPicPr>
        <p:blipFill>
          <a:blip r:embed="rId4" cstate="print"/>
          <a:srcRect/>
          <a:stretch>
            <a:fillRect/>
          </a:stretch>
        </p:blipFill>
        <p:spPr bwMode="auto">
          <a:xfrm>
            <a:off x="0" y="0"/>
            <a:ext cx="5979096" cy="3429000"/>
          </a:xfrm>
          <a:prstGeom prst="rect">
            <a:avLst/>
          </a:prstGeom>
          <a:noFill/>
          <a:ln w="9525">
            <a:noFill/>
            <a:miter lim="800000"/>
            <a:headEnd/>
            <a:tailEnd/>
          </a:ln>
        </p:spPr>
      </p:pic>
      <p:pic>
        <p:nvPicPr>
          <p:cNvPr id="9" name="Picture 8" descr="http://4.bp.blogspot.com/-l5eaEPM_eYo/TYgYN-NKRdI/AAAAAAAAAA8/_BbCqGoUDrM/s1600/Avatar_Felling_of_HomeTree.jpg"/>
          <p:cNvPicPr/>
          <p:nvPr/>
        </p:nvPicPr>
        <p:blipFill>
          <a:blip r:embed="rId5" cstate="print"/>
          <a:srcRect/>
          <a:stretch>
            <a:fillRect/>
          </a:stretch>
        </p:blipFill>
        <p:spPr bwMode="auto">
          <a:xfrm>
            <a:off x="4101008" y="3429000"/>
            <a:ext cx="5042992" cy="3429000"/>
          </a:xfrm>
          <a:prstGeom prst="rect">
            <a:avLst/>
          </a:prstGeom>
          <a:noFill/>
          <a:ln w="9525">
            <a:noFill/>
            <a:miter lim="800000"/>
            <a:headEnd/>
            <a:tailEnd/>
          </a:ln>
        </p:spPr>
      </p:pic>
      <p:sp>
        <p:nvSpPr>
          <p:cNvPr id="8" name="TextBox 7"/>
          <p:cNvSpPr txBox="1"/>
          <p:nvPr/>
        </p:nvSpPr>
        <p:spPr>
          <a:xfrm>
            <a:off x="5940152" y="-99392"/>
            <a:ext cx="3203848" cy="7848302"/>
          </a:xfrm>
          <a:prstGeom prst="rect">
            <a:avLst/>
          </a:prstGeom>
          <a:noFill/>
        </p:spPr>
        <p:txBody>
          <a:bodyPr wrap="square" rtlCol="0">
            <a:spAutoFit/>
          </a:bodyPr>
          <a:lstStyle/>
          <a:p>
            <a:r>
              <a:rPr lang="en-US" dirty="0" smtClean="0"/>
              <a:t>Low key lighting and blue filters are used of the machinery and anything associated with the humans and to show the aftermath of the </a:t>
            </a:r>
            <a:r>
              <a:rPr lang="en-US" dirty="0" err="1" smtClean="0"/>
              <a:t>Hometree</a:t>
            </a:r>
            <a:r>
              <a:rPr lang="en-US" dirty="0" smtClean="0"/>
              <a:t> destruction.</a:t>
            </a:r>
          </a:p>
          <a:p>
            <a:endParaRPr lang="en-US" dirty="0" smtClean="0"/>
          </a:p>
          <a:p>
            <a:r>
              <a:rPr lang="en-US" dirty="0" smtClean="0"/>
              <a:t>Things that were linked with the humans, portrayed that the humans were harsh and cold. Also, to sow that that their only focus is money and not  the environment.</a:t>
            </a:r>
          </a:p>
          <a:p>
            <a:endParaRPr lang="en-US" dirty="0" smtClean="0"/>
          </a:p>
          <a:p>
            <a:r>
              <a:rPr lang="en-US" dirty="0" smtClean="0"/>
              <a:t>After the tree is taken down it shows how gloomy Pandora looks and how something important has been stolen from the Omaticayan clan. Blue also associates with:</a:t>
            </a:r>
          </a:p>
          <a:p>
            <a:pPr>
              <a:buFont typeface="Arial" pitchFamily="34" charset="0"/>
              <a:buChar char="•"/>
            </a:pPr>
            <a:r>
              <a:rPr lang="en-US" dirty="0" smtClean="0"/>
              <a:t> Sadness</a:t>
            </a:r>
          </a:p>
          <a:p>
            <a:pPr>
              <a:buFont typeface="Arial" pitchFamily="34" charset="0"/>
              <a:buChar char="•"/>
            </a:pPr>
            <a:r>
              <a:rPr lang="en-US" dirty="0" smtClean="0"/>
              <a:t> Greif</a:t>
            </a:r>
          </a:p>
          <a:p>
            <a:pPr>
              <a:buFont typeface="Arial" pitchFamily="34" charset="0"/>
              <a:buChar char="•"/>
            </a:pPr>
            <a:r>
              <a:rPr lang="en-US" dirty="0" smtClean="0"/>
              <a:t> Depression </a:t>
            </a:r>
          </a:p>
          <a:p>
            <a:pPr>
              <a:buFont typeface="Arial" pitchFamily="34" charset="0"/>
              <a:buChar char="•"/>
            </a:pPr>
            <a:r>
              <a:rPr lang="en-US" dirty="0" smtClean="0"/>
              <a:t> Lack of strength</a:t>
            </a:r>
          </a:p>
          <a:p>
            <a:pPr>
              <a:buFont typeface="Arial" pitchFamily="34" charset="0"/>
              <a:buChar char="•"/>
            </a:pPr>
            <a:endParaRPr lang="en-US" dirty="0" smtClean="0"/>
          </a:p>
          <a:p>
            <a:endParaRPr lang="en-US" dirty="0" smtClean="0"/>
          </a:p>
          <a:p>
            <a:endParaRPr lang="en-US" dirty="0" smtClean="0"/>
          </a:p>
          <a:p>
            <a:endParaRPr lang="en-US" dirty="0"/>
          </a:p>
        </p:txBody>
      </p:sp>
      <p:sp>
        <p:nvSpPr>
          <p:cNvPr id="7" name="Title 1"/>
          <p:cNvSpPr>
            <a:spLocks noGrp="1"/>
          </p:cNvSpPr>
          <p:nvPr>
            <p:ph type="title"/>
          </p:nvPr>
        </p:nvSpPr>
        <p:spPr>
          <a:xfrm>
            <a:off x="-36512" y="2924944"/>
            <a:ext cx="6012160" cy="1224136"/>
          </a:xfrm>
          <a:solidFill>
            <a:schemeClr val="bg1">
              <a:alpha val="64000"/>
            </a:schemeClr>
          </a:solidFill>
        </p:spPr>
        <p:txBody>
          <a:bodyPr>
            <a:normAutofit fontScale="90000"/>
          </a:bodyPr>
          <a:lstStyle/>
          <a:p>
            <a:pPr>
              <a:lnSpc>
                <a:spcPts val="2800"/>
              </a:lnSpc>
            </a:pPr>
            <a:r>
              <a:rPr lang="en-NZ" dirty="0" smtClean="0"/>
              <a:t/>
            </a:r>
            <a:br>
              <a:rPr lang="en-NZ" dirty="0" smtClean="0"/>
            </a:br>
            <a:r>
              <a:rPr lang="en-NZ" dirty="0" smtClean="0"/>
              <a:t>Blue Filters</a:t>
            </a:r>
            <a:br>
              <a:rPr lang="en-NZ" dirty="0" smtClean="0"/>
            </a:br>
            <a:r>
              <a:rPr lang="en-NZ" dirty="0" smtClean="0"/>
              <a:t>&amp;</a:t>
            </a:r>
            <a:br>
              <a:rPr lang="en-NZ" dirty="0" smtClean="0"/>
            </a:br>
            <a:r>
              <a:rPr lang="en-NZ" dirty="0" smtClean="0"/>
              <a:t>Low Key Lighting</a:t>
            </a:r>
            <a:br>
              <a:rPr lang="en-NZ" dirty="0" smtClean="0"/>
            </a:br>
            <a:endParaRPr lang="en-NZ"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http://images.wikia.com/jamescameronsavatar/images/0/08/DotH_invasion.png"/>
          <p:cNvPicPr/>
          <p:nvPr/>
        </p:nvPicPr>
        <p:blipFill>
          <a:blip r:embed="rId2" cstate="print"/>
          <a:srcRect/>
          <a:stretch>
            <a:fillRect/>
          </a:stretch>
        </p:blipFill>
        <p:spPr bwMode="auto">
          <a:xfrm>
            <a:off x="4355976" y="0"/>
            <a:ext cx="4824536" cy="3429000"/>
          </a:xfrm>
          <a:prstGeom prst="rect">
            <a:avLst/>
          </a:prstGeom>
          <a:noFill/>
          <a:ln w="9525">
            <a:noFill/>
            <a:miter lim="800000"/>
            <a:headEnd/>
            <a:tailEnd/>
          </a:ln>
        </p:spPr>
      </p:pic>
      <p:pic>
        <p:nvPicPr>
          <p:cNvPr id="6" name="Picture 5" descr="http://images.wikia.com/jamescameronsavatar/images/b/b5/Deshome.png"/>
          <p:cNvPicPr/>
          <p:nvPr/>
        </p:nvPicPr>
        <p:blipFill>
          <a:blip r:embed="rId3" cstate="print"/>
          <a:srcRect r="8571" b="776"/>
          <a:stretch>
            <a:fillRect/>
          </a:stretch>
        </p:blipFill>
        <p:spPr bwMode="auto">
          <a:xfrm>
            <a:off x="-108520" y="3356992"/>
            <a:ext cx="4608512" cy="3501008"/>
          </a:xfrm>
          <a:prstGeom prst="rect">
            <a:avLst/>
          </a:prstGeom>
          <a:noFill/>
          <a:ln w="9525">
            <a:noFill/>
            <a:miter lim="800000"/>
            <a:headEnd/>
            <a:tailEnd/>
          </a:ln>
        </p:spPr>
      </p:pic>
      <p:pic>
        <p:nvPicPr>
          <p:cNvPr id="8" name="Picture 7" descr="http://4.bp.blogspot.com/__HREKnelWlg/TNdwfsMwBpI/AAAAAAAAABw/VocnZkxOlCk/s1600/avatar-attack-on-home-tree.jpg"/>
          <p:cNvPicPr/>
          <p:nvPr/>
        </p:nvPicPr>
        <p:blipFill>
          <a:blip r:embed="rId4" cstate="print"/>
          <a:srcRect l="6628"/>
          <a:stretch>
            <a:fillRect/>
          </a:stretch>
        </p:blipFill>
        <p:spPr bwMode="auto">
          <a:xfrm>
            <a:off x="-36512" y="0"/>
            <a:ext cx="4572000" cy="3429000"/>
          </a:xfrm>
          <a:prstGeom prst="rect">
            <a:avLst/>
          </a:prstGeom>
          <a:noFill/>
          <a:ln w="9525">
            <a:noFill/>
            <a:miter lim="800000"/>
            <a:headEnd/>
            <a:tailEnd/>
          </a:ln>
        </p:spPr>
      </p:pic>
      <p:pic>
        <p:nvPicPr>
          <p:cNvPr id="4" name="Content Placeholder 3" descr="File:Avatar br 2418 20100627 1625018975.jpg">
            <a:hlinkClick r:id="rId5"/>
          </p:cNvPr>
          <p:cNvPicPr>
            <a:picLocks noGrp="1"/>
          </p:cNvPicPr>
          <p:nvPr>
            <p:ph idx="1"/>
          </p:nvPr>
        </p:nvPicPr>
        <p:blipFill>
          <a:blip r:embed="rId6" cstate="print"/>
          <a:srcRect l="14485" r="7081"/>
          <a:stretch>
            <a:fillRect/>
          </a:stretch>
        </p:blipFill>
        <p:spPr bwMode="auto">
          <a:xfrm>
            <a:off x="4499992" y="3429000"/>
            <a:ext cx="4680520" cy="3429000"/>
          </a:xfrm>
          <a:prstGeom prst="rect">
            <a:avLst/>
          </a:prstGeom>
          <a:noFill/>
          <a:ln w="9525">
            <a:noFill/>
            <a:miter lim="800000"/>
            <a:headEnd/>
            <a:tailEnd/>
          </a:ln>
        </p:spPr>
      </p:pic>
      <p:sp>
        <p:nvSpPr>
          <p:cNvPr id="10" name="Title 1"/>
          <p:cNvSpPr>
            <a:spLocks noGrp="1"/>
          </p:cNvSpPr>
          <p:nvPr>
            <p:ph type="title"/>
          </p:nvPr>
        </p:nvSpPr>
        <p:spPr>
          <a:xfrm>
            <a:off x="-180528" y="2718048"/>
            <a:ext cx="9361040" cy="1359024"/>
          </a:xfrm>
          <a:solidFill>
            <a:schemeClr val="bg1">
              <a:alpha val="64000"/>
            </a:schemeClr>
          </a:solidFill>
        </p:spPr>
        <p:txBody>
          <a:bodyPr>
            <a:normAutofit fontScale="90000"/>
          </a:bodyPr>
          <a:lstStyle/>
          <a:p>
            <a:r>
              <a:rPr lang="en-NZ" dirty="0" smtClean="0"/>
              <a:t/>
            </a:r>
            <a:br>
              <a:rPr lang="en-NZ" dirty="0" smtClean="0"/>
            </a:br>
            <a:r>
              <a:rPr lang="en-NZ" dirty="0" smtClean="0"/>
              <a:t/>
            </a:r>
            <a:br>
              <a:rPr lang="en-NZ" dirty="0" smtClean="0"/>
            </a:br>
            <a:r>
              <a:rPr lang="en-NZ" dirty="0" smtClean="0"/>
              <a:t/>
            </a:r>
            <a:br>
              <a:rPr lang="en-NZ" dirty="0" smtClean="0"/>
            </a:br>
            <a:r>
              <a:rPr lang="en-NZ" dirty="0" smtClean="0"/>
              <a:t>Low Angles</a:t>
            </a:r>
            <a:br>
              <a:rPr lang="en-NZ" dirty="0" smtClean="0"/>
            </a:br>
            <a:r>
              <a:rPr lang="en-US" sz="2200" dirty="0" smtClean="0"/>
              <a:t>Low angle shots of the machinery heading towards home tree, shows that the </a:t>
            </a:r>
            <a:r>
              <a:rPr lang="en-US" sz="2200" dirty="0" err="1" smtClean="0"/>
              <a:t>Na’vi</a:t>
            </a:r>
            <a:r>
              <a:rPr lang="en-US" sz="2200" dirty="0" smtClean="0"/>
              <a:t> were in a vulnerable and helpless position and make the humans seem superior</a:t>
            </a:r>
            <a:r>
              <a:rPr lang="en-US" dirty="0" smtClean="0"/>
              <a:t/>
            </a:r>
            <a:br>
              <a:rPr lang="en-US" dirty="0" smtClean="0"/>
            </a:br>
            <a:r>
              <a:rPr lang="en-NZ" dirty="0" smtClean="0"/>
              <a:t/>
            </a:r>
            <a:br>
              <a:rPr lang="en-NZ" dirty="0" smtClean="0"/>
            </a:br>
            <a:r>
              <a:rPr lang="en-US" dirty="0" smtClean="0"/>
              <a:t/>
            </a:r>
            <a:br>
              <a:rPr lang="en-US" dirty="0" smtClean="0"/>
            </a:br>
            <a:endParaRPr lang="en-NZ"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http://thefilmstage.com/wp-content/uploads/2009/10/Avatar29.png"/>
          <p:cNvPicPr/>
          <p:nvPr/>
        </p:nvPicPr>
        <p:blipFill>
          <a:blip r:embed="rId2" cstate="print"/>
          <a:srcRect/>
          <a:stretch>
            <a:fillRect/>
          </a:stretch>
        </p:blipFill>
        <p:spPr bwMode="auto">
          <a:xfrm>
            <a:off x="0" y="3140968"/>
            <a:ext cx="9144000" cy="3717032"/>
          </a:xfrm>
          <a:prstGeom prst="rect">
            <a:avLst/>
          </a:prstGeom>
          <a:noFill/>
          <a:ln w="9525">
            <a:noFill/>
            <a:miter lim="800000"/>
            <a:headEnd/>
            <a:tailEnd/>
          </a:ln>
        </p:spPr>
      </p:pic>
      <p:pic>
        <p:nvPicPr>
          <p:cNvPr id="7" name="Picture 6" descr="http://thefilmstage.com/wp-content/uploads/2009/10/Avatar33.png"/>
          <p:cNvPicPr/>
          <p:nvPr/>
        </p:nvPicPr>
        <p:blipFill>
          <a:blip r:embed="rId3" cstate="print"/>
          <a:srcRect b="5811"/>
          <a:stretch>
            <a:fillRect/>
          </a:stretch>
        </p:blipFill>
        <p:spPr bwMode="auto">
          <a:xfrm>
            <a:off x="0" y="0"/>
            <a:ext cx="9144000" cy="3501008"/>
          </a:xfrm>
          <a:prstGeom prst="rect">
            <a:avLst/>
          </a:prstGeom>
          <a:noFill/>
          <a:ln w="9525">
            <a:noFill/>
            <a:miter lim="800000"/>
            <a:headEnd/>
            <a:tailEnd/>
          </a:ln>
        </p:spPr>
      </p:pic>
      <p:sp>
        <p:nvSpPr>
          <p:cNvPr id="4" name="Title 1"/>
          <p:cNvSpPr>
            <a:spLocks noGrp="1"/>
          </p:cNvSpPr>
          <p:nvPr>
            <p:ph type="title"/>
          </p:nvPr>
        </p:nvSpPr>
        <p:spPr>
          <a:xfrm>
            <a:off x="0" y="2862064"/>
            <a:ext cx="9180512" cy="1359024"/>
          </a:xfrm>
          <a:solidFill>
            <a:schemeClr val="bg1">
              <a:alpha val="64000"/>
            </a:schemeClr>
          </a:solidFill>
        </p:spPr>
        <p:txBody>
          <a:bodyPr>
            <a:normAutofit fontScale="90000"/>
          </a:bodyPr>
          <a:lstStyle/>
          <a:p>
            <a:r>
              <a:rPr lang="en-NZ" dirty="0" smtClean="0"/>
              <a:t/>
            </a:r>
            <a:br>
              <a:rPr lang="en-NZ" dirty="0" smtClean="0"/>
            </a:br>
            <a:r>
              <a:rPr lang="en-NZ" dirty="0" smtClean="0"/>
              <a:t/>
            </a:r>
            <a:br>
              <a:rPr lang="en-NZ" dirty="0" smtClean="0"/>
            </a:br>
            <a:r>
              <a:rPr lang="en-NZ" dirty="0" smtClean="0"/>
              <a:t/>
            </a:r>
            <a:br>
              <a:rPr lang="en-NZ" dirty="0" smtClean="0"/>
            </a:br>
            <a:r>
              <a:rPr lang="en-NZ" dirty="0" smtClean="0"/>
              <a:t>Long Shots</a:t>
            </a:r>
            <a:br>
              <a:rPr lang="en-NZ" dirty="0" smtClean="0"/>
            </a:br>
            <a:r>
              <a:rPr lang="en-US" sz="2200" dirty="0" smtClean="0"/>
              <a:t>Are used to basically give an insight of what is going on and in the picture above shows the emotions of anguish in the expressions of the Omaticayan Clan</a:t>
            </a:r>
            <a:r>
              <a:rPr lang="en-US" dirty="0" smtClean="0"/>
              <a:t/>
            </a:r>
            <a:br>
              <a:rPr lang="en-US" dirty="0" smtClean="0"/>
            </a:br>
            <a:r>
              <a:rPr lang="en-NZ" dirty="0" smtClean="0"/>
              <a:t/>
            </a:r>
            <a:br>
              <a:rPr lang="en-NZ" dirty="0" smtClean="0"/>
            </a:br>
            <a:r>
              <a:rPr lang="en-US" dirty="0" smtClean="0"/>
              <a:t/>
            </a:r>
            <a:br>
              <a:rPr lang="en-US" dirty="0" smtClean="0"/>
            </a:br>
            <a:endParaRPr lang="en-NZ"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328</TotalTime>
  <Words>681</Words>
  <Application>Microsoft Office PowerPoint</Application>
  <PresentationFormat>On-screen Show (4:3)</PresentationFormat>
  <Paragraphs>57</Paragraphs>
  <Slides>13</Slides>
  <Notes>1</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 Important Event Destruction of Home-Tree  By  Danielle, Sumya and Haley.</vt:lpstr>
      <vt:lpstr>Why is this event important?</vt:lpstr>
      <vt:lpstr>Themes </vt:lpstr>
      <vt:lpstr>Sequence of Events</vt:lpstr>
      <vt:lpstr> Close Up Are used to show emotion and in these cases:  </vt:lpstr>
      <vt:lpstr>Red Filters</vt:lpstr>
      <vt:lpstr> Blue Filters &amp; Low Key Lighting </vt:lpstr>
      <vt:lpstr>   Low Angles Low angle shots of the machinery heading towards home tree, shows that the Na’vi were in a vulnerable and helpless position and make the humans seem superior   </vt:lpstr>
      <vt:lpstr>   Long Shots Are used to basically give an insight of what is going on and in the picture above shows the emotions of anguish in the expressions of the Omaticayan Clan   </vt:lpstr>
      <vt:lpstr>Diagetic Sound</vt:lpstr>
      <vt:lpstr>Non Diagetic Sound</vt:lpstr>
      <vt:lpstr>Dialogue</vt:lpstr>
      <vt:lpstr>The End</vt:lpstr>
    </vt:vector>
  </TitlesOfParts>
  <Company>Westlake Girls High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9183</dc:creator>
  <cp:lastModifiedBy>9183</cp:lastModifiedBy>
  <cp:revision>37</cp:revision>
  <dcterms:created xsi:type="dcterms:W3CDTF">2011-06-30T01:37:15Z</dcterms:created>
  <dcterms:modified xsi:type="dcterms:W3CDTF">2011-07-01T00:48:15Z</dcterms:modified>
</cp:coreProperties>
</file>