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0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2" cstate="print"/>
          <a:srcRect t="33333"/>
          <a:stretch>
            <a:fillRect/>
          </a:stretch>
        </p:blipFill>
        <p:spPr>
          <a:xfrm>
            <a:off x="0" y="0"/>
            <a:ext cx="9144000" cy="4572000"/>
          </a:xfrm>
          <a:prstGeom prst="rect">
            <a:avLst/>
          </a:prstGeom>
        </p:spPr>
      </p:pic>
      <p:sp>
        <p:nvSpPr>
          <p:cNvPr id="4" name="Date Placeholder 3"/>
          <p:cNvSpPr>
            <a:spLocks noGrp="1"/>
          </p:cNvSpPr>
          <p:nvPr>
            <p:ph type="dt" sz="half" idx="10"/>
          </p:nvPr>
        </p:nvSpPr>
        <p:spPr/>
        <p:txBody>
          <a:bodyPr/>
          <a:lstStyle/>
          <a:p>
            <a:fld id="{2BB83882-AE1B-4FB3-AAC7-BA741BFD6238}" type="datetimeFigureOut">
              <a:rPr lang="en-NZ" smtClean="0"/>
              <a:t>6/03/2012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FDD99BEA-BD2A-4D15-BAA4-4E567FA15375}" type="slidenum">
              <a:rPr lang="en-NZ" smtClean="0"/>
              <a:t>‹#›</a:t>
            </a:fld>
            <a:endParaRPr lang="en-NZ"/>
          </a:p>
        </p:txBody>
      </p:sp>
      <p:sp>
        <p:nvSpPr>
          <p:cNvPr id="3" name="Subtitle 2"/>
          <p:cNvSpPr>
            <a:spLocks noGrp="1"/>
          </p:cNvSpPr>
          <p:nvPr>
            <p:ph type="subTitle" idx="1"/>
          </p:nvPr>
        </p:nvSpPr>
        <p:spPr>
          <a:xfrm>
            <a:off x="1219200" y="3886200"/>
            <a:ext cx="6400800" cy="1752600"/>
          </a:xfrm>
        </p:spPr>
        <p:txBody>
          <a:bodyPr>
            <a:normAutofit/>
          </a:bodyPr>
          <a:lstStyle>
            <a:lvl1pPr marL="0" indent="0" algn="ctr">
              <a:buNone/>
              <a:defRPr sz="17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85800" y="2007888"/>
            <a:ext cx="7772400" cy="1470025"/>
          </a:xfrm>
        </p:spPr>
        <p:txBody>
          <a:bodyPr/>
          <a:lstStyle>
            <a:lvl1pPr algn="ctr">
              <a:defRPr sz="3200"/>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BB83882-AE1B-4FB3-AAC7-BA741BFD6238}" type="datetimeFigureOut">
              <a:rPr lang="en-NZ" smtClean="0"/>
              <a:t>6/03/2012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FDD99BEA-BD2A-4D15-BAA4-4E567FA15375}" type="slidenum">
              <a:rPr lang="en-NZ" smtClean="0"/>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BB83882-AE1B-4FB3-AAC7-BA741BFD6238}" type="datetimeFigureOut">
              <a:rPr lang="en-NZ" smtClean="0"/>
              <a:t>6/03/2012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FDD99BEA-BD2A-4D15-BAA4-4E567FA15375}" type="slidenum">
              <a:rPr lang="en-NZ" smtClean="0"/>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fld id="{2BB83882-AE1B-4FB3-AAC7-BA741BFD6238}" type="datetimeFigureOut">
              <a:rPr lang="en-NZ" smtClean="0"/>
              <a:t>6/03/2012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FDD99BEA-BD2A-4D15-BAA4-4E567FA15375}" type="slidenum">
              <a:rPr lang="en-NZ" smtClean="0"/>
              <a:t>‹#›</a:t>
            </a:fld>
            <a:endParaRPr lang="en-NZ"/>
          </a:p>
        </p:txBody>
      </p:sp>
      <p:sp>
        <p:nvSpPr>
          <p:cNvPr id="8" name="Content Placeholder 7"/>
          <p:cNvSpPr>
            <a:spLocks noGrp="1"/>
          </p:cNvSpPr>
          <p:nvPr>
            <p:ph sz="quarter" idx="13"/>
          </p:nvPr>
        </p:nvSpPr>
        <p:spPr>
          <a:xfrm>
            <a:off x="609600" y="1600200"/>
            <a:ext cx="79248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600" y="4962525"/>
            <a:ext cx="7885113" cy="1362075"/>
          </a:xfrm>
        </p:spPr>
        <p:txBody>
          <a:bodyPr anchor="t"/>
          <a:lstStyle>
            <a:lvl1pPr algn="l">
              <a:defRPr sz="32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609600" y="3462338"/>
            <a:ext cx="7885113" cy="1500187"/>
          </a:xfrm>
        </p:spPr>
        <p:txBody>
          <a:bodyPr anchor="b">
            <a:normAutofit/>
          </a:bodyPr>
          <a:lstStyle>
            <a:lvl1pPr marL="0" indent="0">
              <a:buNone/>
              <a:defRPr sz="17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BB83882-AE1B-4FB3-AAC7-BA741BFD6238}" type="datetimeFigureOut">
              <a:rPr lang="en-NZ" smtClean="0"/>
              <a:t>6/03/2012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FDD99BEA-BD2A-4D15-BAA4-4E567FA15375}" type="slidenum">
              <a:rPr lang="en-NZ" smtClean="0"/>
              <a:t>‹#›</a:t>
            </a:fld>
            <a:endParaRPr lang="en-NZ"/>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609600" y="1600200"/>
            <a:ext cx="37338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3" name="Content Placeholder 12"/>
          <p:cNvSpPr>
            <a:spLocks noGrp="1"/>
          </p:cNvSpPr>
          <p:nvPr>
            <p:ph sz="quarter" idx="14"/>
          </p:nvPr>
        </p:nvSpPr>
        <p:spPr>
          <a:xfrm>
            <a:off x="4800600" y="1600200"/>
            <a:ext cx="37338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5" name="Date Placeholder 4"/>
          <p:cNvSpPr>
            <a:spLocks noGrp="1"/>
          </p:cNvSpPr>
          <p:nvPr>
            <p:ph type="dt" sz="half" idx="10"/>
          </p:nvPr>
        </p:nvSpPr>
        <p:spPr/>
        <p:txBody>
          <a:bodyPr/>
          <a:lstStyle/>
          <a:p>
            <a:fld id="{2BB83882-AE1B-4FB3-AAC7-BA741BFD6238}" type="datetimeFigureOut">
              <a:rPr lang="en-NZ" smtClean="0"/>
              <a:t>6/03/2012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FDD99BEA-BD2A-4D15-BAA4-4E567FA15375}" type="slidenum">
              <a:rPr lang="en-NZ" smtClean="0"/>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4800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1" name="Content Placeholder 10"/>
          <p:cNvSpPr>
            <a:spLocks noGrp="1"/>
          </p:cNvSpPr>
          <p:nvPr>
            <p:ph sz="quarter" idx="13"/>
          </p:nvPr>
        </p:nvSpPr>
        <p:spPr>
          <a:xfrm>
            <a:off x="609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 name="Title 1"/>
          <p:cNvSpPr>
            <a:spLocks noGrp="1"/>
          </p:cNvSpPr>
          <p:nvPr>
            <p:ph type="title"/>
          </p:nvPr>
        </p:nvSpPr>
        <p:spPr>
          <a:xfrm>
            <a:off x="609600" y="274638"/>
            <a:ext cx="7924800" cy="11430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09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800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2BB83882-AE1B-4FB3-AAC7-BA741BFD6238}" type="datetimeFigureOut">
              <a:rPr lang="en-NZ" smtClean="0"/>
              <a:t>6/03/2012</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FDD99BEA-BD2A-4D15-BAA4-4E567FA15375}" type="slidenum">
              <a:rPr lang="en-NZ" smtClean="0"/>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2BB83882-AE1B-4FB3-AAC7-BA741BFD6238}" type="datetimeFigureOut">
              <a:rPr lang="en-NZ" smtClean="0"/>
              <a:t>6/03/2012</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FDD99BEA-BD2A-4D15-BAA4-4E567FA15375}" type="slidenum">
              <a:rPr lang="en-NZ" smtClean="0"/>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BB83882-AE1B-4FB3-AAC7-BA741BFD6238}" type="datetimeFigureOut">
              <a:rPr lang="en-NZ" smtClean="0"/>
              <a:t>6/03/2012</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FDD99BEA-BD2A-4D15-BAA4-4E567FA15375}" type="slidenum">
              <a:rPr lang="en-NZ" smtClean="0"/>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3962400" y="1447800"/>
            <a:ext cx="46482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a:xfrm>
            <a:off x="612648" y="1447800"/>
            <a:ext cx="2971800" cy="1097280"/>
          </a:xfrm>
        </p:spPr>
        <p:txBody>
          <a:bodyPr anchor="b"/>
          <a:lstStyle>
            <a:lvl1pPr algn="l">
              <a:defRPr sz="1800" b="0" i="0" cap="none" baseline="0">
                <a:solidFill>
                  <a:schemeClr val="tx2"/>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612648" y="2547891"/>
            <a:ext cx="2971800" cy="3167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BB83882-AE1B-4FB3-AAC7-BA741BFD6238}" type="datetimeFigureOut">
              <a:rPr lang="en-NZ" smtClean="0"/>
              <a:t>6/03/2012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FDD99BEA-BD2A-4D15-BAA4-4E567FA15375}" type="slidenum">
              <a:rPr lang="en-NZ" smtClean="0"/>
              <a:t>‹#›</a:t>
            </a:fld>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pic>
        <p:nvPicPr>
          <p:cNvPr id="11" name="Picture 10" descr="horizon.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609600" y="1447800"/>
            <a:ext cx="2971800" cy="1097280"/>
          </a:xfrm>
        </p:spPr>
        <p:txBody>
          <a:bodyPr anchor="b"/>
          <a:lstStyle>
            <a:lvl1pPr algn="l">
              <a:defRPr sz="1800" b="0" i="0" cap="none" baseline="0">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4657344" y="1447800"/>
            <a:ext cx="3419856"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normAutofit/>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09600" y="2547890"/>
            <a:ext cx="2971800" cy="2405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BB83882-AE1B-4FB3-AAC7-BA741BFD6238}" type="datetimeFigureOut">
              <a:rPr lang="en-NZ" smtClean="0"/>
              <a:t>6/03/2012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FDD99BEA-BD2A-4D15-BAA4-4E567FA15375}" type="slidenum">
              <a:rPr lang="en-NZ" smtClean="0"/>
              <a:t>‹#›</a:t>
            </a:fld>
            <a:endParaRPr lang="en-N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13" cstate="print"/>
          <a:stretch>
            <a:fillRect/>
          </a:stretch>
        </p:blipFill>
        <p:spPr>
          <a:xfrm>
            <a:off x="0" y="0"/>
            <a:ext cx="9144000" cy="6858000"/>
          </a:xfrm>
          <a:prstGeom prst="rect">
            <a:avLst/>
          </a:prstGeom>
        </p:spPr>
      </p:pic>
      <p:sp>
        <p:nvSpPr>
          <p:cNvPr id="2" name="Title Placeholder 1"/>
          <p:cNvSpPr>
            <a:spLocks noGrp="1"/>
          </p:cNvSpPr>
          <p:nvPr>
            <p:ph type="title"/>
          </p:nvPr>
        </p:nvSpPr>
        <p:spPr>
          <a:xfrm>
            <a:off x="609600" y="274638"/>
            <a:ext cx="7924800" cy="1143000"/>
          </a:xfrm>
          <a:prstGeom prst="rect">
            <a:avLst/>
          </a:prstGeom>
        </p:spPr>
        <p:txBody>
          <a:bodyPr vert="horz" lIns="91440" tIns="45720" rIns="91440" bIns="45720" rtlCol="0" anchor="b"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609600" y="1600200"/>
            <a:ext cx="7924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5715000" y="6356350"/>
            <a:ext cx="1524000" cy="365125"/>
          </a:xfrm>
          <a:prstGeom prst="rect">
            <a:avLst/>
          </a:prstGeom>
        </p:spPr>
        <p:txBody>
          <a:bodyPr vert="horz" lIns="91440" tIns="45720" rIns="91440" bIns="45720" rtlCol="0" anchor="ctr"/>
          <a:lstStyle>
            <a:lvl1pPr algn="r">
              <a:defRPr sz="1000" strike="noStrike" spc="60" baseline="0">
                <a:solidFill>
                  <a:schemeClr val="tx1"/>
                </a:solidFill>
              </a:defRPr>
            </a:lvl1pPr>
          </a:lstStyle>
          <a:p>
            <a:fld id="{2BB83882-AE1B-4FB3-AAC7-BA741BFD6238}" type="datetimeFigureOut">
              <a:rPr lang="en-NZ" smtClean="0"/>
              <a:t>6/03/2012</a:t>
            </a:fld>
            <a:endParaRPr lang="en-NZ"/>
          </a:p>
        </p:txBody>
      </p:sp>
      <p:sp>
        <p:nvSpPr>
          <p:cNvPr id="5" name="Footer Placeholder 4"/>
          <p:cNvSpPr>
            <a:spLocks noGrp="1"/>
          </p:cNvSpPr>
          <p:nvPr>
            <p:ph type="ftr" sz="quarter" idx="3"/>
          </p:nvPr>
        </p:nvSpPr>
        <p:spPr>
          <a:xfrm>
            <a:off x="609600" y="6356350"/>
            <a:ext cx="2895600" cy="365125"/>
          </a:xfrm>
          <a:prstGeom prst="rect">
            <a:avLst/>
          </a:prstGeom>
        </p:spPr>
        <p:txBody>
          <a:bodyPr vert="horz" lIns="91440" tIns="45720" rIns="91440" bIns="45720" rtlCol="0" anchor="ctr"/>
          <a:lstStyle>
            <a:lvl1pPr algn="l">
              <a:defRPr sz="1000" cap="all" spc="60" baseline="0">
                <a:solidFill>
                  <a:schemeClr val="tx1"/>
                </a:solidFill>
              </a:defRPr>
            </a:lvl1pPr>
          </a:lstStyle>
          <a:p>
            <a:endParaRPr lang="en-NZ"/>
          </a:p>
        </p:txBody>
      </p:sp>
      <p:sp>
        <p:nvSpPr>
          <p:cNvPr id="6" name="Slide Number Placeholder 5"/>
          <p:cNvSpPr>
            <a:spLocks noGrp="1"/>
          </p:cNvSpPr>
          <p:nvPr>
            <p:ph type="sldNum" sz="quarter" idx="4"/>
          </p:nvPr>
        </p:nvSpPr>
        <p:spPr>
          <a:xfrm>
            <a:off x="7543800" y="6356350"/>
            <a:ext cx="990600" cy="365125"/>
          </a:xfrm>
          <a:prstGeom prst="rect">
            <a:avLst/>
          </a:prstGeom>
        </p:spPr>
        <p:txBody>
          <a:bodyPr vert="horz" lIns="91440" tIns="45720" rIns="91440" bIns="45720" rtlCol="0" anchor="ctr"/>
          <a:lstStyle>
            <a:lvl1pPr algn="r">
              <a:defRPr sz="1100" baseline="0">
                <a:solidFill>
                  <a:schemeClr val="tx1"/>
                </a:solidFill>
              </a:defRPr>
            </a:lvl1pPr>
          </a:lstStyle>
          <a:p>
            <a:fld id="{FDD99BEA-BD2A-4D15-BAA4-4E567FA15375}" type="slidenum">
              <a:rPr lang="en-NZ" smtClean="0"/>
              <a:t>‹#›</a:t>
            </a:fld>
            <a:endParaRPr lang="en-NZ"/>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7000" r="-17000"/>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187624" y="3717032"/>
            <a:ext cx="6400800" cy="1752600"/>
          </a:xfrm>
        </p:spPr>
        <p:txBody>
          <a:bodyPr/>
          <a:lstStyle/>
          <a:p>
            <a:endParaRPr lang="en-NZ"/>
          </a:p>
        </p:txBody>
      </p:sp>
      <p:sp>
        <p:nvSpPr>
          <p:cNvPr id="2" name="Title 1"/>
          <p:cNvSpPr>
            <a:spLocks noGrp="1"/>
          </p:cNvSpPr>
          <p:nvPr>
            <p:ph type="ctrTitle"/>
          </p:nvPr>
        </p:nvSpPr>
        <p:spPr>
          <a:xfrm>
            <a:off x="683568" y="3717032"/>
            <a:ext cx="7772400" cy="1470025"/>
          </a:xfrm>
        </p:spPr>
        <p:txBody>
          <a:bodyPr/>
          <a:lstStyle/>
          <a:p>
            <a:r>
              <a:rPr lang="en-NZ" sz="5400" b="1" dirty="0" smtClean="0">
                <a:effectLst>
                  <a:outerShdw blurRad="38100" dist="38100" dir="2700000" algn="tl">
                    <a:srgbClr val="000000">
                      <a:alpha val="43137"/>
                    </a:srgbClr>
                  </a:outerShdw>
                </a:effectLst>
              </a:rPr>
              <a:t>REPRESENTATION OF MEN</a:t>
            </a:r>
            <a:endParaRPr lang="en-NZ" sz="54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40912791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274638"/>
            <a:ext cx="8712968" cy="922114"/>
          </a:xfrm>
        </p:spPr>
        <p:txBody>
          <a:bodyPr/>
          <a:lstStyle/>
          <a:p>
            <a:r>
              <a:rPr lang="en-NZ" sz="4000" dirty="0" smtClean="0"/>
              <a:t>REXONA  - All Blacks Advertisement</a:t>
            </a:r>
            <a:endParaRPr lang="en-NZ" sz="4000" dirty="0"/>
          </a:p>
        </p:txBody>
      </p:sp>
      <p:sp>
        <p:nvSpPr>
          <p:cNvPr id="3" name="Content Placeholder 2"/>
          <p:cNvSpPr>
            <a:spLocks noGrp="1"/>
          </p:cNvSpPr>
          <p:nvPr>
            <p:ph sz="quarter" idx="13"/>
          </p:nvPr>
        </p:nvSpPr>
        <p:spPr/>
        <p:txBody>
          <a:bodyPr>
            <a:normAutofit/>
          </a:bodyPr>
          <a:lstStyle/>
          <a:p>
            <a:r>
              <a:rPr lang="en-NZ" sz="3600" dirty="0" smtClean="0"/>
              <a:t>REPRESENTATION</a:t>
            </a:r>
          </a:p>
          <a:p>
            <a:endParaRPr lang="en-NZ" sz="3600" dirty="0"/>
          </a:p>
          <a:p>
            <a:r>
              <a:rPr lang="en-NZ" sz="3600" dirty="0" smtClean="0"/>
              <a:t>In this advertisement men are represented as warriors or protectors. They possess stereotypical masculine qualities such as bravery, leadership, strength and power.</a:t>
            </a:r>
          </a:p>
          <a:p>
            <a:endParaRPr lang="en-NZ" dirty="0"/>
          </a:p>
          <a:p>
            <a:endParaRPr lang="en-NZ" dirty="0"/>
          </a:p>
        </p:txBody>
      </p:sp>
    </p:spTree>
    <p:extLst>
      <p:ext uri="{BB962C8B-B14F-4D97-AF65-F5344CB8AC3E}">
        <p14:creationId xmlns:p14="http://schemas.microsoft.com/office/powerpoint/2010/main" val="40607642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err="1" smtClean="0"/>
              <a:t>HoW</a:t>
            </a:r>
            <a:r>
              <a:rPr lang="en-NZ" dirty="0" smtClean="0"/>
              <a:t> IS THIS REPRESENTATION CREATED?</a:t>
            </a:r>
            <a:endParaRPr lang="en-NZ" dirty="0"/>
          </a:p>
        </p:txBody>
      </p:sp>
      <p:pic>
        <p:nvPicPr>
          <p:cNvPr id="4" name="Content Placeholder 3"/>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rot="20701404">
            <a:off x="595155" y="1924319"/>
            <a:ext cx="4876800" cy="2743200"/>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71800" y="2721318"/>
            <a:ext cx="4876800" cy="2743200"/>
          </a:xfrm>
          <a:prstGeom prst="rect">
            <a:avLst/>
          </a:prstGeom>
        </p:spPr>
      </p:pic>
      <p:pic>
        <p:nvPicPr>
          <p:cNvPr id="7" name="Picture 6"/>
          <p:cNvPicPr>
            <a:picLocks noChangeAspect="1"/>
          </p:cNvPicPr>
          <p:nvPr/>
        </p:nvPicPr>
        <p:blipFill rotWithShape="1">
          <a:blip r:embed="rId4">
            <a:extLst>
              <a:ext uri="{28A0092B-C50C-407E-A947-70E740481C1C}">
                <a14:useLocalDpi xmlns:a14="http://schemas.microsoft.com/office/drawing/2010/main" val="0"/>
              </a:ext>
            </a:extLst>
          </a:blip>
          <a:srcRect l="35448" t="50000" r="34722" b="10566"/>
          <a:stretch/>
        </p:blipFill>
        <p:spPr>
          <a:xfrm rot="21114345">
            <a:off x="5436096" y="4092918"/>
            <a:ext cx="3094090" cy="2300808"/>
          </a:xfrm>
          <a:prstGeom prst="rect">
            <a:avLst/>
          </a:prstGeom>
        </p:spPr>
      </p:pic>
    </p:spTree>
    <p:extLst>
      <p:ext uri="{BB962C8B-B14F-4D97-AF65-F5344CB8AC3E}">
        <p14:creationId xmlns:p14="http://schemas.microsoft.com/office/powerpoint/2010/main" val="14138524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26"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down)">
                                      <p:cBhvr>
                                        <p:cTn id="15" dur="580">
                                          <p:stCondLst>
                                            <p:cond delay="0"/>
                                          </p:stCondLst>
                                        </p:cTn>
                                        <p:tgtEl>
                                          <p:spTgt spid="5"/>
                                        </p:tgtEl>
                                      </p:cBhvr>
                                    </p:animEffect>
                                    <p:anim calcmode="lin" valueType="num">
                                      <p:cBhvr>
                                        <p:cTn id="16"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17"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8"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9"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20"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21" dur="26">
                                          <p:stCondLst>
                                            <p:cond delay="650"/>
                                          </p:stCondLst>
                                        </p:cTn>
                                        <p:tgtEl>
                                          <p:spTgt spid="5"/>
                                        </p:tgtEl>
                                      </p:cBhvr>
                                      <p:to x="100000" y="60000"/>
                                    </p:animScale>
                                    <p:animScale>
                                      <p:cBhvr>
                                        <p:cTn id="22" dur="166" decel="50000">
                                          <p:stCondLst>
                                            <p:cond delay="676"/>
                                          </p:stCondLst>
                                        </p:cTn>
                                        <p:tgtEl>
                                          <p:spTgt spid="5"/>
                                        </p:tgtEl>
                                      </p:cBhvr>
                                      <p:to x="100000" y="100000"/>
                                    </p:animScale>
                                    <p:animScale>
                                      <p:cBhvr>
                                        <p:cTn id="23" dur="26">
                                          <p:stCondLst>
                                            <p:cond delay="1312"/>
                                          </p:stCondLst>
                                        </p:cTn>
                                        <p:tgtEl>
                                          <p:spTgt spid="5"/>
                                        </p:tgtEl>
                                      </p:cBhvr>
                                      <p:to x="100000" y="80000"/>
                                    </p:animScale>
                                    <p:animScale>
                                      <p:cBhvr>
                                        <p:cTn id="24" dur="166" decel="50000">
                                          <p:stCondLst>
                                            <p:cond delay="1338"/>
                                          </p:stCondLst>
                                        </p:cTn>
                                        <p:tgtEl>
                                          <p:spTgt spid="5"/>
                                        </p:tgtEl>
                                      </p:cBhvr>
                                      <p:to x="100000" y="100000"/>
                                    </p:animScale>
                                    <p:animScale>
                                      <p:cBhvr>
                                        <p:cTn id="25" dur="26">
                                          <p:stCondLst>
                                            <p:cond delay="1642"/>
                                          </p:stCondLst>
                                        </p:cTn>
                                        <p:tgtEl>
                                          <p:spTgt spid="5"/>
                                        </p:tgtEl>
                                      </p:cBhvr>
                                      <p:to x="100000" y="90000"/>
                                    </p:animScale>
                                    <p:animScale>
                                      <p:cBhvr>
                                        <p:cTn id="26" dur="166" decel="50000">
                                          <p:stCondLst>
                                            <p:cond delay="1668"/>
                                          </p:stCondLst>
                                        </p:cTn>
                                        <p:tgtEl>
                                          <p:spTgt spid="5"/>
                                        </p:tgtEl>
                                      </p:cBhvr>
                                      <p:to x="100000" y="100000"/>
                                    </p:animScale>
                                    <p:animScale>
                                      <p:cBhvr>
                                        <p:cTn id="27" dur="26">
                                          <p:stCondLst>
                                            <p:cond delay="1808"/>
                                          </p:stCondLst>
                                        </p:cTn>
                                        <p:tgtEl>
                                          <p:spTgt spid="5"/>
                                        </p:tgtEl>
                                      </p:cBhvr>
                                      <p:to x="100000" y="95000"/>
                                    </p:animScale>
                                    <p:animScale>
                                      <p:cBhvr>
                                        <p:cTn id="28" dur="166" decel="50000">
                                          <p:stCondLst>
                                            <p:cond delay="1834"/>
                                          </p:stCondLst>
                                        </p:cTn>
                                        <p:tgtEl>
                                          <p:spTgt spid="5"/>
                                        </p:tgtEl>
                                      </p:cBhvr>
                                      <p:to x="100000" y="100000"/>
                                    </p:animScale>
                                  </p:childTnLst>
                                </p:cTn>
                              </p:par>
                            </p:childTnLst>
                          </p:cTn>
                        </p:par>
                      </p:childTnLst>
                    </p:cTn>
                  </p:par>
                  <p:par>
                    <p:cTn id="29" fill="hold">
                      <p:stCondLst>
                        <p:cond delay="indefinite"/>
                      </p:stCondLst>
                      <p:childTnLst>
                        <p:par>
                          <p:cTn id="30" fill="hold">
                            <p:stCondLst>
                              <p:cond delay="0"/>
                            </p:stCondLst>
                            <p:childTnLst>
                              <p:par>
                                <p:cTn id="31" presetID="53" presetClass="entr" presetSubtype="16" fill="hold" nodeType="click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p:cTn id="33" dur="500" fill="hold"/>
                                        <p:tgtEl>
                                          <p:spTgt spid="7"/>
                                        </p:tgtEl>
                                        <p:attrNameLst>
                                          <p:attrName>ppt_w</p:attrName>
                                        </p:attrNameLst>
                                      </p:cBhvr>
                                      <p:tavLst>
                                        <p:tav tm="0">
                                          <p:val>
                                            <p:fltVal val="0"/>
                                          </p:val>
                                        </p:tav>
                                        <p:tav tm="100000">
                                          <p:val>
                                            <p:strVal val="#ppt_w"/>
                                          </p:val>
                                        </p:tav>
                                      </p:tavLst>
                                    </p:anim>
                                    <p:anim calcmode="lin" valueType="num">
                                      <p:cBhvr>
                                        <p:cTn id="34" dur="500" fill="hold"/>
                                        <p:tgtEl>
                                          <p:spTgt spid="7"/>
                                        </p:tgtEl>
                                        <p:attrNameLst>
                                          <p:attrName>ppt_h</p:attrName>
                                        </p:attrNameLst>
                                      </p:cBhvr>
                                      <p:tavLst>
                                        <p:tav tm="0">
                                          <p:val>
                                            <p:fltVal val="0"/>
                                          </p:val>
                                        </p:tav>
                                        <p:tav tm="100000">
                                          <p:val>
                                            <p:strVal val="#ppt_h"/>
                                          </p:val>
                                        </p:tav>
                                      </p:tavLst>
                                    </p:anim>
                                    <p:animEffect transition="in" filter="fade">
                                      <p:cBhvr>
                                        <p:cTn id="3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Messages / values</a:t>
            </a:r>
            <a:endParaRPr lang="en-NZ" dirty="0"/>
          </a:p>
        </p:txBody>
      </p:sp>
      <p:sp>
        <p:nvSpPr>
          <p:cNvPr id="3" name="Content Placeholder 2"/>
          <p:cNvSpPr>
            <a:spLocks noGrp="1"/>
          </p:cNvSpPr>
          <p:nvPr>
            <p:ph sz="quarter" idx="13"/>
          </p:nvPr>
        </p:nvSpPr>
        <p:spPr>
          <a:xfrm>
            <a:off x="609600" y="1600200"/>
            <a:ext cx="7924800" cy="4349080"/>
          </a:xfrm>
        </p:spPr>
        <p:txBody>
          <a:bodyPr>
            <a:normAutofit fontScale="85000" lnSpcReduction="20000"/>
          </a:bodyPr>
          <a:lstStyle/>
          <a:p>
            <a:r>
              <a:rPr lang="en-NZ" sz="2800" dirty="0" smtClean="0"/>
              <a:t>The representation of men is vastly different to that of New Zealand female youth. Men are largely portrayed as strong, powerful individuals. In this advert the focus is given on each individual male and the routines they have in preparing for “battle” or a rugby match. The technical elements all combine to emphasise each mans masculinity, strength and power. They empower men rather than degrade or dismember them as they do women. These same techniques when used in advertisements containing women are used in a negative manner focusing always areas of the body or with derogatory connotations. This reflects societies attitude that while men are respected for their individuality and personal strength women must be subservient. Their sexuality is their only form of power </a:t>
            </a:r>
            <a:endParaRPr lang="en-NZ" sz="2800" dirty="0"/>
          </a:p>
        </p:txBody>
      </p:sp>
    </p:spTree>
    <p:extLst>
      <p:ext uri="{BB962C8B-B14F-4D97-AF65-F5344CB8AC3E}">
        <p14:creationId xmlns:p14="http://schemas.microsoft.com/office/powerpoint/2010/main" val="3403900127"/>
      </p:ext>
    </p:extLst>
  </p:cSld>
  <p:clrMapOvr>
    <a:masterClrMapping/>
  </p:clrMapOvr>
  <p:timing>
    <p:tnLst>
      <p:par>
        <p:cTn id="1" dur="indefinite" restart="never" nodeType="tmRoot"/>
      </p:par>
    </p:tnLst>
  </p:timing>
</p:sld>
</file>

<file path=ppt/theme/theme1.xml><?xml version="1.0" encoding="utf-8"?>
<a:theme xmlns:a="http://schemas.openxmlformats.org/drawingml/2006/main" name="Horizon">
  <a:themeElements>
    <a:clrScheme name="Horizon">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Horizon">
      <a:maj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Horizon">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Horizon</Template>
  <TotalTime>20</TotalTime>
  <Words>179</Words>
  <Application>Microsoft Office PowerPoint</Application>
  <PresentationFormat>On-screen Show (4:3)</PresentationFormat>
  <Paragraphs>8</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Horizon</vt:lpstr>
      <vt:lpstr>REPRESENTATION OF MEN</vt:lpstr>
      <vt:lpstr>REXONA  - All Blacks Advertisement</vt:lpstr>
      <vt:lpstr>HoW IS THIS REPRESENTATION CREATED?</vt:lpstr>
      <vt:lpstr>Messages / values</vt:lpstr>
    </vt:vector>
  </TitlesOfParts>
  <Company>Westlake Girls High School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REPRESENTATION OF MEN</dc:title>
  <dc:creator>Julie Gillaly</dc:creator>
  <cp:lastModifiedBy>Julie Gillaly</cp:lastModifiedBy>
  <cp:revision>2</cp:revision>
  <dcterms:created xsi:type="dcterms:W3CDTF">2012-03-05T22:07:26Z</dcterms:created>
  <dcterms:modified xsi:type="dcterms:W3CDTF">2012-03-05T22:27:53Z</dcterms:modified>
</cp:coreProperties>
</file>