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B72A3C39-EFCE-46CB-A4FF-2F0FD4330833}" type="datetimeFigureOut">
              <a:rPr lang="en-NZ" smtClean="0"/>
              <a:t>4/09/2012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9987D1C-E3EE-43F8-A409-88906B673358}" type="slidenum">
              <a:rPr lang="en-NZ" smtClean="0"/>
              <a:t>‹#›</a:t>
            </a:fld>
            <a:endParaRPr lang="en-NZ"/>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2A3C39-EFCE-46CB-A4FF-2F0FD4330833}" type="datetimeFigureOut">
              <a:rPr lang="en-NZ" smtClean="0"/>
              <a:t>4/09/2012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2A3C39-EFCE-46CB-A4FF-2F0FD4330833}" type="datetimeFigureOut">
              <a:rPr lang="en-NZ" smtClean="0"/>
              <a:t>4/09/2012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B72A3C39-EFCE-46CB-A4FF-2F0FD4330833}" type="datetimeFigureOut">
              <a:rPr lang="en-NZ" smtClean="0"/>
              <a:t>4/09/2012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9987D1C-E3EE-43F8-A409-88906B673358}" type="slidenum">
              <a:rPr lang="en-NZ" smtClean="0"/>
              <a:t>‹#›</a:t>
            </a:fld>
            <a:endParaRPr lang="en-NZ"/>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2A3C39-EFCE-46CB-A4FF-2F0FD4330833}" type="datetimeFigureOut">
              <a:rPr lang="en-NZ" smtClean="0"/>
              <a:t>4/09/2012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B72A3C39-EFCE-46CB-A4FF-2F0FD4330833}" type="datetimeFigureOut">
              <a:rPr lang="en-NZ" smtClean="0"/>
              <a:t>4/09/2012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2A3C39-EFCE-46CB-A4FF-2F0FD4330833}" type="datetimeFigureOut">
              <a:rPr lang="en-NZ" smtClean="0"/>
              <a:t>4/09/2012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72A3C39-EFCE-46CB-A4FF-2F0FD4330833}" type="datetimeFigureOut">
              <a:rPr lang="en-NZ" smtClean="0"/>
              <a:t>4/09/2012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2A3C39-EFCE-46CB-A4FF-2F0FD4330833}" type="datetimeFigureOut">
              <a:rPr lang="en-NZ" smtClean="0"/>
              <a:t>4/09/2012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2A3C39-EFCE-46CB-A4FF-2F0FD4330833}" type="datetimeFigureOut">
              <a:rPr lang="en-NZ" smtClean="0"/>
              <a:t>4/09/2012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2A3C39-EFCE-46CB-A4FF-2F0FD4330833}" type="datetimeFigureOut">
              <a:rPr lang="en-NZ" smtClean="0"/>
              <a:t>4/09/2012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9987D1C-E3EE-43F8-A409-88906B673358}" type="slidenum">
              <a:rPr lang="en-NZ" smtClean="0"/>
              <a:t>‹#›</a:t>
            </a:fld>
            <a:endParaRPr lang="en-NZ"/>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72A3C39-EFCE-46CB-A4FF-2F0FD4330833}" type="datetimeFigureOut">
              <a:rPr lang="en-NZ" smtClean="0"/>
              <a:t>4/09/2012</a:t>
            </a:fld>
            <a:endParaRPr lang="en-NZ"/>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NZ"/>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A9987D1C-E3EE-43F8-A409-88906B673358}"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hl=en&amp;biw=1366&amp;bih=622&amp;gbv=2&amp;tbm=isch&amp;tbnid=CxtHtdHLWIbE4M:&amp;imgrefurl=http://geektyrant.com/news/2011/8/18/ridley-scott-set-to-direct-new-blade-runner-film.html&amp;docid=Uzf5LmmbJF3m3M&amp;imgurl=http://geektyrant.com/storage/post-images-2011/blade_runner_fondo.jpeg?__SQUARESPACE_CACHEVERSION=1313684900598&amp;w=1024&amp;h=768&amp;ei=MbaxT9ibAqWfmQWku8XDCQ&amp;zoom=1&amp;iact=hc&amp;vpx=697&amp;vpy=177&amp;dur=1861&amp;hovh=194&amp;hovw=259&amp;tx=82&amp;ty=74&amp;sig=110094237336144879906&amp;page=1&amp;tbnh=121&amp;tbnw=161&amp;start=0&amp;ndsp=21&amp;ved=1t:429,r:4,s:0,i:119"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nz/imgres?um=1&amp;hl=en&amp;gbv=2&amp;biw=1366&amp;bih=622&amp;tbm=isch&amp;tbnid=stoEhyHGiAsekM:&amp;imgrefurl=http://abd23.blogspot.com/2011/04/gattaca.html&amp;docid=1bQPw71mu6PdsM&amp;imgurl=http://1.bp.blogspot.com/-YhG5kcIpkno/TZtLngD7FxI/AAAAAAAAACM/LAqWoc3_Lk8/s1600/gattaca-inspirational-movie.jpg&amp;w=450&amp;h=611&amp;ei=zLexT4TMMsSImQXAt42VCQ&amp;zoom=1&amp;iact=hc&amp;vpx=244&amp;vpy=147&amp;dur=1055&amp;hovh=262&amp;hovw=193&amp;tx=204&amp;ty=124&amp;sig=110094237336144879906&amp;page=1&amp;tbnh=129&amp;tbnw=95&amp;start=0&amp;ndsp=22&amp;ved=1t:429,r:1,s:0,i:111"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nz/imgres?um=1&amp;hl=en&amp;gbv=2&amp;biw=1366&amp;bih=622&amp;tbm=isch&amp;tbnid=gEL-_9e0_lZWXM:&amp;imgrefurl=http://ulvault.blogger.ba/arhiva/2011/03/14/2714045&amp;docid=Gr8lN7kFcVD23M&amp;imgurl=http://www.pohrani.com/f/1e/rJ/1HpMsmg4/44646475.jpg&amp;w=334&amp;h=475&amp;ei=4bqxT4-hGIb4mAWA3eWPCQ&amp;zoom=1&amp;iact=hc&amp;vpx=220&amp;vpy=45&amp;dur=1926&amp;hovh=268&amp;hovw=188&amp;tx=200&amp;ty=126&amp;sig=110094237336144879906&amp;page=1&amp;tbnh=117&amp;tbnw=82&amp;start=0&amp;ndsp=23&amp;ved=1t:429,r:17,s:0,i:132"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NZ" sz="3200" b="1" dirty="0" smtClean="0"/>
              <a:t>Demonstrate understanding of an aspect of a media genre</a:t>
            </a:r>
            <a:endParaRPr lang="en-NZ" sz="3200" b="1" dirty="0"/>
          </a:p>
        </p:txBody>
      </p:sp>
      <p:sp>
        <p:nvSpPr>
          <p:cNvPr id="2" name="Title 1"/>
          <p:cNvSpPr>
            <a:spLocks noGrp="1"/>
          </p:cNvSpPr>
          <p:nvPr>
            <p:ph type="ctrTitle"/>
          </p:nvPr>
        </p:nvSpPr>
        <p:spPr>
          <a:xfrm>
            <a:off x="683568" y="2636912"/>
            <a:ext cx="7772400" cy="1470025"/>
          </a:xfrm>
        </p:spPr>
        <p:txBody>
          <a:bodyPr>
            <a:noAutofit/>
          </a:bodyPr>
          <a:lstStyle/>
          <a:p>
            <a:r>
              <a:rPr lang="en-NZ" sz="7200" b="1" dirty="0" smtClean="0">
                <a:latin typeface="Agency FB" pitchFamily="34" charset="0"/>
              </a:rPr>
              <a:t/>
            </a:r>
            <a:br>
              <a:rPr lang="en-NZ" sz="7200" b="1" dirty="0" smtClean="0">
                <a:latin typeface="Agency FB" pitchFamily="34" charset="0"/>
              </a:rPr>
            </a:br>
            <a:r>
              <a:rPr lang="en-NZ" sz="7200" b="1" dirty="0">
                <a:latin typeface="Agency FB" pitchFamily="34" charset="0"/>
              </a:rPr>
              <a:t/>
            </a:r>
            <a:br>
              <a:rPr lang="en-NZ" sz="7200" b="1" dirty="0">
                <a:latin typeface="Agency FB" pitchFamily="34" charset="0"/>
              </a:rPr>
            </a:br>
            <a:r>
              <a:rPr lang="en-NZ" sz="7200" b="1" dirty="0" smtClean="0">
                <a:latin typeface="Agency FB" pitchFamily="34" charset="0"/>
              </a:rPr>
              <a:t/>
            </a:r>
            <a:br>
              <a:rPr lang="en-NZ" sz="7200" b="1" dirty="0" smtClean="0">
                <a:latin typeface="Agency FB" pitchFamily="34" charset="0"/>
              </a:rPr>
            </a:br>
            <a:r>
              <a:rPr lang="en-NZ" sz="7200" b="1" dirty="0">
                <a:latin typeface="Agency FB" pitchFamily="34" charset="0"/>
              </a:rPr>
              <a:t/>
            </a:r>
            <a:br>
              <a:rPr lang="en-NZ" sz="7200" b="1" dirty="0">
                <a:latin typeface="Agency FB" pitchFamily="34" charset="0"/>
              </a:rPr>
            </a:br>
            <a:r>
              <a:rPr lang="en-NZ" sz="7200" b="1" dirty="0" smtClean="0">
                <a:latin typeface="Agency FB" pitchFamily="34" charset="0"/>
              </a:rPr>
              <a:t/>
            </a:r>
            <a:br>
              <a:rPr lang="en-NZ" sz="7200" b="1" dirty="0" smtClean="0">
                <a:latin typeface="Agency FB" pitchFamily="34" charset="0"/>
              </a:rPr>
            </a:br>
            <a:r>
              <a:rPr lang="en-NZ" sz="7200" b="1" dirty="0" smtClean="0">
                <a:latin typeface="Agency FB" pitchFamily="34" charset="0"/>
              </a:rPr>
              <a:t>91251: GENRE</a:t>
            </a:r>
            <a:br>
              <a:rPr lang="en-NZ" sz="7200" b="1" dirty="0" smtClean="0">
                <a:latin typeface="Agency FB" pitchFamily="34" charset="0"/>
              </a:rPr>
            </a:br>
            <a:r>
              <a:rPr lang="en-NZ" sz="7200" b="1" dirty="0" smtClean="0">
                <a:latin typeface="Agency FB" pitchFamily="34" charset="0"/>
              </a:rPr>
              <a:t>REVISION</a:t>
            </a:r>
            <a:br>
              <a:rPr lang="en-NZ" sz="7200" b="1" dirty="0" smtClean="0">
                <a:latin typeface="Agency FB" pitchFamily="34" charset="0"/>
              </a:rPr>
            </a:br>
            <a:endParaRPr lang="en-NZ" sz="7200" b="1" dirty="0">
              <a:latin typeface="Agency FB" pitchFamily="34" charset="0"/>
            </a:endParaRPr>
          </a:p>
        </p:txBody>
      </p:sp>
    </p:spTree>
    <p:extLst>
      <p:ext uri="{BB962C8B-B14F-4D97-AF65-F5344CB8AC3E}">
        <p14:creationId xmlns:p14="http://schemas.microsoft.com/office/powerpoint/2010/main" val="2483144019"/>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DESCRIBE A GENRE STUDIED: DYSTOPIAN FILM</a:t>
            </a:r>
            <a:endParaRPr lang="en-NZ" b="1" dirty="0"/>
          </a:p>
        </p:txBody>
      </p:sp>
      <p:sp>
        <p:nvSpPr>
          <p:cNvPr id="3" name="Content Placeholder 2"/>
          <p:cNvSpPr>
            <a:spLocks noGrp="1"/>
          </p:cNvSpPr>
          <p:nvPr>
            <p:ph sz="quarter" idx="13"/>
          </p:nvPr>
        </p:nvSpPr>
        <p:spPr>
          <a:xfrm>
            <a:off x="179512" y="1600200"/>
            <a:ext cx="8784976" cy="4277072"/>
          </a:xfrm>
        </p:spPr>
        <p:txBody>
          <a:bodyPr>
            <a:normAutofit fontScale="92500" lnSpcReduction="20000"/>
          </a:bodyPr>
          <a:lstStyle/>
          <a:p>
            <a:pPr marL="0" indent="0">
              <a:buNone/>
            </a:pPr>
            <a:r>
              <a:rPr lang="en-NZ" sz="2800" dirty="0" smtClean="0"/>
              <a:t>A genre studied this year is dystopian science fiction film. Dystopian films are set in the future and contain societies very similar to present day but with subtle differences. Usually the dystopia appears to be beneficial in some regard to the human race but in reality it is oppressive and controlling of its citizens. The society is fundamentally flawed with only one elite group benefitting from the misery to which the rest of the society is subject. Dystopian films also tend to reflect an aspect of the society in which they were made and the concerns of that era. Dystopian science fiction films are often used as a vehicle for social commentary and as such are an extremely powerful mode of expression. These films also include impressive special effects which have improved dramatically over time due to technological developments.</a:t>
            </a:r>
            <a:endParaRPr lang="en-NZ" sz="2800" dirty="0"/>
          </a:p>
        </p:txBody>
      </p:sp>
    </p:spTree>
    <p:extLst>
      <p:ext uri="{BB962C8B-B14F-4D97-AF65-F5344CB8AC3E}">
        <p14:creationId xmlns:p14="http://schemas.microsoft.com/office/powerpoint/2010/main" val="371290881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What films have we studied?</a:t>
            </a:r>
            <a:endParaRPr lang="en-NZ" b="1" dirty="0"/>
          </a:p>
        </p:txBody>
      </p:sp>
      <p:sp>
        <p:nvSpPr>
          <p:cNvPr id="3" name="Content Placeholder 2"/>
          <p:cNvSpPr>
            <a:spLocks noGrp="1"/>
          </p:cNvSpPr>
          <p:nvPr>
            <p:ph sz="quarter" idx="13"/>
          </p:nvPr>
        </p:nvSpPr>
        <p:spPr/>
        <p:txBody>
          <a:bodyPr>
            <a:normAutofit/>
          </a:bodyPr>
          <a:lstStyle/>
          <a:p>
            <a:endParaRPr lang="en-NZ" sz="2800" dirty="0" smtClean="0"/>
          </a:p>
          <a:p>
            <a:r>
              <a:rPr lang="en-NZ" sz="2800" dirty="0" smtClean="0"/>
              <a:t>Blade Runner – Ridley Scott (1982)</a:t>
            </a:r>
          </a:p>
          <a:p>
            <a:r>
              <a:rPr lang="en-NZ" sz="2800" dirty="0" err="1" smtClean="0"/>
              <a:t>Gattaca</a:t>
            </a:r>
            <a:r>
              <a:rPr lang="en-NZ" sz="2800" dirty="0" smtClean="0"/>
              <a:t> – Andrew </a:t>
            </a:r>
            <a:r>
              <a:rPr lang="en-NZ" sz="2800" dirty="0" err="1" smtClean="0"/>
              <a:t>Niccol</a:t>
            </a:r>
            <a:r>
              <a:rPr lang="en-NZ" sz="2800" dirty="0" smtClean="0"/>
              <a:t> (1997)</a:t>
            </a:r>
          </a:p>
          <a:p>
            <a:r>
              <a:rPr lang="en-NZ" sz="2800" dirty="0" smtClean="0"/>
              <a:t>Minority Report – Steven Spielberg (2002)</a:t>
            </a:r>
          </a:p>
          <a:p>
            <a:r>
              <a:rPr lang="en-NZ" sz="2800" dirty="0" smtClean="0"/>
              <a:t>Surrogates – Jonathon </a:t>
            </a:r>
            <a:r>
              <a:rPr lang="en-NZ" sz="2800" dirty="0" err="1" smtClean="0"/>
              <a:t>Mostow</a:t>
            </a:r>
            <a:r>
              <a:rPr lang="en-NZ" sz="2800" dirty="0" smtClean="0"/>
              <a:t> (2009)</a:t>
            </a:r>
            <a:endParaRPr lang="en-NZ" sz="2800" dirty="0"/>
          </a:p>
        </p:txBody>
      </p:sp>
    </p:spTree>
    <p:extLst>
      <p:ext uri="{BB962C8B-B14F-4D97-AF65-F5344CB8AC3E}">
        <p14:creationId xmlns:p14="http://schemas.microsoft.com/office/powerpoint/2010/main" val="1376079750"/>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251520" y="1556792"/>
            <a:ext cx="4464496" cy="4158208"/>
          </a:xfrm>
        </p:spPr>
        <p:txBody>
          <a:bodyPr>
            <a:normAutofit lnSpcReduction="10000"/>
          </a:bodyPr>
          <a:lstStyle/>
          <a:p>
            <a:pPr marL="0" indent="0">
              <a:buNone/>
            </a:pPr>
            <a:r>
              <a:rPr lang="en-NZ" dirty="0"/>
              <a:t>The film depicts a dystopian Los Angeles in November 2019 in which genetically engineered organic robots called </a:t>
            </a:r>
            <a:r>
              <a:rPr lang="en-NZ" dirty="0" err="1"/>
              <a:t>replicants</a:t>
            </a:r>
            <a:r>
              <a:rPr lang="en-NZ" dirty="0"/>
              <a:t>—visually indistinguishable from adult humans—are manufactured by the powerful Tyrell Corporation. </a:t>
            </a:r>
            <a:r>
              <a:rPr lang="en-NZ" dirty="0" smtClean="0"/>
              <a:t>Their </a:t>
            </a:r>
            <a:r>
              <a:rPr lang="en-NZ" dirty="0"/>
              <a:t>use on Earth is banned and </a:t>
            </a:r>
            <a:r>
              <a:rPr lang="en-NZ" dirty="0" err="1"/>
              <a:t>replicants</a:t>
            </a:r>
            <a:r>
              <a:rPr lang="en-NZ" dirty="0"/>
              <a:t> are exclusively used for </a:t>
            </a:r>
            <a:r>
              <a:rPr lang="en-NZ" dirty="0" smtClean="0"/>
              <a:t>dangerous or </a:t>
            </a:r>
            <a:r>
              <a:rPr lang="en-NZ" dirty="0"/>
              <a:t>menial </a:t>
            </a:r>
            <a:r>
              <a:rPr lang="en-NZ" dirty="0" smtClean="0"/>
              <a:t>work </a:t>
            </a:r>
            <a:r>
              <a:rPr lang="en-NZ" dirty="0"/>
              <a:t>on off-world colonies. </a:t>
            </a:r>
            <a:r>
              <a:rPr lang="en-NZ" dirty="0" err="1"/>
              <a:t>Replicants</a:t>
            </a:r>
            <a:r>
              <a:rPr lang="en-NZ" dirty="0"/>
              <a:t> who defy the ban and return to Earth are hunted down and "retired" by police </a:t>
            </a:r>
            <a:r>
              <a:rPr lang="en-NZ" dirty="0" smtClean="0"/>
              <a:t>operatives </a:t>
            </a:r>
            <a:r>
              <a:rPr lang="en-NZ" dirty="0"/>
              <a:t>known as "Blade Runners". The plot focuses on a brutal and cunning group of recently escaped </a:t>
            </a:r>
            <a:r>
              <a:rPr lang="en-NZ" dirty="0" err="1"/>
              <a:t>replicants</a:t>
            </a:r>
            <a:r>
              <a:rPr lang="en-NZ" dirty="0"/>
              <a:t> hiding in Los Angeles. As </a:t>
            </a:r>
            <a:r>
              <a:rPr lang="en-NZ" dirty="0" smtClean="0"/>
              <a:t>Nexus-6 </a:t>
            </a:r>
            <a:r>
              <a:rPr lang="en-NZ" dirty="0"/>
              <a:t>models, they have only a four-year lifespan, and have come to Earth to try to extend their lives. Burnt out </a:t>
            </a:r>
            <a:r>
              <a:rPr lang="en-NZ" dirty="0" smtClean="0"/>
              <a:t>Blade </a:t>
            </a:r>
            <a:r>
              <a:rPr lang="en-NZ" dirty="0"/>
              <a:t>Runner, Rick Deckard, reluctantly agrees to take on one more assignment to hunt them down.</a:t>
            </a:r>
          </a:p>
          <a:p>
            <a:endParaRPr lang="en-NZ" dirty="0"/>
          </a:p>
        </p:txBody>
      </p:sp>
      <p:sp>
        <p:nvSpPr>
          <p:cNvPr id="4" name="Title 3"/>
          <p:cNvSpPr>
            <a:spLocks noGrp="1"/>
          </p:cNvSpPr>
          <p:nvPr>
            <p:ph type="title"/>
          </p:nvPr>
        </p:nvSpPr>
        <p:spPr/>
        <p:txBody>
          <a:bodyPr/>
          <a:lstStyle/>
          <a:p>
            <a:r>
              <a:rPr lang="en-NZ" sz="3200" dirty="0"/>
              <a:t>Blade Runner – Ridley Scott (1982)</a:t>
            </a:r>
            <a:br>
              <a:rPr lang="en-NZ" sz="3200" dirty="0"/>
            </a:br>
            <a:endParaRPr lang="en-NZ" dirty="0"/>
          </a:p>
        </p:txBody>
      </p:sp>
      <p:sp>
        <p:nvSpPr>
          <p:cNvPr id="6" name="Text Placeholder 5"/>
          <p:cNvSpPr>
            <a:spLocks noGrp="1"/>
          </p:cNvSpPr>
          <p:nvPr>
            <p:ph type="body" sz="quarter" idx="3"/>
          </p:nvPr>
        </p:nvSpPr>
        <p:spPr/>
        <p:txBody>
          <a:bodyPr/>
          <a:lstStyle/>
          <a:p>
            <a:endParaRPr lang="en-NZ"/>
          </a:p>
        </p:txBody>
      </p:sp>
      <p:pic>
        <p:nvPicPr>
          <p:cNvPr id="9" name="Content Placeholder 8" descr="https://encrypted-tbn3.google.com/images?q=tbn:ANd9GcS9AaHzO5Vm7kl85L3azg4K5WHy_frLr7Z-65fyvdGTko2YAW-3">
            <a:hlinkClick r:id="rId2"/>
          </p:cNvPr>
          <p:cNvPicPr>
            <a:picLocks noGrp="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4788024" y="1628800"/>
            <a:ext cx="3672408" cy="4104456"/>
          </a:xfrm>
          <a:prstGeom prst="rect">
            <a:avLst/>
          </a:prstGeom>
          <a:noFill/>
          <a:ln>
            <a:noFill/>
          </a:ln>
        </p:spPr>
      </p:pic>
      <p:sp>
        <p:nvSpPr>
          <p:cNvPr id="10" name="Text Placeholder 9"/>
          <p:cNvSpPr>
            <a:spLocks noGrp="1"/>
          </p:cNvSpPr>
          <p:nvPr>
            <p:ph type="body" idx="1"/>
          </p:nvPr>
        </p:nvSpPr>
        <p:spPr/>
        <p:txBody>
          <a:bodyPr/>
          <a:lstStyle/>
          <a:p>
            <a:endParaRPr lang="en-NZ"/>
          </a:p>
        </p:txBody>
      </p:sp>
    </p:spTree>
    <p:extLst>
      <p:ext uri="{BB962C8B-B14F-4D97-AF65-F5344CB8AC3E}">
        <p14:creationId xmlns:p14="http://schemas.microsoft.com/office/powerpoint/2010/main" val="3325350792"/>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251520" y="1556792"/>
            <a:ext cx="4392488" cy="4752528"/>
          </a:xfrm>
        </p:spPr>
        <p:txBody>
          <a:bodyPr>
            <a:normAutofit fontScale="92500" lnSpcReduction="20000"/>
          </a:bodyPr>
          <a:lstStyle/>
          <a:p>
            <a:r>
              <a:rPr lang="en-NZ" dirty="0"/>
              <a:t>The film presents a </a:t>
            </a:r>
            <a:r>
              <a:rPr lang="en-NZ" dirty="0" err="1"/>
              <a:t>dystopic</a:t>
            </a:r>
            <a:r>
              <a:rPr lang="en-NZ" dirty="0"/>
              <a:t> vision of a future society driven by liberal eugenics where potential children are selected through </a:t>
            </a:r>
            <a:r>
              <a:rPr lang="en-NZ" dirty="0" smtClean="0"/>
              <a:t>pre-implantation </a:t>
            </a:r>
            <a:r>
              <a:rPr lang="en-NZ" dirty="0"/>
              <a:t>genetic diagnosis to ensure they possess the best hereditary traits of their parents. Vincent Freeman is conceived and born without the aid of this technology. He is myopic, has a heart defect, and his projected life expectancy is only 30.2 years. Vincent faces genetic discrimination and prejudice. The only way he can achieve his dream of becoming an astronaut is to become a "borrowed ladder", a person who impersonates a "valid" with a superior genetic profile. He assumes the identity of Jerome Eugene Morrow, </a:t>
            </a:r>
            <a:r>
              <a:rPr lang="en-NZ" dirty="0" smtClean="0"/>
              <a:t>who </a:t>
            </a:r>
            <a:r>
              <a:rPr lang="en-NZ" dirty="0"/>
              <a:t>had been injured in a car accident, leaving him paralyzed from the waist down. A week before Vincent is to leave on the one-year mission, one of </a:t>
            </a:r>
            <a:r>
              <a:rPr lang="en-NZ" dirty="0" err="1"/>
              <a:t>Gattaca's</a:t>
            </a:r>
            <a:r>
              <a:rPr lang="en-NZ" dirty="0"/>
              <a:t> administrators is found bludgeoned to death in his office. Police discover an eyelash of the real Vincent on the premises, making him the prime suspect. Vincent must evade increasing security measures as his launch date approaches.</a:t>
            </a:r>
          </a:p>
          <a:p>
            <a:endParaRPr lang="en-NZ" dirty="0"/>
          </a:p>
        </p:txBody>
      </p:sp>
      <p:sp>
        <p:nvSpPr>
          <p:cNvPr id="4" name="Title 3"/>
          <p:cNvSpPr>
            <a:spLocks noGrp="1"/>
          </p:cNvSpPr>
          <p:nvPr>
            <p:ph type="title"/>
          </p:nvPr>
        </p:nvSpPr>
        <p:spPr/>
        <p:txBody>
          <a:bodyPr/>
          <a:lstStyle/>
          <a:p>
            <a:r>
              <a:rPr lang="en-NZ" sz="3200" dirty="0" err="1"/>
              <a:t>Gattaca</a:t>
            </a:r>
            <a:r>
              <a:rPr lang="en-NZ" sz="3200" dirty="0"/>
              <a:t> – Andrew </a:t>
            </a:r>
            <a:r>
              <a:rPr lang="en-NZ" sz="3200" dirty="0" err="1"/>
              <a:t>Niccol</a:t>
            </a:r>
            <a:r>
              <a:rPr lang="en-NZ" sz="3200" dirty="0"/>
              <a:t> (1997)</a:t>
            </a:r>
            <a:br>
              <a:rPr lang="en-NZ" sz="3200" dirty="0"/>
            </a:br>
            <a:endParaRPr lang="en-NZ" dirty="0"/>
          </a:p>
        </p:txBody>
      </p:sp>
      <p:sp>
        <p:nvSpPr>
          <p:cNvPr id="6" name="Text Placeholder 5"/>
          <p:cNvSpPr>
            <a:spLocks noGrp="1"/>
          </p:cNvSpPr>
          <p:nvPr>
            <p:ph type="body" sz="quarter" idx="3"/>
          </p:nvPr>
        </p:nvSpPr>
        <p:spPr/>
        <p:txBody>
          <a:bodyPr/>
          <a:lstStyle/>
          <a:p>
            <a:endParaRPr lang="en-NZ"/>
          </a:p>
        </p:txBody>
      </p:sp>
      <p:pic>
        <p:nvPicPr>
          <p:cNvPr id="10" name="Content Placeholder 9" descr="https://encrypted-tbn0.google.com/images?q=tbn:ANd9GcRSxJl0RUjVNVDqPAdddKmkKwraQFs3WzuB7-lfXakrKSHr7Rbnjg">
            <a:hlinkClick r:id="rId2"/>
          </p:cNvPr>
          <p:cNvPicPr>
            <a:picLocks noGrp="1"/>
          </p:cNvPicPr>
          <p:nvPr>
            <p:ph sz="quarter" idx="14"/>
          </p:nvPr>
        </p:nvPicPr>
        <p:blipFill rotWithShape="1">
          <a:blip r:embed="rId3">
            <a:extLst>
              <a:ext uri="{28A0092B-C50C-407E-A947-70E740481C1C}">
                <a14:useLocalDpi xmlns:a14="http://schemas.microsoft.com/office/drawing/2010/main" val="0"/>
              </a:ext>
            </a:extLst>
          </a:blip>
          <a:srcRect l="4663" t="9923" b="9161"/>
          <a:stretch/>
        </p:blipFill>
        <p:spPr bwMode="auto">
          <a:xfrm>
            <a:off x="4860032" y="1628800"/>
            <a:ext cx="3672408" cy="410445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64831612"/>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179512" y="1556792"/>
            <a:ext cx="4464496" cy="4158208"/>
          </a:xfrm>
        </p:spPr>
        <p:txBody>
          <a:bodyPr>
            <a:normAutofit/>
          </a:bodyPr>
          <a:lstStyle/>
          <a:p>
            <a:pPr marL="0" indent="0">
              <a:buNone/>
            </a:pPr>
            <a:r>
              <a:rPr lang="en-NZ" sz="2000" dirty="0" smtClean="0"/>
              <a:t>Minority Report </a:t>
            </a:r>
            <a:r>
              <a:rPr lang="en-NZ" sz="2000" dirty="0"/>
              <a:t>is set in Washington D.C in the year </a:t>
            </a:r>
            <a:r>
              <a:rPr lang="en-NZ" sz="2000" dirty="0" smtClean="0"/>
              <a:t>2054. The </a:t>
            </a:r>
            <a:r>
              <a:rPr lang="en-NZ" sz="2000" dirty="0"/>
              <a:t>film surrounds the system of “</a:t>
            </a:r>
            <a:r>
              <a:rPr lang="en-NZ" sz="2000" dirty="0" err="1"/>
              <a:t>precrime</a:t>
            </a:r>
            <a:r>
              <a:rPr lang="en-NZ" sz="2000" dirty="0" smtClean="0"/>
              <a:t>”. A  </a:t>
            </a:r>
            <a:r>
              <a:rPr lang="en-NZ" sz="2000" dirty="0"/>
              <a:t>specialist police department apprehends criminals before they commit a crime based on the foreknowledge provided by three psychics called “</a:t>
            </a:r>
            <a:r>
              <a:rPr lang="en-NZ" sz="2000" dirty="0" err="1"/>
              <a:t>precogs</a:t>
            </a:r>
            <a:r>
              <a:rPr lang="en-NZ" sz="2000" dirty="0"/>
              <a:t>”. Captain John </a:t>
            </a:r>
            <a:r>
              <a:rPr lang="en-NZ" sz="2000" dirty="0" err="1"/>
              <a:t>Anderton</a:t>
            </a:r>
            <a:r>
              <a:rPr lang="en-NZ" sz="2000" dirty="0"/>
              <a:t>, the respected chief of the Washington D.C </a:t>
            </a:r>
            <a:r>
              <a:rPr lang="en-NZ" sz="2000" dirty="0" err="1"/>
              <a:t>PreCrime</a:t>
            </a:r>
            <a:r>
              <a:rPr lang="en-NZ" sz="2000" dirty="0"/>
              <a:t> police force is predicted to kill a man named Leo Crow. </a:t>
            </a:r>
            <a:r>
              <a:rPr lang="en-NZ" sz="2000" dirty="0" err="1"/>
              <a:t>Anderton</a:t>
            </a:r>
            <a:r>
              <a:rPr lang="en-NZ" sz="2000" dirty="0"/>
              <a:t> kidnaps the most powerful </a:t>
            </a:r>
            <a:r>
              <a:rPr lang="en-NZ" sz="2000" dirty="0" err="1"/>
              <a:t>precog</a:t>
            </a:r>
            <a:r>
              <a:rPr lang="en-NZ" sz="2000" dirty="0"/>
              <a:t> “Agatha” and sets out to prove his innocence, uncovering a major flaw in the system in the process</a:t>
            </a:r>
          </a:p>
        </p:txBody>
      </p:sp>
      <p:sp>
        <p:nvSpPr>
          <p:cNvPr id="4" name="Title 3"/>
          <p:cNvSpPr>
            <a:spLocks noGrp="1"/>
          </p:cNvSpPr>
          <p:nvPr>
            <p:ph type="title"/>
          </p:nvPr>
        </p:nvSpPr>
        <p:spPr>
          <a:xfrm>
            <a:off x="609600" y="274638"/>
            <a:ext cx="8282880" cy="1143000"/>
          </a:xfrm>
        </p:spPr>
        <p:txBody>
          <a:bodyPr/>
          <a:lstStyle/>
          <a:p>
            <a:r>
              <a:rPr lang="en-NZ" sz="3200" dirty="0"/>
              <a:t>Minority Report – Steven Spielberg (2002)</a:t>
            </a:r>
            <a:br>
              <a:rPr lang="en-NZ" sz="3200" dirty="0"/>
            </a:br>
            <a:endParaRPr lang="en-NZ" dirty="0"/>
          </a:p>
        </p:txBody>
      </p:sp>
      <p:sp>
        <p:nvSpPr>
          <p:cNvPr id="6" name="Text Placeholder 5"/>
          <p:cNvSpPr>
            <a:spLocks noGrp="1"/>
          </p:cNvSpPr>
          <p:nvPr>
            <p:ph type="body" sz="quarter" idx="3"/>
          </p:nvPr>
        </p:nvSpPr>
        <p:spPr/>
        <p:txBody>
          <a:bodyPr/>
          <a:lstStyle/>
          <a:p>
            <a:endParaRPr lang="en-NZ"/>
          </a:p>
        </p:txBody>
      </p:sp>
      <p:pic>
        <p:nvPicPr>
          <p:cNvPr id="9" name="Content Placeholder 8" descr="https://encrypted-tbn2.google.com/images?q=tbn:ANd9GcSzeIILzFofobY7EHA-fWKjx0YRARu2CX-5h1Wa9U0JzRTdljPO_g">
            <a:hlinkClick r:id="rId2"/>
          </p:cNvPr>
          <p:cNvPicPr>
            <a:picLocks noGrp="1"/>
          </p:cNvPicPr>
          <p:nvPr>
            <p:ph sz="quarter" idx="14"/>
          </p:nvPr>
        </p:nvPicPr>
        <p:blipFill rotWithShape="1">
          <a:blip r:embed="rId3">
            <a:extLst>
              <a:ext uri="{28A0092B-C50C-407E-A947-70E740481C1C}">
                <a14:useLocalDpi xmlns:a14="http://schemas.microsoft.com/office/drawing/2010/main" val="0"/>
              </a:ext>
            </a:extLst>
          </a:blip>
          <a:srcRect t="7089" b="13433"/>
          <a:stretch/>
        </p:blipFill>
        <p:spPr bwMode="auto">
          <a:xfrm>
            <a:off x="4788024" y="1628800"/>
            <a:ext cx="3744416" cy="410445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04962592"/>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323528" y="1556792"/>
            <a:ext cx="4176464" cy="4158208"/>
          </a:xfrm>
        </p:spPr>
        <p:txBody>
          <a:bodyPr>
            <a:normAutofit lnSpcReduction="10000"/>
          </a:bodyPr>
          <a:lstStyle/>
          <a:p>
            <a:pPr marL="0" indent="0">
              <a:buNone/>
            </a:pPr>
            <a:r>
              <a:rPr lang="en-NZ" dirty="0"/>
              <a:t>In the future, widespread use of remotely-controlled androids called "surrogates" allow everyone to live in idealized forms from the safety of their homes. A surrogate's operator is protected from harm and feels no pain when their surrogate is damaged. FBI agent Tom Greer (Bruce Willis) has a strained relationship with his wife Maggie (</a:t>
            </a:r>
            <a:r>
              <a:rPr lang="en-NZ" dirty="0" err="1"/>
              <a:t>Rosamund</a:t>
            </a:r>
            <a:r>
              <a:rPr lang="en-NZ" dirty="0"/>
              <a:t> Pike), due to their son's death several years before. He never sees her outside of her surrogate and she criticizes his desire to interact via their real bodies. Greer and his partner, Agent Jennifer Peter, investigate the death of two people who were killed when their surrogates were destroyed at a club. </a:t>
            </a:r>
            <a:r>
              <a:rPr lang="en-NZ" dirty="0" err="1"/>
              <a:t>Jarid</a:t>
            </a:r>
            <a:r>
              <a:rPr lang="en-NZ" dirty="0"/>
              <a:t> Canter, son of </a:t>
            </a:r>
            <a:r>
              <a:rPr lang="en-NZ" dirty="0" err="1"/>
              <a:t>Dr.</a:t>
            </a:r>
            <a:r>
              <a:rPr lang="en-NZ" dirty="0"/>
              <a:t> Lionel Canter, the inventor of surrogates, is one of the victims.</a:t>
            </a:r>
          </a:p>
          <a:p>
            <a:endParaRPr lang="en-NZ" dirty="0"/>
          </a:p>
        </p:txBody>
      </p:sp>
      <p:sp>
        <p:nvSpPr>
          <p:cNvPr id="7" name="Title 6"/>
          <p:cNvSpPr>
            <a:spLocks noGrp="1"/>
          </p:cNvSpPr>
          <p:nvPr>
            <p:ph type="title"/>
          </p:nvPr>
        </p:nvSpPr>
        <p:spPr/>
        <p:txBody>
          <a:bodyPr/>
          <a:lstStyle/>
          <a:p>
            <a:r>
              <a:rPr lang="en-NZ" sz="3200" dirty="0"/>
              <a:t>Surrogates – Jonathon </a:t>
            </a:r>
            <a:r>
              <a:rPr lang="en-NZ" sz="3200" dirty="0" err="1"/>
              <a:t>Mostow</a:t>
            </a:r>
            <a:r>
              <a:rPr lang="en-NZ" sz="3200" dirty="0"/>
              <a:t> (2009)</a:t>
            </a:r>
            <a:br>
              <a:rPr lang="en-NZ" sz="3200" dirty="0"/>
            </a:br>
            <a:endParaRPr lang="en-NZ" dirty="0"/>
          </a:p>
        </p:txBody>
      </p:sp>
      <p:sp>
        <p:nvSpPr>
          <p:cNvPr id="9" name="Text Placeholder 8"/>
          <p:cNvSpPr>
            <a:spLocks noGrp="1"/>
          </p:cNvSpPr>
          <p:nvPr>
            <p:ph type="body" sz="quarter" idx="3"/>
          </p:nvPr>
        </p:nvSpPr>
        <p:spPr/>
        <p:txBody>
          <a:bodyPr/>
          <a:lstStyle/>
          <a:p>
            <a:endParaRPr lang="en-NZ"/>
          </a:p>
        </p:txBody>
      </p:sp>
      <p:pic>
        <p:nvPicPr>
          <p:cNvPr id="12" name="Content Placeholder 11"/>
          <p:cNvPicPr>
            <a:picLocks noGrp="1"/>
          </p:cNvPicPr>
          <p:nvPr>
            <p:ph sz="quarter" idx="14"/>
          </p:nvPr>
        </p:nvPicPr>
        <p:blipFill>
          <a:blip r:embed="rId2">
            <a:extLst>
              <a:ext uri="{28A0092B-C50C-407E-A947-70E740481C1C}">
                <a14:useLocalDpi xmlns:a14="http://schemas.microsoft.com/office/drawing/2010/main" val="0"/>
              </a:ext>
            </a:extLst>
          </a:blip>
          <a:stretch>
            <a:fillRect/>
          </a:stretch>
        </p:blipFill>
        <p:spPr>
          <a:xfrm>
            <a:off x="4788024" y="1628800"/>
            <a:ext cx="3744416" cy="4104456"/>
          </a:xfrm>
          <a:prstGeom prst="rect">
            <a:avLst/>
          </a:prstGeom>
        </p:spPr>
      </p:pic>
    </p:spTree>
    <p:extLst>
      <p:ext uri="{BB962C8B-B14F-4D97-AF65-F5344CB8AC3E}">
        <p14:creationId xmlns:p14="http://schemas.microsoft.com/office/powerpoint/2010/main" val="212423970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normAutofit fontScale="92500" lnSpcReduction="10000"/>
          </a:bodyPr>
          <a:lstStyle/>
          <a:p>
            <a:r>
              <a:rPr lang="en-NZ" dirty="0" smtClean="0"/>
              <a:t>State the special effects used</a:t>
            </a:r>
          </a:p>
          <a:p>
            <a:endParaRPr lang="en-NZ" dirty="0" smtClean="0"/>
          </a:p>
          <a:p>
            <a:r>
              <a:rPr lang="en-NZ" dirty="0" smtClean="0"/>
              <a:t>Provide a specific example from the film which shows these special effects</a:t>
            </a:r>
          </a:p>
          <a:p>
            <a:endParaRPr lang="en-NZ" dirty="0"/>
          </a:p>
          <a:p>
            <a:r>
              <a:rPr lang="en-NZ" dirty="0" smtClean="0"/>
              <a:t>Explain how / why the special effects were used. How have the special effects used changed from film to film and why.</a:t>
            </a:r>
          </a:p>
          <a:p>
            <a:endParaRPr lang="en-NZ" dirty="0"/>
          </a:p>
          <a:p>
            <a:r>
              <a:rPr lang="en-NZ" dirty="0" smtClean="0"/>
              <a:t>Explain the implications of special effects development for the audience, society and genre.</a:t>
            </a:r>
            <a:endParaRPr lang="en-NZ" dirty="0"/>
          </a:p>
        </p:txBody>
      </p:sp>
      <p:sp>
        <p:nvSpPr>
          <p:cNvPr id="3" name="Content Placeholder 2"/>
          <p:cNvSpPr>
            <a:spLocks noGrp="1"/>
          </p:cNvSpPr>
          <p:nvPr>
            <p:ph sz="quarter" idx="13"/>
          </p:nvPr>
        </p:nvSpPr>
        <p:spPr/>
        <p:txBody>
          <a:bodyPr>
            <a:normAutofit fontScale="92500" lnSpcReduction="20000"/>
          </a:bodyPr>
          <a:lstStyle/>
          <a:p>
            <a:r>
              <a:rPr lang="en-NZ" dirty="0" smtClean="0"/>
              <a:t>State the themes which appear in each film</a:t>
            </a:r>
          </a:p>
          <a:p>
            <a:endParaRPr lang="en-NZ" dirty="0" smtClean="0"/>
          </a:p>
          <a:p>
            <a:r>
              <a:rPr lang="en-NZ" dirty="0" smtClean="0"/>
              <a:t>Provide a specific example from the film which shows this theme.</a:t>
            </a:r>
          </a:p>
          <a:p>
            <a:endParaRPr lang="en-NZ" dirty="0"/>
          </a:p>
          <a:p>
            <a:r>
              <a:rPr lang="en-NZ" dirty="0" smtClean="0"/>
              <a:t>Explain how this theme reflected the concerns  of the era in which it was made.</a:t>
            </a:r>
          </a:p>
          <a:p>
            <a:endParaRPr lang="en-NZ" dirty="0"/>
          </a:p>
          <a:p>
            <a:r>
              <a:rPr lang="en-NZ" dirty="0" smtClean="0"/>
              <a:t>Explain the implications of thematic developments for the audience , society and genre.</a:t>
            </a:r>
          </a:p>
        </p:txBody>
      </p:sp>
      <p:sp>
        <p:nvSpPr>
          <p:cNvPr id="4" name="Title 3"/>
          <p:cNvSpPr>
            <a:spLocks noGrp="1"/>
          </p:cNvSpPr>
          <p:nvPr>
            <p:ph type="title"/>
          </p:nvPr>
        </p:nvSpPr>
        <p:spPr/>
        <p:txBody>
          <a:bodyPr/>
          <a:lstStyle/>
          <a:p>
            <a:r>
              <a:rPr lang="en-NZ" dirty="0" smtClean="0"/>
              <a:t>SUMMARY OF DEVELOPMENTS:</a:t>
            </a:r>
            <a:br>
              <a:rPr lang="en-NZ" dirty="0" smtClean="0"/>
            </a:br>
            <a:r>
              <a:rPr lang="en-NZ" dirty="0" smtClean="0"/>
              <a:t>( Discuss </a:t>
            </a:r>
            <a:r>
              <a:rPr lang="en-NZ" b="1" i="1" dirty="0" smtClean="0"/>
              <a:t>THREE</a:t>
            </a:r>
            <a:r>
              <a:rPr lang="en-NZ" dirty="0" smtClean="0"/>
              <a:t> FILMS PER DEVELOPMENT)</a:t>
            </a:r>
            <a:endParaRPr lang="en-NZ" dirty="0"/>
          </a:p>
        </p:txBody>
      </p:sp>
      <p:sp>
        <p:nvSpPr>
          <p:cNvPr id="5" name="Text Placeholder 4"/>
          <p:cNvSpPr>
            <a:spLocks noGrp="1"/>
          </p:cNvSpPr>
          <p:nvPr>
            <p:ph type="body" idx="1"/>
          </p:nvPr>
        </p:nvSpPr>
        <p:spPr/>
        <p:txBody>
          <a:bodyPr/>
          <a:lstStyle/>
          <a:p>
            <a:r>
              <a:rPr lang="en-NZ" dirty="0" smtClean="0"/>
              <a:t>DEVELOPMENT 1: THEMATIC</a:t>
            </a:r>
            <a:endParaRPr lang="en-NZ" dirty="0"/>
          </a:p>
        </p:txBody>
      </p:sp>
      <p:sp>
        <p:nvSpPr>
          <p:cNvPr id="6" name="Text Placeholder 5"/>
          <p:cNvSpPr>
            <a:spLocks noGrp="1"/>
          </p:cNvSpPr>
          <p:nvPr>
            <p:ph type="body" sz="quarter" idx="3"/>
          </p:nvPr>
        </p:nvSpPr>
        <p:spPr/>
        <p:txBody>
          <a:bodyPr/>
          <a:lstStyle/>
          <a:p>
            <a:r>
              <a:rPr lang="en-NZ" dirty="0" smtClean="0"/>
              <a:t>DEVELOPMENT 2: SPECIAL EFFECTS</a:t>
            </a:r>
            <a:endParaRPr lang="en-NZ" dirty="0"/>
          </a:p>
        </p:txBody>
      </p:sp>
    </p:spTree>
    <p:extLst>
      <p:ext uri="{BB962C8B-B14F-4D97-AF65-F5344CB8AC3E}">
        <p14:creationId xmlns:p14="http://schemas.microsoft.com/office/powerpoint/2010/main" val="285588989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anim calcmode="lin" valueType="num">
                                      <p:cBhvr>
                                        <p:cTn id="13"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2" end="2"/>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anim calcmode="lin" valueType="num">
                                      <p:cBhvr>
                                        <p:cTn id="18"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4" end="4"/>
                                            </p:txEl>
                                          </p:spTgt>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anim calcmode="lin" valueType="num">
                                      <p:cBhvr>
                                        <p:cTn id="23"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nodeType="clickEffect">
                                  <p:stCondLst>
                                    <p:cond delay="0"/>
                                  </p:stCondLst>
                                  <p:childTnLst>
                                    <p:set>
                                      <p:cBhvr>
                                        <p:cTn id="28" dur="1" fill="hold">
                                          <p:stCondLst>
                                            <p:cond delay="0"/>
                                          </p:stCondLst>
                                        </p:cTn>
                                        <p:tgtEl>
                                          <p:spTgt spid="2">
                                            <p:txEl>
                                              <p:pRg st="0" end="0"/>
                                            </p:txEl>
                                          </p:spTgt>
                                        </p:tgtEl>
                                        <p:attrNameLst>
                                          <p:attrName>style.visibility</p:attrName>
                                        </p:attrNameLst>
                                      </p:cBhvr>
                                      <p:to>
                                        <p:strVal val="visible"/>
                                      </p:to>
                                    </p:set>
                                    <p:animEffect transition="in" filter="fade">
                                      <p:cBhvr>
                                        <p:cTn id="29" dur="2000"/>
                                        <p:tgtEl>
                                          <p:spTgt spid="2">
                                            <p:txEl>
                                              <p:pRg st="0" end="0"/>
                                            </p:txEl>
                                          </p:spTgt>
                                        </p:tgtEl>
                                      </p:cBhvr>
                                    </p:animEffect>
                                    <p:anim calcmode="lin" valueType="num">
                                      <p:cBhvr>
                                        <p:cTn id="30"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31" dur="2000" fill="hold"/>
                                        <p:tgtEl>
                                          <p:spTgt spid="2">
                                            <p:txEl>
                                              <p:pRg st="0" end="0"/>
                                            </p:txEl>
                                          </p:spTgt>
                                        </p:tgtEl>
                                        <p:attrNameLst>
                                          <p:attrName>ppt_h</p:attrName>
                                        </p:attrNameLst>
                                      </p:cBhvr>
                                      <p:tavLst>
                                        <p:tav tm="0">
                                          <p:val>
                                            <p:strVal val="#ppt_h"/>
                                          </p:val>
                                        </p:tav>
                                        <p:tav tm="100000">
                                          <p:val>
                                            <p:strVal val="#ppt_h"/>
                                          </p:val>
                                        </p:tav>
                                      </p:tavLst>
                                    </p:anim>
                                  </p:childTnLst>
                                </p:cTn>
                              </p:par>
                              <p:par>
                                <p:cTn id="32" presetID="45" presetClass="entr" presetSubtype="0" fill="hold" nodeType="withEffect">
                                  <p:stCondLst>
                                    <p:cond delay="0"/>
                                  </p:stCondLst>
                                  <p:childTnLst>
                                    <p:set>
                                      <p:cBhvr>
                                        <p:cTn id="33" dur="1" fill="hold">
                                          <p:stCondLst>
                                            <p:cond delay="0"/>
                                          </p:stCondLst>
                                        </p:cTn>
                                        <p:tgtEl>
                                          <p:spTgt spid="2">
                                            <p:txEl>
                                              <p:pRg st="2" end="2"/>
                                            </p:txEl>
                                          </p:spTgt>
                                        </p:tgtEl>
                                        <p:attrNameLst>
                                          <p:attrName>style.visibility</p:attrName>
                                        </p:attrNameLst>
                                      </p:cBhvr>
                                      <p:to>
                                        <p:strVal val="visible"/>
                                      </p:to>
                                    </p:set>
                                    <p:animEffect transition="in" filter="fade">
                                      <p:cBhvr>
                                        <p:cTn id="34" dur="2000"/>
                                        <p:tgtEl>
                                          <p:spTgt spid="2">
                                            <p:txEl>
                                              <p:pRg st="2" end="2"/>
                                            </p:txEl>
                                          </p:spTgt>
                                        </p:tgtEl>
                                      </p:cBhvr>
                                    </p:animEffect>
                                    <p:anim calcmode="lin" valueType="num">
                                      <p:cBhvr>
                                        <p:cTn id="35" dur="2000" fill="hold"/>
                                        <p:tgtEl>
                                          <p:spTgt spid="2">
                                            <p:txEl>
                                              <p:pRg st="2" end="2"/>
                                            </p:txEl>
                                          </p:spTgt>
                                        </p:tgtEl>
                                        <p:attrNameLst>
                                          <p:attrName>ppt_w</p:attrName>
                                        </p:attrNameLst>
                                      </p:cBhvr>
                                      <p:tavLst>
                                        <p:tav tm="0" fmla="#ppt_w*sin(2.5*pi*$)">
                                          <p:val>
                                            <p:fltVal val="0"/>
                                          </p:val>
                                        </p:tav>
                                        <p:tav tm="100000">
                                          <p:val>
                                            <p:fltVal val="1"/>
                                          </p:val>
                                        </p:tav>
                                      </p:tavLst>
                                    </p:anim>
                                    <p:anim calcmode="lin" valueType="num">
                                      <p:cBhvr>
                                        <p:cTn id="36" dur="2000" fill="hold"/>
                                        <p:tgtEl>
                                          <p:spTgt spid="2">
                                            <p:txEl>
                                              <p:pRg st="2" end="2"/>
                                            </p:txEl>
                                          </p:spTgt>
                                        </p:tgtEl>
                                        <p:attrNameLst>
                                          <p:attrName>ppt_h</p:attrName>
                                        </p:attrNameLst>
                                      </p:cBhvr>
                                      <p:tavLst>
                                        <p:tav tm="0">
                                          <p:val>
                                            <p:strVal val="#ppt_h"/>
                                          </p:val>
                                        </p:tav>
                                        <p:tav tm="100000">
                                          <p:val>
                                            <p:strVal val="#ppt_h"/>
                                          </p:val>
                                        </p:tav>
                                      </p:tavLst>
                                    </p:anim>
                                  </p:childTnLst>
                                </p:cTn>
                              </p:par>
                              <p:par>
                                <p:cTn id="37" presetID="45" presetClass="entr" presetSubtype="0" fill="hold" nodeType="with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Effect transition="in" filter="fade">
                                      <p:cBhvr>
                                        <p:cTn id="39" dur="2000"/>
                                        <p:tgtEl>
                                          <p:spTgt spid="2">
                                            <p:txEl>
                                              <p:pRg st="4" end="4"/>
                                            </p:txEl>
                                          </p:spTgt>
                                        </p:tgtEl>
                                      </p:cBhvr>
                                    </p:animEffect>
                                    <p:anim calcmode="lin" valueType="num">
                                      <p:cBhvr>
                                        <p:cTn id="40" dur="2000" fill="hold"/>
                                        <p:tgtEl>
                                          <p:spTgt spid="2">
                                            <p:txEl>
                                              <p:pRg st="4" end="4"/>
                                            </p:txEl>
                                          </p:spTgt>
                                        </p:tgtEl>
                                        <p:attrNameLst>
                                          <p:attrName>ppt_w</p:attrName>
                                        </p:attrNameLst>
                                      </p:cBhvr>
                                      <p:tavLst>
                                        <p:tav tm="0" fmla="#ppt_w*sin(2.5*pi*$)">
                                          <p:val>
                                            <p:fltVal val="0"/>
                                          </p:val>
                                        </p:tav>
                                        <p:tav tm="100000">
                                          <p:val>
                                            <p:fltVal val="1"/>
                                          </p:val>
                                        </p:tav>
                                      </p:tavLst>
                                    </p:anim>
                                    <p:anim calcmode="lin" valueType="num">
                                      <p:cBhvr>
                                        <p:cTn id="41" dur="2000" fill="hold"/>
                                        <p:tgtEl>
                                          <p:spTgt spid="2">
                                            <p:txEl>
                                              <p:pRg st="4" end="4"/>
                                            </p:txEl>
                                          </p:spTgt>
                                        </p:tgtEl>
                                        <p:attrNameLst>
                                          <p:attrName>ppt_h</p:attrName>
                                        </p:attrNameLst>
                                      </p:cBhvr>
                                      <p:tavLst>
                                        <p:tav tm="0">
                                          <p:val>
                                            <p:strVal val="#ppt_h"/>
                                          </p:val>
                                        </p:tav>
                                        <p:tav tm="100000">
                                          <p:val>
                                            <p:strVal val="#ppt_h"/>
                                          </p:val>
                                        </p:tav>
                                      </p:tavLst>
                                    </p:anim>
                                  </p:childTnLst>
                                </p:cTn>
                              </p:par>
                              <p:par>
                                <p:cTn id="42" presetID="45" presetClass="entr" presetSubtype="0" fill="hold" nodeType="with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Effect transition="in" filter="fade">
                                      <p:cBhvr>
                                        <p:cTn id="44" dur="2000"/>
                                        <p:tgtEl>
                                          <p:spTgt spid="2">
                                            <p:txEl>
                                              <p:pRg st="6" end="6"/>
                                            </p:txEl>
                                          </p:spTgt>
                                        </p:tgtEl>
                                      </p:cBhvr>
                                    </p:animEffect>
                                    <p:anim calcmode="lin" valueType="num">
                                      <p:cBhvr>
                                        <p:cTn id="45" dur="2000" fill="hold"/>
                                        <p:tgtEl>
                                          <p:spTgt spid="2">
                                            <p:txEl>
                                              <p:pRg st="6" end="6"/>
                                            </p:txEl>
                                          </p:spTgt>
                                        </p:tgtEl>
                                        <p:attrNameLst>
                                          <p:attrName>ppt_w</p:attrName>
                                        </p:attrNameLst>
                                      </p:cBhvr>
                                      <p:tavLst>
                                        <p:tav tm="0" fmla="#ppt_w*sin(2.5*pi*$)">
                                          <p:val>
                                            <p:fltVal val="0"/>
                                          </p:val>
                                        </p:tav>
                                        <p:tav tm="100000">
                                          <p:val>
                                            <p:fltVal val="1"/>
                                          </p:val>
                                        </p:tav>
                                      </p:tavLst>
                                    </p:anim>
                                    <p:anim calcmode="lin" valueType="num">
                                      <p:cBhvr>
                                        <p:cTn id="46" dur="2000" fill="hold"/>
                                        <p:tgtEl>
                                          <p:spTgt spid="2">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162</TotalTime>
  <Words>908</Words>
  <Application>Microsoft Office PowerPoint</Application>
  <PresentationFormat>On-screen Show (4:3)</PresentationFormat>
  <Paragraphs>35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Horizon</vt:lpstr>
      <vt:lpstr>     91251: GENRE REVISION </vt:lpstr>
      <vt:lpstr>DESCRIBE A GENRE STUDIED: DYSTOPIAN FILM</vt:lpstr>
      <vt:lpstr>What films have we studied?</vt:lpstr>
      <vt:lpstr>Blade Runner – Ridley Scott (1982) </vt:lpstr>
      <vt:lpstr>Gattaca – Andrew Niccol (1997) </vt:lpstr>
      <vt:lpstr>Minority Report – Steven Spielberg (2002) </vt:lpstr>
      <vt:lpstr>Surrogates – Jonathon Mostow (2009) </vt:lpstr>
      <vt:lpstr>SUMMARY OF DEVELOPMENTS: ( Discuss THREE FILMS PER DEVELOPMENT)</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91251: GENRE REVISION</dc:title>
  <dc:creator>Julie Gillaly</dc:creator>
  <cp:lastModifiedBy>Julie Gillaly</cp:lastModifiedBy>
  <cp:revision>8</cp:revision>
  <dcterms:created xsi:type="dcterms:W3CDTF">2012-09-03T20:29:56Z</dcterms:created>
  <dcterms:modified xsi:type="dcterms:W3CDTF">2012-09-03T23:12:54Z</dcterms:modified>
</cp:coreProperties>
</file>