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6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CFB8BEA5-C068-4A55-ADB5-E34D11F5ED75}" type="datetimeFigureOut">
              <a:rPr lang="en-NZ" smtClean="0"/>
              <a:t>30/06/2011</a:t>
            </a:fld>
            <a:endParaRPr lang="en-NZ"/>
          </a:p>
        </p:txBody>
      </p:sp>
      <p:sp>
        <p:nvSpPr>
          <p:cNvPr id="16" name="Slide Number Placeholder 15"/>
          <p:cNvSpPr>
            <a:spLocks noGrp="1"/>
          </p:cNvSpPr>
          <p:nvPr>
            <p:ph type="sldNum" sz="quarter" idx="11"/>
          </p:nvPr>
        </p:nvSpPr>
        <p:spPr/>
        <p:txBody>
          <a:bodyPr/>
          <a:lstStyle/>
          <a:p>
            <a:fld id="{D9191630-48FB-4046-B9B0-CA7807C19FBF}" type="slidenum">
              <a:rPr lang="en-NZ" smtClean="0"/>
              <a:t>‹#›</a:t>
            </a:fld>
            <a:endParaRPr lang="en-NZ"/>
          </a:p>
        </p:txBody>
      </p:sp>
      <p:sp>
        <p:nvSpPr>
          <p:cNvPr id="17" name="Footer Placeholder 16"/>
          <p:cNvSpPr>
            <a:spLocks noGrp="1"/>
          </p:cNvSpPr>
          <p:nvPr>
            <p:ph type="ftr" sz="quarter" idx="12"/>
          </p:nvPr>
        </p:nvSpPr>
        <p:spPr/>
        <p:txBody>
          <a:bodyPr/>
          <a:lstStyle/>
          <a:p>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B8BEA5-C068-4A55-ADB5-E34D11F5ED75}" type="datetimeFigureOut">
              <a:rPr lang="en-NZ" smtClean="0"/>
              <a:t>30/06/2011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9191630-48FB-4046-B9B0-CA7807C19FBF}"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B8BEA5-C068-4A55-ADB5-E34D11F5ED75}" type="datetimeFigureOut">
              <a:rPr lang="en-NZ" smtClean="0"/>
              <a:t>30/06/2011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9191630-48FB-4046-B9B0-CA7807C19FBF}"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CFB8BEA5-C068-4A55-ADB5-E34D11F5ED75}" type="datetimeFigureOut">
              <a:rPr lang="en-NZ" smtClean="0"/>
              <a:t>30/06/2011</a:t>
            </a:fld>
            <a:endParaRPr lang="en-NZ"/>
          </a:p>
        </p:txBody>
      </p:sp>
      <p:sp>
        <p:nvSpPr>
          <p:cNvPr id="15" name="Slide Number Placeholder 14"/>
          <p:cNvSpPr>
            <a:spLocks noGrp="1"/>
          </p:cNvSpPr>
          <p:nvPr>
            <p:ph type="sldNum" sz="quarter" idx="15"/>
          </p:nvPr>
        </p:nvSpPr>
        <p:spPr/>
        <p:txBody>
          <a:bodyPr/>
          <a:lstStyle>
            <a:lvl1pPr algn="ctr">
              <a:defRPr/>
            </a:lvl1pPr>
          </a:lstStyle>
          <a:p>
            <a:fld id="{D9191630-48FB-4046-B9B0-CA7807C19FBF}" type="slidenum">
              <a:rPr lang="en-NZ" smtClean="0"/>
              <a:t>‹#›</a:t>
            </a:fld>
            <a:endParaRPr lang="en-NZ"/>
          </a:p>
        </p:txBody>
      </p:sp>
      <p:sp>
        <p:nvSpPr>
          <p:cNvPr id="16" name="Footer Placeholder 15"/>
          <p:cNvSpPr>
            <a:spLocks noGrp="1"/>
          </p:cNvSpPr>
          <p:nvPr>
            <p:ph type="ftr" sz="quarter" idx="16"/>
          </p:nvPr>
        </p:nvSpPr>
        <p:spPr/>
        <p:txBody>
          <a:bodyPr/>
          <a:lstStyle/>
          <a:p>
            <a:endParaRPr lang="en-NZ"/>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FB8BEA5-C068-4A55-ADB5-E34D11F5ED75}" type="datetimeFigureOut">
              <a:rPr lang="en-NZ" smtClean="0"/>
              <a:t>30/06/2011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9191630-48FB-4046-B9B0-CA7807C19FBF}" type="slidenum">
              <a:rPr lang="en-NZ" smtClean="0"/>
              <a:t>‹#›</a:t>
            </a:fld>
            <a:endParaRPr lang="en-NZ"/>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FB8BEA5-C068-4A55-ADB5-E34D11F5ED75}" type="datetimeFigureOut">
              <a:rPr lang="en-NZ" smtClean="0"/>
              <a:t>30/06/2011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9191630-48FB-4046-B9B0-CA7807C19FBF}" type="slidenum">
              <a:rPr lang="en-NZ" smtClean="0"/>
              <a:t>‹#›</a:t>
            </a:fld>
            <a:endParaRPr lang="en-NZ"/>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D9191630-48FB-4046-B9B0-CA7807C19FBF}" type="slidenum">
              <a:rPr lang="en-NZ" smtClean="0"/>
              <a:t>‹#›</a:t>
            </a:fld>
            <a:endParaRPr lang="en-NZ"/>
          </a:p>
        </p:txBody>
      </p:sp>
      <p:sp>
        <p:nvSpPr>
          <p:cNvPr id="8" name="Footer Placeholder 7"/>
          <p:cNvSpPr>
            <a:spLocks noGrp="1"/>
          </p:cNvSpPr>
          <p:nvPr>
            <p:ph type="ftr" sz="quarter" idx="11"/>
          </p:nvPr>
        </p:nvSpPr>
        <p:spPr/>
        <p:txBody>
          <a:bodyPr/>
          <a:lstStyle/>
          <a:p>
            <a:endParaRPr lang="en-NZ"/>
          </a:p>
        </p:txBody>
      </p:sp>
      <p:sp>
        <p:nvSpPr>
          <p:cNvPr id="7" name="Date Placeholder 6"/>
          <p:cNvSpPr>
            <a:spLocks noGrp="1"/>
          </p:cNvSpPr>
          <p:nvPr>
            <p:ph type="dt" sz="half" idx="10"/>
          </p:nvPr>
        </p:nvSpPr>
        <p:spPr/>
        <p:txBody>
          <a:bodyPr/>
          <a:lstStyle/>
          <a:p>
            <a:fld id="{CFB8BEA5-C068-4A55-ADB5-E34D11F5ED75}" type="datetimeFigureOut">
              <a:rPr lang="en-NZ" smtClean="0"/>
              <a:t>30/06/2011</a:t>
            </a:fld>
            <a:endParaRPr lang="en-NZ"/>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FB8BEA5-C068-4A55-ADB5-E34D11F5ED75}" type="datetimeFigureOut">
              <a:rPr lang="en-NZ" smtClean="0"/>
              <a:t>30/06/2011</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D9191630-48FB-4046-B9B0-CA7807C19FBF}" type="slidenum">
              <a:rPr lang="en-NZ" smtClean="0"/>
              <a:t>‹#›</a:t>
            </a:fld>
            <a:endParaRPr lang="en-NZ"/>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B8BEA5-C068-4A55-ADB5-E34D11F5ED75}" type="datetimeFigureOut">
              <a:rPr lang="en-NZ" smtClean="0"/>
              <a:t>30/06/2011</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D9191630-48FB-4046-B9B0-CA7807C19FBF}"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CFB8BEA5-C068-4A55-ADB5-E34D11F5ED75}" type="datetimeFigureOut">
              <a:rPr lang="en-NZ" smtClean="0"/>
              <a:t>30/06/2011</a:t>
            </a:fld>
            <a:endParaRPr lang="en-NZ"/>
          </a:p>
        </p:txBody>
      </p:sp>
      <p:sp>
        <p:nvSpPr>
          <p:cNvPr id="9" name="Slide Number Placeholder 8"/>
          <p:cNvSpPr>
            <a:spLocks noGrp="1"/>
          </p:cNvSpPr>
          <p:nvPr>
            <p:ph type="sldNum" sz="quarter" idx="15"/>
          </p:nvPr>
        </p:nvSpPr>
        <p:spPr/>
        <p:txBody>
          <a:bodyPr/>
          <a:lstStyle/>
          <a:p>
            <a:fld id="{D9191630-48FB-4046-B9B0-CA7807C19FBF}" type="slidenum">
              <a:rPr lang="en-NZ" smtClean="0"/>
              <a:t>‹#›</a:t>
            </a:fld>
            <a:endParaRPr lang="en-NZ"/>
          </a:p>
        </p:txBody>
      </p:sp>
      <p:sp>
        <p:nvSpPr>
          <p:cNvPr id="10" name="Footer Placeholder 9"/>
          <p:cNvSpPr>
            <a:spLocks noGrp="1"/>
          </p:cNvSpPr>
          <p:nvPr>
            <p:ph type="ftr" sz="quarter" idx="16"/>
          </p:nvPr>
        </p:nvSpPr>
        <p:spPr/>
        <p:txBody>
          <a:bodyPr/>
          <a:lstStyle/>
          <a:p>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CFB8BEA5-C068-4A55-ADB5-E34D11F5ED75}" type="datetimeFigureOut">
              <a:rPr lang="en-NZ" smtClean="0"/>
              <a:t>30/06/2011</a:t>
            </a:fld>
            <a:endParaRPr lang="en-NZ"/>
          </a:p>
        </p:txBody>
      </p:sp>
      <p:sp>
        <p:nvSpPr>
          <p:cNvPr id="9" name="Slide Number Placeholder 8"/>
          <p:cNvSpPr>
            <a:spLocks noGrp="1"/>
          </p:cNvSpPr>
          <p:nvPr>
            <p:ph type="sldNum" sz="quarter" idx="11"/>
          </p:nvPr>
        </p:nvSpPr>
        <p:spPr/>
        <p:txBody>
          <a:bodyPr/>
          <a:lstStyle/>
          <a:p>
            <a:fld id="{D9191630-48FB-4046-B9B0-CA7807C19FBF}" type="slidenum">
              <a:rPr lang="en-NZ" smtClean="0"/>
              <a:t>‹#›</a:t>
            </a:fld>
            <a:endParaRPr lang="en-NZ"/>
          </a:p>
        </p:txBody>
      </p:sp>
      <p:sp>
        <p:nvSpPr>
          <p:cNvPr id="10" name="Footer Placeholder 9"/>
          <p:cNvSpPr>
            <a:spLocks noGrp="1"/>
          </p:cNvSpPr>
          <p:nvPr>
            <p:ph type="ftr" sz="quarter" idx="12"/>
          </p:nvPr>
        </p:nvSpPr>
        <p:spPr/>
        <p:txBody>
          <a:bodyPr/>
          <a:lstStyle/>
          <a:p>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FB8BEA5-C068-4A55-ADB5-E34D11F5ED75}" type="datetimeFigureOut">
              <a:rPr lang="en-NZ" smtClean="0"/>
              <a:t>30/06/2011</a:t>
            </a:fld>
            <a:endParaRPr lang="en-NZ"/>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NZ"/>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D9191630-48FB-4046-B9B0-CA7807C19FBF}" type="slidenum">
              <a:rPr lang="en-NZ" smtClean="0"/>
              <a:t>‹#›</a:t>
            </a:fld>
            <a:endParaRPr lang="en-NZ"/>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ioboi.ru/_ph/73/821617052.jpg"/>
          <p:cNvPicPr>
            <a:picLocks noChangeAspect="1" noChangeArrowheads="1"/>
          </p:cNvPicPr>
          <p:nvPr/>
        </p:nvPicPr>
        <p:blipFill>
          <a:blip r:embed="rId2" cstate="print"/>
          <a:srcRect/>
          <a:stretch>
            <a:fillRect/>
          </a:stretch>
        </p:blipFill>
        <p:spPr bwMode="auto">
          <a:xfrm>
            <a:off x="251520" y="188640"/>
            <a:ext cx="8726266" cy="6542757"/>
          </a:xfrm>
          <a:prstGeom prst="rect">
            <a:avLst/>
          </a:prstGeom>
          <a:noFill/>
          <a:effectLst>
            <a:softEdge rad="317500"/>
          </a:effectLst>
        </p:spPr>
      </p:pic>
      <p:sp>
        <p:nvSpPr>
          <p:cNvPr id="3" name="Subtitle 2"/>
          <p:cNvSpPr>
            <a:spLocks noGrp="1"/>
          </p:cNvSpPr>
          <p:nvPr>
            <p:ph type="subTitle" idx="1"/>
          </p:nvPr>
        </p:nvSpPr>
        <p:spPr>
          <a:xfrm>
            <a:off x="4211960" y="6381328"/>
            <a:ext cx="5400600" cy="648072"/>
          </a:xfrm>
        </p:spPr>
        <p:txBody>
          <a:bodyPr/>
          <a:lstStyle/>
          <a:p>
            <a:r>
              <a:rPr lang="en-NZ" sz="2400" b="1" dirty="0" smtClean="0">
                <a:solidFill>
                  <a:schemeClr val="bg1"/>
                </a:solidFill>
              </a:rPr>
              <a:t>Directed by James Cameron</a:t>
            </a:r>
            <a:endParaRPr lang="en-NZ" sz="2400" b="1" dirty="0">
              <a:solidFill>
                <a:schemeClr val="bg1"/>
              </a:solidFill>
            </a:endParaRPr>
          </a:p>
        </p:txBody>
      </p:sp>
      <p:sp>
        <p:nvSpPr>
          <p:cNvPr id="2" name="Title 1"/>
          <p:cNvSpPr>
            <a:spLocks noGrp="1"/>
          </p:cNvSpPr>
          <p:nvPr>
            <p:ph type="ctrTitle"/>
          </p:nvPr>
        </p:nvSpPr>
        <p:spPr>
          <a:xfrm>
            <a:off x="457200" y="1433732"/>
            <a:ext cx="8305800" cy="2211292"/>
          </a:xfrm>
        </p:spPr>
        <p:txBody>
          <a:bodyPr/>
          <a:lstStyle/>
          <a:p>
            <a:r>
              <a:rPr lang="en-NZ" sz="6000" dirty="0" smtClean="0">
                <a:latin typeface="Broadway" pitchFamily="82" charset="0"/>
              </a:rPr>
              <a:t>Setting in Avatar</a:t>
            </a:r>
            <a:endParaRPr lang="en-NZ" sz="6000" dirty="0">
              <a:latin typeface="Broadway" pitchFamily="8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asubi.mn/images/asu/1005270156.jpg"/>
          <p:cNvPicPr>
            <a:picLocks noChangeAspect="1" noChangeArrowheads="1"/>
          </p:cNvPicPr>
          <p:nvPr/>
        </p:nvPicPr>
        <p:blipFill>
          <a:blip r:embed="rId2" cstate="print"/>
          <a:srcRect/>
          <a:stretch>
            <a:fillRect/>
          </a:stretch>
        </p:blipFill>
        <p:spPr bwMode="auto">
          <a:xfrm>
            <a:off x="5051183" y="4553744"/>
            <a:ext cx="4092817" cy="2304256"/>
          </a:xfrm>
          <a:prstGeom prst="rect">
            <a:avLst/>
          </a:prstGeom>
          <a:noFill/>
          <a:effectLst>
            <a:softEdge rad="317500"/>
          </a:effectLst>
        </p:spPr>
      </p:pic>
      <p:sp>
        <p:nvSpPr>
          <p:cNvPr id="3" name="Content Placeholder 2"/>
          <p:cNvSpPr>
            <a:spLocks noGrp="1"/>
          </p:cNvSpPr>
          <p:nvPr>
            <p:ph idx="1"/>
          </p:nvPr>
        </p:nvSpPr>
        <p:spPr/>
        <p:txBody>
          <a:bodyPr>
            <a:normAutofit fontScale="92500" lnSpcReduction="20000"/>
          </a:bodyPr>
          <a:lstStyle/>
          <a:p>
            <a:pPr>
              <a:buNone/>
            </a:pPr>
            <a:r>
              <a:rPr lang="en-NZ" dirty="0" smtClean="0"/>
              <a:t>In the military base: </a:t>
            </a:r>
          </a:p>
          <a:p>
            <a:r>
              <a:rPr lang="en-NZ" dirty="0" smtClean="0"/>
              <a:t>M</a:t>
            </a:r>
            <a:r>
              <a:rPr lang="en-NZ" dirty="0" smtClean="0"/>
              <a:t>any camera movements, angles and shots are used throughout the settings of this film. For example a handheld camera is used when the soldiers first arrive on Pandora, to show a mechanical feel, there a also low angle shots used on the machinery to show  that it is more powerful than the humans and the natives. </a:t>
            </a:r>
          </a:p>
          <a:p>
            <a:endParaRPr lang="en-NZ" dirty="0" smtClean="0"/>
          </a:p>
          <a:p>
            <a:pPr>
              <a:buNone/>
            </a:pPr>
            <a:r>
              <a:rPr lang="en-NZ" dirty="0" smtClean="0"/>
              <a:t>In the Na’vi Forest:</a:t>
            </a:r>
          </a:p>
          <a:p>
            <a:r>
              <a:rPr lang="en-NZ" dirty="0" smtClean="0"/>
              <a:t>Where as in the Na’vi forest, there are pan movements used to highlight the nature and to create a feeling of calmness of the environment. </a:t>
            </a:r>
          </a:p>
          <a:p>
            <a:pPr>
              <a:buNone/>
            </a:pPr>
            <a:r>
              <a:rPr lang="en-NZ" dirty="0" smtClean="0"/>
              <a:t> </a:t>
            </a:r>
            <a:endParaRPr lang="en-NZ" dirty="0"/>
          </a:p>
        </p:txBody>
      </p:sp>
      <p:sp>
        <p:nvSpPr>
          <p:cNvPr id="2" name="Title 1"/>
          <p:cNvSpPr>
            <a:spLocks noGrp="1"/>
          </p:cNvSpPr>
          <p:nvPr>
            <p:ph type="title"/>
          </p:nvPr>
        </p:nvSpPr>
        <p:spPr/>
        <p:txBody>
          <a:bodyPr/>
          <a:lstStyle/>
          <a:p>
            <a:r>
              <a:rPr lang="en-NZ" dirty="0" smtClean="0"/>
              <a:t> </a:t>
            </a:r>
            <a:r>
              <a:rPr lang="en-NZ" dirty="0" smtClean="0">
                <a:solidFill>
                  <a:schemeClr val="accent6">
                    <a:lumMod val="50000"/>
                  </a:schemeClr>
                </a:solidFill>
              </a:rPr>
              <a:t>Camera</a:t>
            </a:r>
            <a:r>
              <a:rPr lang="en-NZ" dirty="0" smtClean="0"/>
              <a:t> </a:t>
            </a:r>
            <a:r>
              <a:rPr lang="en-NZ" dirty="0" smtClean="0">
                <a:solidFill>
                  <a:schemeClr val="accent6">
                    <a:lumMod val="50000"/>
                  </a:schemeClr>
                </a:solidFill>
              </a:rPr>
              <a:t>shots/angles/movements</a:t>
            </a:r>
            <a:endParaRPr lang="en-NZ" dirty="0">
              <a:solidFill>
                <a:schemeClr val="accent6">
                  <a:lumMod val="50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NZ" dirty="0" smtClean="0"/>
              <a:t>In the RDA corporate base, dull filters are used to show a cold sterile environment, for example a harsh blue and grey colour, which represents no life, no trees and living nature. </a:t>
            </a:r>
          </a:p>
          <a:p>
            <a:endParaRPr lang="en-NZ" dirty="0"/>
          </a:p>
          <a:p>
            <a:r>
              <a:rPr lang="en-NZ" dirty="0" smtClean="0"/>
              <a:t>In the Na’vi forest, blue filters are used, there are shades of blue, green, pink and purple, soft tone colours that create a peaceful feel of the </a:t>
            </a:r>
            <a:r>
              <a:rPr lang="en-NZ" dirty="0"/>
              <a:t>N</a:t>
            </a:r>
            <a:r>
              <a:rPr lang="en-NZ" dirty="0" smtClean="0"/>
              <a:t>a’vi forest. </a:t>
            </a:r>
          </a:p>
        </p:txBody>
      </p:sp>
      <p:sp>
        <p:nvSpPr>
          <p:cNvPr id="2" name="Title 1"/>
          <p:cNvSpPr>
            <a:spLocks noGrp="1"/>
          </p:cNvSpPr>
          <p:nvPr>
            <p:ph type="title"/>
          </p:nvPr>
        </p:nvSpPr>
        <p:spPr/>
        <p:txBody>
          <a:bodyPr>
            <a:normAutofit/>
          </a:bodyPr>
          <a:lstStyle/>
          <a:p>
            <a:r>
              <a:rPr lang="en-NZ" dirty="0" smtClean="0">
                <a:solidFill>
                  <a:schemeClr val="accent6">
                    <a:lumMod val="50000"/>
                  </a:schemeClr>
                </a:solidFill>
              </a:rPr>
              <a:t>Colours (Filters)	</a:t>
            </a:r>
            <a:endParaRPr lang="en-NZ" dirty="0">
              <a:solidFill>
                <a:schemeClr val="accent6">
                  <a:lumMod val="50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484784"/>
            <a:ext cx="8229600" cy="4525963"/>
          </a:xfrm>
        </p:spPr>
        <p:txBody>
          <a:bodyPr>
            <a:normAutofit fontScale="92500" lnSpcReduction="10000"/>
          </a:bodyPr>
          <a:lstStyle/>
          <a:p>
            <a:r>
              <a:rPr lang="en-NZ" dirty="0" smtClean="0"/>
              <a:t>In the RDA corporation base, a non diegetic sound is used to create mechanical sounds of the machines, and engines moving. There is also a lot of diegetic sounds like the military slang and dialogue used by the soldiers. For example: Quaritch insists that the “ Na’vi are savages that kill mindlessly” </a:t>
            </a:r>
          </a:p>
          <a:p>
            <a:endParaRPr lang="en-NZ" dirty="0"/>
          </a:p>
          <a:p>
            <a:r>
              <a:rPr lang="en-NZ" dirty="0" smtClean="0"/>
              <a:t>In the Na’vi forest, a lot of diegetic sound is used like ambience (nature) sounds which are peaceful and calming, also dialogue is used by the Na’vi, their own language. Soundtrack is added when </a:t>
            </a:r>
            <a:r>
              <a:rPr lang="en-NZ" dirty="0" err="1" smtClean="0"/>
              <a:t>Neytiri</a:t>
            </a:r>
            <a:r>
              <a:rPr lang="en-NZ" dirty="0" smtClean="0"/>
              <a:t> is teaching Jake the Na’vi ways, music is added in the background. </a:t>
            </a:r>
          </a:p>
          <a:p>
            <a:endParaRPr lang="en-NZ" dirty="0"/>
          </a:p>
          <a:p>
            <a:endParaRPr lang="en-NZ" dirty="0"/>
          </a:p>
        </p:txBody>
      </p:sp>
      <p:sp>
        <p:nvSpPr>
          <p:cNvPr id="2" name="Title 1"/>
          <p:cNvSpPr>
            <a:spLocks noGrp="1"/>
          </p:cNvSpPr>
          <p:nvPr>
            <p:ph type="title"/>
          </p:nvPr>
        </p:nvSpPr>
        <p:spPr/>
        <p:txBody>
          <a:bodyPr>
            <a:normAutofit/>
          </a:bodyPr>
          <a:lstStyle/>
          <a:p>
            <a:r>
              <a:rPr lang="en-NZ" dirty="0" smtClean="0">
                <a:solidFill>
                  <a:schemeClr val="accent6">
                    <a:lumMod val="50000"/>
                  </a:schemeClr>
                </a:solidFill>
              </a:rPr>
              <a:t>Sounds</a:t>
            </a:r>
            <a:endParaRPr lang="en-NZ" dirty="0">
              <a:solidFill>
                <a:schemeClr val="accent6">
                  <a:lumMod val="50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700808"/>
            <a:ext cx="8229600" cy="4525963"/>
          </a:xfrm>
        </p:spPr>
        <p:txBody>
          <a:bodyPr>
            <a:normAutofit fontScale="92500" lnSpcReduction="10000"/>
          </a:bodyPr>
          <a:lstStyle/>
          <a:p>
            <a:r>
              <a:rPr lang="en-NZ" dirty="0" smtClean="0"/>
              <a:t>The lighting in the RDA corporation base is mostly artificial and there is very little natural light, there is a use of sterile, harsh grey lighting. The lighting is low key, and the only source of light is from light bulbs and electronics. Low key lighting is often used to show a threat, and to show that the situation is intense and serious. </a:t>
            </a:r>
          </a:p>
          <a:p>
            <a:endParaRPr lang="en-NZ" dirty="0"/>
          </a:p>
          <a:p>
            <a:r>
              <a:rPr lang="en-NZ" dirty="0" smtClean="0"/>
              <a:t>Where as in the forest of Pandora, all the lighting is natural, and comes from the nature, and the living that are in their environment. The lighting is soft and high key, to show that the environment is peaceful and calm. The Na’vi have biological connections with their nature. </a:t>
            </a:r>
          </a:p>
          <a:p>
            <a:endParaRPr lang="en-NZ" dirty="0"/>
          </a:p>
          <a:p>
            <a:endParaRPr lang="en-NZ" dirty="0" smtClean="0"/>
          </a:p>
          <a:p>
            <a:pPr>
              <a:buNone/>
            </a:pPr>
            <a:endParaRPr lang="en-NZ" dirty="0"/>
          </a:p>
        </p:txBody>
      </p:sp>
      <p:sp>
        <p:nvSpPr>
          <p:cNvPr id="2" name="Title 1"/>
          <p:cNvSpPr>
            <a:spLocks noGrp="1"/>
          </p:cNvSpPr>
          <p:nvPr>
            <p:ph type="title"/>
          </p:nvPr>
        </p:nvSpPr>
        <p:spPr/>
        <p:txBody>
          <a:bodyPr/>
          <a:lstStyle/>
          <a:p>
            <a:r>
              <a:rPr lang="en-NZ" dirty="0" smtClean="0">
                <a:solidFill>
                  <a:schemeClr val="accent6">
                    <a:lumMod val="50000"/>
                  </a:schemeClr>
                </a:solidFill>
              </a:rPr>
              <a:t>Lighting</a:t>
            </a:r>
            <a:endParaRPr lang="en-NZ" dirty="0">
              <a:solidFill>
                <a:schemeClr val="accent6">
                  <a:lumMod val="50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pic2.itiexue.net/pics/2010_3_10_93337_10793337.jpg"/>
          <p:cNvPicPr>
            <a:picLocks noChangeAspect="1" noChangeArrowheads="1"/>
          </p:cNvPicPr>
          <p:nvPr/>
        </p:nvPicPr>
        <p:blipFill>
          <a:blip r:embed="rId2" cstate="print"/>
          <a:srcRect/>
          <a:stretch>
            <a:fillRect/>
          </a:stretch>
        </p:blipFill>
        <p:spPr bwMode="auto">
          <a:xfrm>
            <a:off x="2843808" y="260648"/>
            <a:ext cx="6096000" cy="3076575"/>
          </a:xfrm>
          <a:prstGeom prst="roundRect">
            <a:avLst/>
          </a:prstGeom>
          <a:ln>
            <a:noFill/>
          </a:ln>
          <a:effectLst>
            <a:softEdge rad="317500"/>
          </a:effectLst>
        </p:spPr>
      </p:pic>
      <p:sp>
        <p:nvSpPr>
          <p:cNvPr id="3" name="Content Placeholder 2"/>
          <p:cNvSpPr>
            <a:spLocks noGrp="1"/>
          </p:cNvSpPr>
          <p:nvPr>
            <p:ph idx="1"/>
          </p:nvPr>
        </p:nvSpPr>
        <p:spPr>
          <a:xfrm>
            <a:off x="467544" y="1700808"/>
            <a:ext cx="8291264" cy="4941168"/>
          </a:xfrm>
        </p:spPr>
        <p:txBody>
          <a:bodyPr>
            <a:normAutofit fontScale="92500" lnSpcReduction="20000"/>
          </a:bodyPr>
          <a:lstStyle/>
          <a:p>
            <a:r>
              <a:rPr lang="en-NZ" dirty="0" smtClean="0"/>
              <a:t>In the RDA corporation base, they use machinery, fire arms, explosives as their weapons. Aircrafts and robots are used as their main transport. Also the clothing used in the corporation base is synthetic, mass produced material which is dull, black and grey colours which again represents the sterile environment and the sense of no care for nature and environment. </a:t>
            </a:r>
          </a:p>
          <a:p>
            <a:endParaRPr lang="en-NZ" dirty="0"/>
          </a:p>
          <a:p>
            <a:r>
              <a:rPr lang="en-NZ" dirty="0" smtClean="0"/>
              <a:t>Where as in the Na’vi forest, the Na’vi use bows and arrows and knives as their weapons. They also use </a:t>
            </a:r>
            <a:r>
              <a:rPr lang="en-NZ" dirty="0" err="1" smtClean="0"/>
              <a:t>ikrans</a:t>
            </a:r>
            <a:r>
              <a:rPr lang="en-NZ" dirty="0" smtClean="0"/>
              <a:t> and horse like creatures for their transport. The native Na’vi people, wear very little clothing such as beads and feathers and body paint. These materials are found in nature and the environment showing how connected the Na’vi people are with their home. </a:t>
            </a:r>
          </a:p>
        </p:txBody>
      </p:sp>
      <p:sp>
        <p:nvSpPr>
          <p:cNvPr id="2" name="Title 1"/>
          <p:cNvSpPr>
            <a:spLocks noGrp="1"/>
          </p:cNvSpPr>
          <p:nvPr>
            <p:ph type="title"/>
          </p:nvPr>
        </p:nvSpPr>
        <p:spPr/>
        <p:txBody>
          <a:bodyPr>
            <a:normAutofit/>
          </a:bodyPr>
          <a:lstStyle/>
          <a:p>
            <a:r>
              <a:rPr lang="en-NZ" dirty="0" smtClean="0">
                <a:solidFill>
                  <a:schemeClr val="accent6">
                    <a:lumMod val="50000"/>
                  </a:schemeClr>
                </a:solidFill>
              </a:rPr>
              <a:t>Props</a:t>
            </a:r>
            <a:endParaRPr lang="en-NZ" dirty="0">
              <a:solidFill>
                <a:schemeClr val="accent6">
                  <a:lumMod val="50000"/>
                </a:schemeClr>
              </a:solidFill>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Custom 2">
      <a:dk1>
        <a:sysClr val="windowText" lastClr="000000"/>
      </a:dk1>
      <a:lt1>
        <a:sysClr val="window" lastClr="FFFFFF"/>
      </a:lt1>
      <a:dk2>
        <a:srgbClr val="99CCFF"/>
      </a:dk2>
      <a:lt2>
        <a:srgbClr val="D1BCE1"/>
      </a:lt2>
      <a:accent1>
        <a:srgbClr val="CCFFCC"/>
      </a:accent1>
      <a:accent2>
        <a:srgbClr val="F3A447"/>
      </a:accent2>
      <a:accent3>
        <a:srgbClr val="92D050"/>
      </a:accent3>
      <a:accent4>
        <a:srgbClr val="FF99FF"/>
      </a:accent4>
      <a:accent5>
        <a:srgbClr val="CC99FF"/>
      </a:accent5>
      <a:accent6>
        <a:srgbClr val="99CCFF"/>
      </a:accent6>
      <a:hlink>
        <a:srgbClr val="8E58B6"/>
      </a:hlink>
      <a:folHlink>
        <a:srgbClr val="FFFF00"/>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TotalTime>
  <Words>563</Words>
  <Application>Microsoft Office PowerPoint</Application>
  <PresentationFormat>On-screen Show (4:3)</PresentationFormat>
  <Paragraphs>26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Paper</vt:lpstr>
      <vt:lpstr>Setting in Avatar</vt:lpstr>
      <vt:lpstr> Camera shots/angles/movements</vt:lpstr>
      <vt:lpstr>Colours (Filters) </vt:lpstr>
      <vt:lpstr>Sounds</vt:lpstr>
      <vt:lpstr>Lighting</vt:lpstr>
      <vt:lpstr>Props</vt:lpstr>
    </vt:vector>
  </TitlesOfParts>
  <Company>Westlake Girls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Setting in Avatar</dc:title>
  <dc:creator>9230</dc:creator>
  <cp:lastModifiedBy>9230</cp:lastModifiedBy>
  <cp:revision>6</cp:revision>
  <dcterms:created xsi:type="dcterms:W3CDTF">2011-06-30T01:23:30Z</dcterms:created>
  <dcterms:modified xsi:type="dcterms:W3CDTF">2011-06-30T02:16:53Z</dcterms:modified>
</cp:coreProperties>
</file>