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64" r:id="rId5"/>
    <p:sldId id="261" r:id="rId6"/>
    <p:sldId id="259" r:id="rId7"/>
    <p:sldId id="260"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6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D0FB992-1E81-4A91-99E9-9C60C3A4186D}" type="datetimeFigureOut">
              <a:rPr lang="en-NZ" smtClean="0"/>
              <a:t>26/10/2012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262476722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D0FB992-1E81-4A91-99E9-9C60C3A4186D}" type="datetimeFigureOut">
              <a:rPr lang="en-NZ" smtClean="0"/>
              <a:t>26/10/2012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160328250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D0FB992-1E81-4A91-99E9-9C60C3A4186D}" type="datetimeFigureOut">
              <a:rPr lang="en-NZ" smtClean="0"/>
              <a:t>26/10/2012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349508840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D0FB992-1E81-4A91-99E9-9C60C3A4186D}" type="datetimeFigureOut">
              <a:rPr lang="en-NZ" smtClean="0"/>
              <a:t>26/10/2012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427601107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0FB992-1E81-4A91-99E9-9C60C3A4186D}" type="datetimeFigureOut">
              <a:rPr lang="en-NZ" smtClean="0"/>
              <a:t>26/10/2012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387360051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D0FB992-1E81-4A91-99E9-9C60C3A4186D}" type="datetimeFigureOut">
              <a:rPr lang="en-NZ" smtClean="0"/>
              <a:t>26/10/2012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372279920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D0FB992-1E81-4A91-99E9-9C60C3A4186D}" type="datetimeFigureOut">
              <a:rPr lang="en-NZ" smtClean="0"/>
              <a:t>26/10/2012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47463169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D0FB992-1E81-4A91-99E9-9C60C3A4186D}" type="datetimeFigureOut">
              <a:rPr lang="en-NZ" smtClean="0"/>
              <a:t>26/10/2012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328321758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0FB992-1E81-4A91-99E9-9C60C3A4186D}" type="datetimeFigureOut">
              <a:rPr lang="en-NZ" smtClean="0"/>
              <a:t>26/10/2012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319193743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FB992-1E81-4A91-99E9-9C60C3A4186D}" type="datetimeFigureOut">
              <a:rPr lang="en-NZ" smtClean="0"/>
              <a:t>26/10/2012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263130572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FB992-1E81-4A91-99E9-9C60C3A4186D}" type="datetimeFigureOut">
              <a:rPr lang="en-NZ" smtClean="0"/>
              <a:t>26/10/2012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F91F5B6-41C0-4B5A-A4B2-20FBD206D65C}" type="slidenum">
              <a:rPr lang="en-NZ" smtClean="0"/>
              <a:t>‹#›</a:t>
            </a:fld>
            <a:endParaRPr lang="en-NZ"/>
          </a:p>
        </p:txBody>
      </p:sp>
    </p:spTree>
    <p:extLst>
      <p:ext uri="{BB962C8B-B14F-4D97-AF65-F5344CB8AC3E}">
        <p14:creationId xmlns:p14="http://schemas.microsoft.com/office/powerpoint/2010/main" val="404624209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FB992-1E81-4A91-99E9-9C60C3A4186D}" type="datetimeFigureOut">
              <a:rPr lang="en-NZ" smtClean="0"/>
              <a:t>26/10/2012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91F5B6-41C0-4B5A-A4B2-20FBD206D65C}" type="slidenum">
              <a:rPr lang="en-NZ" smtClean="0"/>
              <a:t>‹#›</a:t>
            </a:fld>
            <a:endParaRPr lang="en-NZ"/>
          </a:p>
        </p:txBody>
      </p:sp>
    </p:spTree>
    <p:extLst>
      <p:ext uri="{BB962C8B-B14F-4D97-AF65-F5344CB8AC3E}">
        <p14:creationId xmlns:p14="http://schemas.microsoft.com/office/powerpoint/2010/main" val="3057200221"/>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88640"/>
            <a:ext cx="7772400" cy="1154559"/>
          </a:xfrm>
          <a:solidFill>
            <a:schemeClr val="tx1"/>
          </a:solidFill>
        </p:spPr>
        <p:txBody>
          <a:bodyPr>
            <a:normAutofit/>
          </a:bodyPr>
          <a:lstStyle/>
          <a:p>
            <a:r>
              <a:rPr lang="en-NZ" sz="5400" b="1" dirty="0" smtClean="0">
                <a:solidFill>
                  <a:srgbClr val="FF0066"/>
                </a:solidFill>
              </a:rPr>
              <a:t>THE HUNGER GAMES </a:t>
            </a:r>
            <a:endParaRPr lang="en-NZ" sz="5400" b="1" dirty="0">
              <a:solidFill>
                <a:srgbClr val="FF0066"/>
              </a:solidFill>
            </a:endParaRPr>
          </a:p>
        </p:txBody>
      </p:sp>
      <p:sp>
        <p:nvSpPr>
          <p:cNvPr id="3" name="Subtitle 2"/>
          <p:cNvSpPr>
            <a:spLocks noGrp="1"/>
          </p:cNvSpPr>
          <p:nvPr>
            <p:ph type="subTitle" idx="1"/>
          </p:nvPr>
        </p:nvSpPr>
        <p:spPr>
          <a:xfrm>
            <a:off x="1331640" y="6021288"/>
            <a:ext cx="6400800" cy="694928"/>
          </a:xfrm>
          <a:solidFill>
            <a:schemeClr val="tx1"/>
          </a:solidFill>
        </p:spPr>
        <p:txBody>
          <a:bodyPr/>
          <a:lstStyle/>
          <a:p>
            <a:r>
              <a:rPr lang="en-NZ" b="1" dirty="0" smtClean="0">
                <a:solidFill>
                  <a:srgbClr val="FF0066"/>
                </a:solidFill>
              </a:rPr>
              <a:t>2012 Directed by Gary Ross</a:t>
            </a:r>
            <a:endParaRPr lang="en-NZ" b="1" dirty="0">
              <a:solidFill>
                <a:srgbClr val="FF0066"/>
              </a:solidFill>
            </a:endParaRPr>
          </a:p>
        </p:txBody>
      </p:sp>
    </p:spTree>
    <p:extLst>
      <p:ext uri="{BB962C8B-B14F-4D97-AF65-F5344CB8AC3E}">
        <p14:creationId xmlns:p14="http://schemas.microsoft.com/office/powerpoint/2010/main" val="358708044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NZ" b="1" dirty="0" smtClean="0">
                <a:solidFill>
                  <a:srgbClr val="FF0066"/>
                </a:solidFill>
              </a:rPr>
              <a:t>PLOT OVERVIEW:</a:t>
            </a:r>
            <a:endParaRPr lang="en-NZ" b="1" dirty="0">
              <a:solidFill>
                <a:srgbClr val="FF0066"/>
              </a:solidFill>
            </a:endParaRPr>
          </a:p>
        </p:txBody>
      </p:sp>
      <p:sp>
        <p:nvSpPr>
          <p:cNvPr id="3" name="Content Placeholder 2"/>
          <p:cNvSpPr>
            <a:spLocks noGrp="1"/>
          </p:cNvSpPr>
          <p:nvPr>
            <p:ph idx="1"/>
          </p:nvPr>
        </p:nvSpPr>
        <p:spPr/>
        <p:txBody>
          <a:bodyPr>
            <a:normAutofit fontScale="92500" lnSpcReduction="10000"/>
          </a:bodyPr>
          <a:lstStyle/>
          <a:p>
            <a:r>
              <a:rPr lang="en-NZ" b="1" i="1" dirty="0" smtClean="0"/>
              <a:t>The Hunger Games</a:t>
            </a:r>
            <a:r>
              <a:rPr lang="en-NZ" dirty="0" smtClean="0"/>
              <a:t> is a 2012 American science fiction film directed by Gary Ross. The story takes place in a dystopian post-apocalyptic future in the nation of </a:t>
            </a:r>
            <a:r>
              <a:rPr lang="en-NZ" dirty="0" err="1" smtClean="0"/>
              <a:t>Panem</a:t>
            </a:r>
            <a:r>
              <a:rPr lang="en-NZ" dirty="0" smtClean="0"/>
              <a:t>, where boys and girls aged 12–18 must participate in the Hunger Games, a televised annual event in which the "tributes" are required to fight to the death until there is one remaining victor. The protagonist, </a:t>
            </a:r>
            <a:r>
              <a:rPr lang="en-NZ" dirty="0" err="1" smtClean="0"/>
              <a:t>Katniss</a:t>
            </a:r>
            <a:r>
              <a:rPr lang="en-NZ" dirty="0" smtClean="0"/>
              <a:t> </a:t>
            </a:r>
            <a:r>
              <a:rPr lang="en-NZ" dirty="0" err="1" smtClean="0"/>
              <a:t>Everdeen</a:t>
            </a:r>
            <a:r>
              <a:rPr lang="en-NZ" dirty="0" smtClean="0"/>
              <a:t>, volunteers to take her younger sister's place in the games. </a:t>
            </a:r>
            <a:endParaRPr lang="en-NZ" dirty="0"/>
          </a:p>
        </p:txBody>
      </p:sp>
    </p:spTree>
    <p:extLst>
      <p:ext uri="{BB962C8B-B14F-4D97-AF65-F5344CB8AC3E}">
        <p14:creationId xmlns:p14="http://schemas.microsoft.com/office/powerpoint/2010/main" val="286049837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NZ" b="1" dirty="0" smtClean="0">
                <a:solidFill>
                  <a:srgbClr val="FF0066"/>
                </a:solidFill>
              </a:rPr>
              <a:t>THEMES</a:t>
            </a:r>
            <a:endParaRPr lang="en-NZ" b="1" dirty="0">
              <a:solidFill>
                <a:srgbClr val="FF0066"/>
              </a:solidFill>
            </a:endParaRPr>
          </a:p>
        </p:txBody>
      </p:sp>
      <p:sp>
        <p:nvSpPr>
          <p:cNvPr id="3" name="Content Placeholder 2"/>
          <p:cNvSpPr>
            <a:spLocks noGrp="1"/>
          </p:cNvSpPr>
          <p:nvPr>
            <p:ph idx="1"/>
          </p:nvPr>
        </p:nvSpPr>
        <p:spPr>
          <a:xfrm>
            <a:off x="457200" y="1600200"/>
            <a:ext cx="8507288" cy="4525963"/>
          </a:xfrm>
        </p:spPr>
        <p:txBody>
          <a:bodyPr>
            <a:normAutofit fontScale="92500"/>
          </a:bodyPr>
          <a:lstStyle/>
          <a:p>
            <a:r>
              <a:rPr lang="en-NZ" dirty="0" smtClean="0"/>
              <a:t>Materialism, preoccupation with image and beauty</a:t>
            </a:r>
          </a:p>
          <a:p>
            <a:r>
              <a:rPr lang="en-NZ" dirty="0" smtClean="0"/>
              <a:t>Desensitisation due to overexposure to violence by the media and obsession with reality television programmes. </a:t>
            </a:r>
          </a:p>
          <a:p>
            <a:r>
              <a:rPr lang="en-NZ" dirty="0" smtClean="0"/>
              <a:t>Abuse of power and repressive governmental </a:t>
            </a:r>
            <a:r>
              <a:rPr lang="en-NZ" dirty="0" smtClean="0"/>
              <a:t>control</a:t>
            </a:r>
          </a:p>
          <a:p>
            <a:endParaRPr lang="en-NZ" dirty="0"/>
          </a:p>
          <a:p>
            <a:r>
              <a:rPr lang="en-NZ" dirty="0" smtClean="0"/>
              <a:t>What examples from the film show these themes?</a:t>
            </a:r>
            <a:endParaRPr lang="en-NZ" dirty="0" smtClean="0"/>
          </a:p>
          <a:p>
            <a:endParaRPr lang="en-NZ" dirty="0"/>
          </a:p>
        </p:txBody>
      </p:sp>
    </p:spTree>
    <p:extLst>
      <p:ext uri="{BB962C8B-B14F-4D97-AF65-F5344CB8AC3E}">
        <p14:creationId xmlns:p14="http://schemas.microsoft.com/office/powerpoint/2010/main" val="49968559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NZ" dirty="0"/>
              <a:t>“Remember this?  My favourite year…This is a moment you never forget. When a tribute becomes a victor”</a:t>
            </a:r>
          </a:p>
          <a:p>
            <a:r>
              <a:rPr lang="en-NZ" dirty="0"/>
              <a:t>“A little hope is good. A lot of hope is dangerous…contain it”</a:t>
            </a:r>
          </a:p>
          <a:p>
            <a:r>
              <a:rPr lang="en-NZ" dirty="0"/>
              <a:t>“Welcome to the 74</a:t>
            </a:r>
            <a:r>
              <a:rPr lang="en-NZ" baseline="30000" dirty="0"/>
              <a:t>th</a:t>
            </a:r>
            <a:r>
              <a:rPr lang="en-NZ" dirty="0"/>
              <a:t> hunger games…are you excited”</a:t>
            </a:r>
          </a:p>
          <a:p>
            <a:r>
              <a:rPr lang="en-NZ" dirty="0"/>
              <a:t>“It’s a television show. And being in love might just get you sponsors”</a:t>
            </a:r>
          </a:p>
          <a:p>
            <a:endParaRPr lang="en-NZ" dirty="0"/>
          </a:p>
        </p:txBody>
      </p:sp>
      <p:sp>
        <p:nvSpPr>
          <p:cNvPr id="4" name="Title 1"/>
          <p:cNvSpPr>
            <a:spLocks noGrp="1"/>
          </p:cNvSpPr>
          <p:nvPr>
            <p:ph type="title"/>
          </p:nvPr>
        </p:nvSpPr>
        <p:spPr>
          <a:solidFill>
            <a:schemeClr val="tx1"/>
          </a:solidFill>
        </p:spPr>
        <p:txBody>
          <a:bodyPr/>
          <a:lstStyle/>
          <a:p>
            <a:r>
              <a:rPr lang="en-NZ" b="1" dirty="0" smtClean="0">
                <a:solidFill>
                  <a:srgbClr val="FF0066"/>
                </a:solidFill>
              </a:rPr>
              <a:t>THEME QUOTES:</a:t>
            </a:r>
            <a:endParaRPr lang="en-NZ" b="1" dirty="0">
              <a:solidFill>
                <a:srgbClr val="FF0066"/>
              </a:solidFill>
            </a:endParaRPr>
          </a:p>
        </p:txBody>
      </p:sp>
    </p:spTree>
    <p:extLst>
      <p:ext uri="{BB962C8B-B14F-4D97-AF65-F5344CB8AC3E}">
        <p14:creationId xmlns:p14="http://schemas.microsoft.com/office/powerpoint/2010/main" val="10091933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NZ" b="1" dirty="0" smtClean="0">
                <a:solidFill>
                  <a:srgbClr val="FF0066"/>
                </a:solidFill>
              </a:rPr>
              <a:t>Suzanne Collins:</a:t>
            </a:r>
            <a:endParaRPr lang="en-NZ" b="1" dirty="0">
              <a:solidFill>
                <a:srgbClr val="FF0066"/>
              </a:solidFill>
            </a:endParaRPr>
          </a:p>
        </p:txBody>
      </p:sp>
      <p:sp>
        <p:nvSpPr>
          <p:cNvPr id="3" name="Content Placeholder 2"/>
          <p:cNvSpPr>
            <a:spLocks noGrp="1"/>
          </p:cNvSpPr>
          <p:nvPr>
            <p:ph idx="1"/>
          </p:nvPr>
        </p:nvSpPr>
        <p:spPr>
          <a:xfrm>
            <a:off x="457200" y="1600200"/>
            <a:ext cx="8291264" cy="4997152"/>
          </a:xfrm>
        </p:spPr>
        <p:txBody>
          <a:bodyPr>
            <a:normAutofit fontScale="85000" lnSpcReduction="20000"/>
          </a:bodyPr>
          <a:lstStyle/>
          <a:p>
            <a:pPr marL="0" indent="0">
              <a:buNone/>
            </a:pPr>
            <a:r>
              <a:rPr lang="en-NZ" dirty="0" smtClean="0"/>
              <a:t>“When I was a kid, my dad fought in Vietnam. He was gone for a year. Even though my mom tried to protect us—I’m the youngest of four—sometimes the TV would be on, and I would see footage from the war zone. I was little, but I would hear them say “Vietnam,” and I knew my dad was there, and it was very frightening. I’m sure that a lot of people today experience that same thing. But there is so much programming, and</a:t>
            </a:r>
            <a:r>
              <a:rPr lang="en-NZ" dirty="0" smtClean="0">
                <a:solidFill>
                  <a:srgbClr val="FF0000"/>
                </a:solidFill>
              </a:rPr>
              <a:t> I worry that we’re all getting a little desensitized to the images on our televisions</a:t>
            </a:r>
            <a:r>
              <a:rPr lang="en-NZ" dirty="0" smtClean="0"/>
              <a:t>. If you’re watching a sitcom, that’s fine. But if there’s a real-life tragedy unfolding, you should not be thinking of yourself as an audience member. Because </a:t>
            </a:r>
            <a:r>
              <a:rPr lang="en-NZ" dirty="0" smtClean="0">
                <a:solidFill>
                  <a:srgbClr val="FF0000"/>
                </a:solidFill>
              </a:rPr>
              <a:t>those are real people on the screen, and they’re not going away when the commercials start to roll.”</a:t>
            </a:r>
            <a:endParaRPr lang="en-NZ" dirty="0">
              <a:solidFill>
                <a:srgbClr val="FF0000"/>
              </a:solidFill>
            </a:endParaRPr>
          </a:p>
        </p:txBody>
      </p:sp>
    </p:spTree>
    <p:extLst>
      <p:ext uri="{BB962C8B-B14F-4D97-AF65-F5344CB8AC3E}">
        <p14:creationId xmlns:p14="http://schemas.microsoft.com/office/powerpoint/2010/main" val="336397060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NZ" b="1" dirty="0" smtClean="0">
                <a:solidFill>
                  <a:srgbClr val="FF0066"/>
                </a:solidFill>
              </a:rPr>
              <a:t>Links to real life events</a:t>
            </a:r>
            <a:endParaRPr lang="en-NZ" b="1" dirty="0">
              <a:solidFill>
                <a:srgbClr val="FF0066"/>
              </a:solidFill>
            </a:endParaRPr>
          </a:p>
        </p:txBody>
      </p:sp>
      <p:sp>
        <p:nvSpPr>
          <p:cNvPr id="3" name="Content Placeholder 2"/>
          <p:cNvSpPr>
            <a:spLocks noGrp="1"/>
          </p:cNvSpPr>
          <p:nvPr>
            <p:ph idx="1"/>
          </p:nvPr>
        </p:nvSpPr>
        <p:spPr>
          <a:xfrm>
            <a:off x="457200" y="1600200"/>
            <a:ext cx="8229600" cy="5069160"/>
          </a:xfrm>
        </p:spPr>
        <p:txBody>
          <a:bodyPr>
            <a:normAutofit fontScale="77500" lnSpcReduction="20000"/>
          </a:bodyPr>
          <a:lstStyle/>
          <a:p>
            <a:r>
              <a:rPr lang="en-NZ" dirty="0" smtClean="0"/>
              <a:t>America’s increasing use of plastic surgery and focus on image. </a:t>
            </a:r>
          </a:p>
          <a:p>
            <a:r>
              <a:rPr lang="en-NZ" dirty="0" smtClean="0"/>
              <a:t>Obsession with game shows in which real people are exploited for the sake of entertainment. </a:t>
            </a:r>
            <a:r>
              <a:rPr lang="en-NZ" dirty="0" err="1" smtClean="0"/>
              <a:t>E.g</a:t>
            </a:r>
            <a:r>
              <a:rPr lang="en-NZ" dirty="0" smtClean="0"/>
              <a:t> The Bachelor, American Idol, Survivor, The Amazing Race. Audiences are so overexposed to violence and reality television that horrific acts no longer gain a reaction. The line between fiction and reality is often blurred</a:t>
            </a:r>
          </a:p>
          <a:p>
            <a:r>
              <a:rPr lang="en-NZ" dirty="0" smtClean="0"/>
              <a:t>Increasing poverty in America – The contrast in America between extreme wealth/opulence and widespread poverty. Increasing number of homeless and unemployed.</a:t>
            </a:r>
          </a:p>
          <a:p>
            <a:r>
              <a:rPr lang="en-NZ" dirty="0" smtClean="0"/>
              <a:t>War in Iraq – Reference to President Bush’s decision to send young American men and women to fight in an unpopular war in which many have lost their lives.</a:t>
            </a:r>
            <a:endParaRPr lang="en-NZ" dirty="0"/>
          </a:p>
        </p:txBody>
      </p:sp>
    </p:spTree>
    <p:extLst>
      <p:ext uri="{BB962C8B-B14F-4D97-AF65-F5344CB8AC3E}">
        <p14:creationId xmlns:p14="http://schemas.microsoft.com/office/powerpoint/2010/main" val="273856213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NZ" b="1" dirty="0" smtClean="0">
                <a:solidFill>
                  <a:srgbClr val="FF0066"/>
                </a:solidFill>
              </a:rPr>
              <a:t>SFX technology</a:t>
            </a:r>
            <a:endParaRPr lang="en-NZ" b="1" dirty="0">
              <a:solidFill>
                <a:srgbClr val="FF0066"/>
              </a:solidFill>
            </a:endParaRPr>
          </a:p>
        </p:txBody>
      </p:sp>
      <p:sp>
        <p:nvSpPr>
          <p:cNvPr id="3" name="Content Placeholder 2"/>
          <p:cNvSpPr>
            <a:spLocks noGrp="1"/>
          </p:cNvSpPr>
          <p:nvPr>
            <p:ph idx="1"/>
          </p:nvPr>
        </p:nvSpPr>
        <p:spPr/>
        <p:txBody>
          <a:bodyPr>
            <a:normAutofit fontScale="85000" lnSpcReduction="20000"/>
          </a:bodyPr>
          <a:lstStyle/>
          <a:p>
            <a:r>
              <a:rPr lang="en-NZ" dirty="0" smtClean="0"/>
              <a:t>Budget  - 78 Million</a:t>
            </a:r>
          </a:p>
          <a:p>
            <a:r>
              <a:rPr lang="en-NZ" dirty="0" smtClean="0"/>
              <a:t>The use of green screen and CGI is apparent throughout the film resulting in realistic and impressive special effects.</a:t>
            </a:r>
          </a:p>
          <a:p>
            <a:r>
              <a:rPr lang="en-NZ" dirty="0" smtClean="0"/>
              <a:t>The antiseptic feeling of the control </a:t>
            </a:r>
            <a:r>
              <a:rPr lang="en-NZ" dirty="0" err="1" smtClean="0"/>
              <a:t>center</a:t>
            </a:r>
            <a:r>
              <a:rPr lang="en-NZ" dirty="0" smtClean="0"/>
              <a:t> and the use of holograms were all intended to make the arena feel 'constructed' even when you weren't seeing the control room. The control room in the film appears very high tech and is filled with people 3 dimensional holograms and multi-touch interfaces in which they can alter the landscape and natural features of the Hunger Games arena.</a:t>
            </a:r>
            <a:r>
              <a:rPr lang="en-NZ" baseline="30000" dirty="0" smtClean="0">
                <a:hlinkClick r:id=""/>
              </a:rPr>
              <a:t>[</a:t>
            </a:r>
            <a:endParaRPr lang="en-NZ" dirty="0" smtClean="0"/>
          </a:p>
          <a:p>
            <a:endParaRPr lang="en-NZ" dirty="0"/>
          </a:p>
        </p:txBody>
      </p:sp>
    </p:spTree>
    <p:extLst>
      <p:ext uri="{BB962C8B-B14F-4D97-AF65-F5344CB8AC3E}">
        <p14:creationId xmlns:p14="http://schemas.microsoft.com/office/powerpoint/2010/main" val="40527231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tx1"/>
          </a:solidFill>
        </p:spPr>
        <p:txBody>
          <a:bodyPr/>
          <a:lstStyle/>
          <a:p>
            <a:r>
              <a:rPr lang="en-NZ" b="1" dirty="0" smtClean="0">
                <a:solidFill>
                  <a:srgbClr val="FF0066"/>
                </a:solidFill>
              </a:rPr>
              <a:t>SFX technology</a:t>
            </a:r>
            <a:endParaRPr lang="en-NZ" b="1" dirty="0">
              <a:solidFill>
                <a:srgbClr val="FF0066"/>
              </a:solidFill>
            </a:endParaRPr>
          </a:p>
        </p:txBody>
      </p:sp>
      <p:sp>
        <p:nvSpPr>
          <p:cNvPr id="5" name="Content Placeholder 4"/>
          <p:cNvSpPr>
            <a:spLocks noGrp="1"/>
          </p:cNvSpPr>
          <p:nvPr>
            <p:ph sz="half" idx="1"/>
          </p:nvPr>
        </p:nvSpPr>
        <p:spPr>
          <a:xfrm>
            <a:off x="251520" y="1600200"/>
            <a:ext cx="4244280" cy="5069160"/>
          </a:xfrm>
        </p:spPr>
        <p:txBody>
          <a:bodyPr>
            <a:normAutofit/>
          </a:bodyPr>
          <a:lstStyle/>
          <a:p>
            <a:r>
              <a:rPr lang="en-NZ" dirty="0" smtClean="0"/>
              <a:t>The control room is completely created through the use of CGI and green screen. The set consists simply of bare desks and actors who mimic movements which are later matched which computer generated images. </a:t>
            </a:r>
            <a:endParaRPr lang="en-NZ"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4008" y="1556792"/>
            <a:ext cx="4038600" cy="1944216"/>
          </a:xfrm>
        </p:spPr>
      </p:pic>
      <p:pic>
        <p:nvPicPr>
          <p:cNvPr id="9" name="Content Placeholder 7"/>
          <p:cNvPicPr>
            <a:picLocks noChangeAspect="1"/>
          </p:cNvPicPr>
          <p:nvPr/>
        </p:nvPicPr>
        <p:blipFill rotWithShape="1">
          <a:blip r:embed="rId3">
            <a:extLst>
              <a:ext uri="{28A0092B-C50C-407E-A947-70E740481C1C}">
                <a14:useLocalDpi xmlns:a14="http://schemas.microsoft.com/office/drawing/2010/main" val="0"/>
              </a:ext>
            </a:extLst>
          </a:blip>
          <a:srcRect b="40572"/>
          <a:stretch/>
        </p:blipFill>
        <p:spPr>
          <a:xfrm>
            <a:off x="4644008" y="3717032"/>
            <a:ext cx="4038600" cy="2736304"/>
          </a:xfrm>
          <a:prstGeom prst="rect">
            <a:avLst/>
          </a:prstGeom>
        </p:spPr>
      </p:pic>
    </p:spTree>
    <p:extLst>
      <p:ext uri="{BB962C8B-B14F-4D97-AF65-F5344CB8AC3E}">
        <p14:creationId xmlns:p14="http://schemas.microsoft.com/office/powerpoint/2010/main" val="383237248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tx1"/>
          </a:solidFill>
        </p:spPr>
        <p:txBody>
          <a:bodyPr/>
          <a:lstStyle/>
          <a:p>
            <a:r>
              <a:rPr lang="en-NZ" b="1" dirty="0" smtClean="0">
                <a:solidFill>
                  <a:srgbClr val="FF0066"/>
                </a:solidFill>
              </a:rPr>
              <a:t>SFX technology</a:t>
            </a:r>
            <a:endParaRPr lang="en-NZ" b="1" dirty="0">
              <a:solidFill>
                <a:srgbClr val="FF0066"/>
              </a:solidFill>
            </a:endParaRPr>
          </a:p>
        </p:txBody>
      </p:sp>
      <p:sp>
        <p:nvSpPr>
          <p:cNvPr id="5" name="Text Placeholder 4"/>
          <p:cNvSpPr>
            <a:spLocks noGrp="1"/>
          </p:cNvSpPr>
          <p:nvPr>
            <p:ph type="body" idx="1"/>
          </p:nvPr>
        </p:nvSpPr>
        <p:spPr>
          <a:xfrm>
            <a:off x="467544" y="1556792"/>
            <a:ext cx="4040188" cy="4824536"/>
          </a:xfrm>
        </p:spPr>
        <p:txBody>
          <a:bodyPr>
            <a:normAutofit fontScale="92500"/>
          </a:bodyPr>
          <a:lstStyle/>
          <a:p>
            <a:r>
              <a:rPr lang="en-NZ" dirty="0" smtClean="0"/>
              <a:t>Examples of CGI </a:t>
            </a:r>
            <a:r>
              <a:rPr lang="en-NZ" dirty="0"/>
              <a:t>can be seen when one </a:t>
            </a:r>
            <a:r>
              <a:rPr lang="en-NZ" dirty="0" err="1"/>
              <a:t>gamemaker</a:t>
            </a:r>
            <a:r>
              <a:rPr lang="en-NZ" dirty="0"/>
              <a:t> creates a fireball </a:t>
            </a:r>
            <a:r>
              <a:rPr lang="en-NZ" dirty="0" smtClean="0"/>
              <a:t>in the control </a:t>
            </a:r>
            <a:r>
              <a:rPr lang="en-NZ" dirty="0" err="1" smtClean="0"/>
              <a:t>center</a:t>
            </a:r>
            <a:r>
              <a:rPr lang="en-NZ" dirty="0" smtClean="0"/>
              <a:t> and </a:t>
            </a:r>
            <a:r>
              <a:rPr lang="en-NZ" dirty="0"/>
              <a:t>then pushes it towards </a:t>
            </a:r>
            <a:r>
              <a:rPr lang="en-NZ" dirty="0" err="1"/>
              <a:t>Katniss</a:t>
            </a:r>
            <a:r>
              <a:rPr lang="en-NZ" dirty="0"/>
              <a:t>. </a:t>
            </a:r>
            <a:endParaRPr lang="en-NZ" dirty="0" smtClean="0"/>
          </a:p>
          <a:p>
            <a:endParaRPr lang="en-NZ" dirty="0" smtClean="0"/>
          </a:p>
          <a:p>
            <a:r>
              <a:rPr lang="en-NZ" dirty="0" smtClean="0"/>
              <a:t>Another </a:t>
            </a:r>
            <a:r>
              <a:rPr lang="en-NZ" dirty="0" err="1"/>
              <a:t>gamemaker</a:t>
            </a:r>
            <a:r>
              <a:rPr lang="en-NZ" dirty="0"/>
              <a:t> creates a hologram of a mutt </a:t>
            </a:r>
            <a:r>
              <a:rPr lang="en-NZ" dirty="0" smtClean="0"/>
              <a:t>on a touchscreen interface and </a:t>
            </a:r>
            <a:r>
              <a:rPr lang="en-NZ" dirty="0"/>
              <a:t>places it in the arena near </a:t>
            </a:r>
            <a:r>
              <a:rPr lang="en-NZ" dirty="0" err="1"/>
              <a:t>Katniss</a:t>
            </a:r>
            <a:r>
              <a:rPr lang="en-NZ" dirty="0"/>
              <a:t> and </a:t>
            </a:r>
            <a:r>
              <a:rPr lang="en-NZ" dirty="0" err="1"/>
              <a:t>Peeta</a:t>
            </a:r>
            <a:r>
              <a:rPr lang="en-NZ" dirty="0"/>
              <a:t>. Both the fireball and </a:t>
            </a:r>
            <a:r>
              <a:rPr lang="en-NZ" dirty="0" smtClean="0"/>
              <a:t>the Mutts </a:t>
            </a:r>
            <a:r>
              <a:rPr lang="en-NZ" dirty="0"/>
              <a:t>are created  with CGI but look extremely realistic.</a:t>
            </a:r>
          </a:p>
          <a:p>
            <a:endParaRPr lang="en-NZ"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4008" y="3645024"/>
            <a:ext cx="4104456" cy="2731329"/>
          </a:xfrm>
        </p:spPr>
      </p:pic>
      <p:sp>
        <p:nvSpPr>
          <p:cNvPr id="7" name="Text Placeholder 6"/>
          <p:cNvSpPr>
            <a:spLocks noGrp="1"/>
          </p:cNvSpPr>
          <p:nvPr>
            <p:ph type="body" sz="quarter" idx="3"/>
          </p:nvPr>
        </p:nvSpPr>
        <p:spPr/>
        <p:txBody>
          <a:bodyPr/>
          <a:lstStyle/>
          <a:p>
            <a:endParaRPr lang="en-NZ"/>
          </a:p>
        </p:txBody>
      </p:sp>
      <p:pic>
        <p:nvPicPr>
          <p:cNvPr id="9" name="Content Placeholder 8"/>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t="29275"/>
          <a:stretch/>
        </p:blipFill>
        <p:spPr>
          <a:xfrm>
            <a:off x="4644008" y="1556792"/>
            <a:ext cx="4104456" cy="1985048"/>
          </a:xfrm>
        </p:spPr>
      </p:pic>
    </p:spTree>
    <p:extLst>
      <p:ext uri="{BB962C8B-B14F-4D97-AF65-F5344CB8AC3E}">
        <p14:creationId xmlns:p14="http://schemas.microsoft.com/office/powerpoint/2010/main" val="406037724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TotalTime>
  <Words>685</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THE HUNGER GAMES </vt:lpstr>
      <vt:lpstr>PLOT OVERVIEW:</vt:lpstr>
      <vt:lpstr>THEMES</vt:lpstr>
      <vt:lpstr>THEME QUOTES:</vt:lpstr>
      <vt:lpstr>Suzanne Collins:</vt:lpstr>
      <vt:lpstr>Links to real life events</vt:lpstr>
      <vt:lpstr>SFX technology</vt:lpstr>
      <vt:lpstr>SFX technology</vt:lpstr>
      <vt:lpstr>SFX technology</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HUNGER GAMES</dc:title>
  <dc:creator>Julie Gillaly</dc:creator>
  <cp:lastModifiedBy>Julie Gillaly</cp:lastModifiedBy>
  <cp:revision>13</cp:revision>
  <dcterms:created xsi:type="dcterms:W3CDTF">2012-10-25T00:28:53Z</dcterms:created>
  <dcterms:modified xsi:type="dcterms:W3CDTF">2012-10-26T02:13:56Z</dcterms:modified>
</cp:coreProperties>
</file>