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4" r:id="rId4"/>
    <p:sldId id="258" r:id="rId5"/>
    <p:sldId id="260" r:id="rId6"/>
    <p:sldId id="261" r:id="rId7"/>
    <p:sldId id="262" r:id="rId8"/>
    <p:sldId id="263" r:id="rId9"/>
    <p:sldId id="265" r:id="rId10"/>
    <p:sldId id="266" r:id="rId11"/>
    <p:sldId id="267" r:id="rId12"/>
    <p:sldId id="268" r:id="rId13"/>
    <p:sldId id="269" r:id="rId14"/>
    <p:sldId id="273"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36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902AC609-D48B-4DFA-9248-DF1B771BE7DA}" type="datetimeFigureOut">
              <a:rPr lang="en-NZ" smtClean="0"/>
              <a:t>7/03/2013</a:t>
            </a:fld>
            <a:endParaRPr lang="en-NZ"/>
          </a:p>
        </p:txBody>
      </p:sp>
      <p:sp>
        <p:nvSpPr>
          <p:cNvPr id="23" name="Slide Number Placeholder 22"/>
          <p:cNvSpPr>
            <a:spLocks noGrp="1"/>
          </p:cNvSpPr>
          <p:nvPr>
            <p:ph type="sldNum" sz="quarter" idx="11"/>
          </p:nvPr>
        </p:nvSpPr>
        <p:spPr/>
        <p:txBody>
          <a:bodyPr/>
          <a:lstStyle/>
          <a:p>
            <a:fld id="{ECB954F6-E0EB-4FAD-AD4B-5D363FAEB025}" type="slidenum">
              <a:rPr lang="en-NZ" smtClean="0"/>
              <a:t>‹#›</a:t>
            </a:fld>
            <a:endParaRPr lang="en-NZ"/>
          </a:p>
        </p:txBody>
      </p:sp>
      <p:sp>
        <p:nvSpPr>
          <p:cNvPr id="24" name="Footer Placeholder 23"/>
          <p:cNvSpPr>
            <a:spLocks noGrp="1"/>
          </p:cNvSpPr>
          <p:nvPr>
            <p:ph type="ftr" sz="quarter" idx="12"/>
          </p:nvPr>
        </p:nvSpPr>
        <p:spPr/>
        <p:txBody>
          <a:bodyPr/>
          <a:lstStyle/>
          <a:p>
            <a:endParaRPr lang="en-NZ"/>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2AC609-D48B-4DFA-9248-DF1B771BE7DA}" type="datetimeFigureOut">
              <a:rPr lang="en-NZ" smtClean="0"/>
              <a:t>7/03/2013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CB954F6-E0EB-4FAD-AD4B-5D363FAEB025}"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2AC609-D48B-4DFA-9248-DF1B771BE7DA}" type="datetimeFigureOut">
              <a:rPr lang="en-NZ" smtClean="0"/>
              <a:t>7/03/2013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CB954F6-E0EB-4FAD-AD4B-5D363FAEB025}"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902AC609-D48B-4DFA-9248-DF1B771BE7DA}" type="datetimeFigureOut">
              <a:rPr lang="en-NZ" smtClean="0"/>
              <a:t>7/03/2013</a:t>
            </a:fld>
            <a:endParaRPr lang="en-NZ"/>
          </a:p>
        </p:txBody>
      </p:sp>
      <p:sp>
        <p:nvSpPr>
          <p:cNvPr id="19" name="Slide Number Placeholder 18"/>
          <p:cNvSpPr>
            <a:spLocks noGrp="1"/>
          </p:cNvSpPr>
          <p:nvPr>
            <p:ph type="sldNum" sz="quarter" idx="15"/>
          </p:nvPr>
        </p:nvSpPr>
        <p:spPr/>
        <p:txBody>
          <a:bodyPr/>
          <a:lstStyle/>
          <a:p>
            <a:fld id="{ECB954F6-E0EB-4FAD-AD4B-5D363FAEB025}" type="slidenum">
              <a:rPr lang="en-NZ" smtClean="0"/>
              <a:t>‹#›</a:t>
            </a:fld>
            <a:endParaRPr lang="en-NZ"/>
          </a:p>
        </p:txBody>
      </p:sp>
      <p:sp>
        <p:nvSpPr>
          <p:cNvPr id="21" name="Footer Placeholder 20"/>
          <p:cNvSpPr>
            <a:spLocks noGrp="1"/>
          </p:cNvSpPr>
          <p:nvPr>
            <p:ph type="ftr" sz="quarter" idx="16"/>
          </p:nvPr>
        </p:nvSpPr>
        <p:spPr/>
        <p:txBody>
          <a:bodyPr/>
          <a:lstStyle/>
          <a:p>
            <a:endParaRPr lang="en-NZ"/>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902AC609-D48B-4DFA-9248-DF1B771BE7DA}" type="datetimeFigureOut">
              <a:rPr lang="en-NZ" smtClean="0"/>
              <a:t>7/03/2013</a:t>
            </a:fld>
            <a:endParaRPr lang="en-NZ"/>
          </a:p>
        </p:txBody>
      </p:sp>
      <p:sp>
        <p:nvSpPr>
          <p:cNvPr id="20" name="Slide Number Placeholder 19"/>
          <p:cNvSpPr>
            <a:spLocks noGrp="1"/>
          </p:cNvSpPr>
          <p:nvPr>
            <p:ph type="sldNum" sz="quarter" idx="11"/>
          </p:nvPr>
        </p:nvSpPr>
        <p:spPr/>
        <p:txBody>
          <a:bodyPr/>
          <a:lstStyle/>
          <a:p>
            <a:fld id="{ECB954F6-E0EB-4FAD-AD4B-5D363FAEB025}" type="slidenum">
              <a:rPr lang="en-NZ" smtClean="0"/>
              <a:t>‹#›</a:t>
            </a:fld>
            <a:endParaRPr lang="en-NZ"/>
          </a:p>
        </p:txBody>
      </p:sp>
      <p:sp>
        <p:nvSpPr>
          <p:cNvPr id="21" name="Footer Placeholder 20"/>
          <p:cNvSpPr>
            <a:spLocks noGrp="1"/>
          </p:cNvSpPr>
          <p:nvPr>
            <p:ph type="ftr" sz="quarter" idx="12"/>
          </p:nvPr>
        </p:nvSpPr>
        <p:spPr/>
        <p:txBody>
          <a:bodyPr/>
          <a:lstStyle/>
          <a:p>
            <a:endParaRPr lang="en-NZ"/>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902AC609-D48B-4DFA-9248-DF1B771BE7DA}" type="datetimeFigureOut">
              <a:rPr lang="en-NZ" smtClean="0"/>
              <a:t>7/03/2013</a:t>
            </a:fld>
            <a:endParaRPr lang="en-NZ"/>
          </a:p>
        </p:txBody>
      </p:sp>
      <p:sp>
        <p:nvSpPr>
          <p:cNvPr id="25" name="Slide Number Placeholder 24"/>
          <p:cNvSpPr>
            <a:spLocks noGrp="1"/>
          </p:cNvSpPr>
          <p:nvPr>
            <p:ph type="sldNum" sz="quarter" idx="16"/>
          </p:nvPr>
        </p:nvSpPr>
        <p:spPr/>
        <p:txBody>
          <a:bodyPr/>
          <a:lstStyle/>
          <a:p>
            <a:fld id="{ECB954F6-E0EB-4FAD-AD4B-5D363FAEB025}" type="slidenum">
              <a:rPr lang="en-NZ" smtClean="0"/>
              <a:t>‹#›</a:t>
            </a:fld>
            <a:endParaRPr lang="en-NZ"/>
          </a:p>
        </p:txBody>
      </p:sp>
      <p:sp>
        <p:nvSpPr>
          <p:cNvPr id="26" name="Footer Placeholder 25"/>
          <p:cNvSpPr>
            <a:spLocks noGrp="1"/>
          </p:cNvSpPr>
          <p:nvPr>
            <p:ph type="ftr" sz="quarter" idx="17"/>
          </p:nvPr>
        </p:nvSpPr>
        <p:spPr/>
        <p:txBody>
          <a:bodyPr/>
          <a:lstStyle/>
          <a:p>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902AC609-D48B-4DFA-9248-DF1B771BE7DA}" type="datetimeFigureOut">
              <a:rPr lang="en-NZ" smtClean="0"/>
              <a:t>7/03/2013</a:t>
            </a:fld>
            <a:endParaRPr lang="en-NZ"/>
          </a:p>
        </p:txBody>
      </p:sp>
      <p:sp>
        <p:nvSpPr>
          <p:cNvPr id="24" name="Slide Number Placeholder 23"/>
          <p:cNvSpPr>
            <a:spLocks noGrp="1"/>
          </p:cNvSpPr>
          <p:nvPr>
            <p:ph type="sldNum" sz="quarter" idx="17"/>
          </p:nvPr>
        </p:nvSpPr>
        <p:spPr/>
        <p:txBody>
          <a:bodyPr/>
          <a:lstStyle/>
          <a:p>
            <a:fld id="{ECB954F6-E0EB-4FAD-AD4B-5D363FAEB025}" type="slidenum">
              <a:rPr lang="en-NZ" smtClean="0"/>
              <a:t>‹#›</a:t>
            </a:fld>
            <a:endParaRPr lang="en-NZ"/>
          </a:p>
        </p:txBody>
      </p:sp>
      <p:sp>
        <p:nvSpPr>
          <p:cNvPr id="29" name="Footer Placeholder 28"/>
          <p:cNvSpPr>
            <a:spLocks noGrp="1"/>
          </p:cNvSpPr>
          <p:nvPr>
            <p:ph type="ftr" sz="quarter" idx="18"/>
          </p:nvPr>
        </p:nvSpPr>
        <p:spPr/>
        <p:txBody>
          <a:bodyPr/>
          <a:lstStyle/>
          <a:p>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902AC609-D48B-4DFA-9248-DF1B771BE7DA}" type="datetimeFigureOut">
              <a:rPr lang="en-NZ" smtClean="0"/>
              <a:t>7/03/2013</a:t>
            </a:fld>
            <a:endParaRPr lang="en-NZ"/>
          </a:p>
        </p:txBody>
      </p:sp>
      <p:sp>
        <p:nvSpPr>
          <p:cNvPr id="14" name="Slide Number Placeholder 13"/>
          <p:cNvSpPr>
            <a:spLocks noGrp="1"/>
          </p:cNvSpPr>
          <p:nvPr>
            <p:ph type="sldNum" sz="quarter" idx="11"/>
          </p:nvPr>
        </p:nvSpPr>
        <p:spPr/>
        <p:txBody>
          <a:bodyPr/>
          <a:lstStyle/>
          <a:p>
            <a:fld id="{ECB954F6-E0EB-4FAD-AD4B-5D363FAEB025}" type="slidenum">
              <a:rPr lang="en-NZ" smtClean="0"/>
              <a:t>‹#›</a:t>
            </a:fld>
            <a:endParaRPr lang="en-NZ"/>
          </a:p>
        </p:txBody>
      </p:sp>
      <p:sp>
        <p:nvSpPr>
          <p:cNvPr id="18" name="Footer Placeholder 17"/>
          <p:cNvSpPr>
            <a:spLocks noGrp="1"/>
          </p:cNvSpPr>
          <p:nvPr>
            <p:ph type="ftr" sz="quarter" idx="12"/>
          </p:nvPr>
        </p:nvSpPr>
        <p:spPr/>
        <p:txBody>
          <a:bodyPr/>
          <a:lstStyle/>
          <a:p>
            <a:endParaRPr lang="en-NZ"/>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902AC609-D48B-4DFA-9248-DF1B771BE7DA}" type="datetimeFigureOut">
              <a:rPr lang="en-NZ" smtClean="0"/>
              <a:t>7/03/2013</a:t>
            </a:fld>
            <a:endParaRPr lang="en-NZ"/>
          </a:p>
        </p:txBody>
      </p:sp>
      <p:sp>
        <p:nvSpPr>
          <p:cNvPr id="12" name="Slide Number Placeholder 11"/>
          <p:cNvSpPr>
            <a:spLocks noGrp="1"/>
          </p:cNvSpPr>
          <p:nvPr>
            <p:ph type="sldNum" sz="quarter" idx="11"/>
          </p:nvPr>
        </p:nvSpPr>
        <p:spPr/>
        <p:txBody>
          <a:bodyPr/>
          <a:lstStyle/>
          <a:p>
            <a:fld id="{ECB954F6-E0EB-4FAD-AD4B-5D363FAEB025}" type="slidenum">
              <a:rPr lang="en-NZ" smtClean="0"/>
              <a:t>‹#›</a:t>
            </a:fld>
            <a:endParaRPr lang="en-NZ"/>
          </a:p>
        </p:txBody>
      </p:sp>
      <p:sp>
        <p:nvSpPr>
          <p:cNvPr id="13" name="Footer Placeholder 12"/>
          <p:cNvSpPr>
            <a:spLocks noGrp="1"/>
          </p:cNvSpPr>
          <p:nvPr>
            <p:ph type="ftr" sz="quarter" idx="12"/>
          </p:nvPr>
        </p:nvSpPr>
        <p:spPr/>
        <p:txBody>
          <a:bodyPr/>
          <a:lstStyle/>
          <a:p>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902AC609-D48B-4DFA-9248-DF1B771BE7DA}" type="datetimeFigureOut">
              <a:rPr lang="en-NZ" smtClean="0"/>
              <a:t>7/03/2013</a:t>
            </a:fld>
            <a:endParaRPr lang="en-NZ"/>
          </a:p>
        </p:txBody>
      </p:sp>
      <p:sp>
        <p:nvSpPr>
          <p:cNvPr id="18" name="Slide Number Placeholder 17"/>
          <p:cNvSpPr>
            <a:spLocks noGrp="1"/>
          </p:cNvSpPr>
          <p:nvPr>
            <p:ph type="sldNum" sz="quarter" idx="16"/>
          </p:nvPr>
        </p:nvSpPr>
        <p:spPr/>
        <p:txBody>
          <a:bodyPr/>
          <a:lstStyle/>
          <a:p>
            <a:fld id="{ECB954F6-E0EB-4FAD-AD4B-5D363FAEB025}" type="slidenum">
              <a:rPr lang="en-NZ" smtClean="0"/>
              <a:t>‹#›</a:t>
            </a:fld>
            <a:endParaRPr lang="en-NZ"/>
          </a:p>
        </p:txBody>
      </p:sp>
      <p:sp>
        <p:nvSpPr>
          <p:cNvPr id="20" name="Footer Placeholder 19"/>
          <p:cNvSpPr>
            <a:spLocks noGrp="1"/>
          </p:cNvSpPr>
          <p:nvPr>
            <p:ph type="ftr" sz="quarter" idx="17"/>
          </p:nvPr>
        </p:nvSpPr>
        <p:spPr/>
        <p:txBody>
          <a:bodyPr/>
          <a:lstStyle/>
          <a:p>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902AC609-D48B-4DFA-9248-DF1B771BE7DA}" type="datetimeFigureOut">
              <a:rPr lang="en-NZ" smtClean="0"/>
              <a:t>7/03/2013</a:t>
            </a:fld>
            <a:endParaRPr lang="en-NZ"/>
          </a:p>
        </p:txBody>
      </p:sp>
      <p:sp>
        <p:nvSpPr>
          <p:cNvPr id="20" name="Slide Number Placeholder 19"/>
          <p:cNvSpPr>
            <a:spLocks noGrp="1"/>
          </p:cNvSpPr>
          <p:nvPr>
            <p:ph type="sldNum" sz="quarter" idx="15"/>
          </p:nvPr>
        </p:nvSpPr>
        <p:spPr/>
        <p:txBody>
          <a:bodyPr/>
          <a:lstStyle/>
          <a:p>
            <a:fld id="{ECB954F6-E0EB-4FAD-AD4B-5D363FAEB025}" type="slidenum">
              <a:rPr lang="en-NZ" smtClean="0"/>
              <a:t>‹#›</a:t>
            </a:fld>
            <a:endParaRPr lang="en-NZ"/>
          </a:p>
        </p:txBody>
      </p:sp>
      <p:sp>
        <p:nvSpPr>
          <p:cNvPr id="21" name="Footer Placeholder 20"/>
          <p:cNvSpPr>
            <a:spLocks noGrp="1"/>
          </p:cNvSpPr>
          <p:nvPr>
            <p:ph type="ftr" sz="quarter" idx="16"/>
          </p:nvPr>
        </p:nvSpPr>
        <p:spPr/>
        <p:txBody>
          <a:bodyPr/>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902AC609-D48B-4DFA-9248-DF1B771BE7DA}" type="datetimeFigureOut">
              <a:rPr lang="en-NZ" smtClean="0"/>
              <a:t>7/03/2013</a:t>
            </a:fld>
            <a:endParaRPr lang="en-NZ"/>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n-NZ"/>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ECB954F6-E0EB-4FAD-AD4B-5D363FAEB025}" type="slidenum">
              <a:rPr lang="en-NZ" smtClean="0"/>
              <a:t>‹#›</a:t>
            </a:fld>
            <a:endParaRPr lang="en-NZ"/>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hyperlink" Target="http://www.imdb.com/name/nm0001805/" TargetMode="External"/><Relationship Id="rId2" Type="http://schemas.openxmlformats.org/officeDocument/2006/relationships/image" Target="../media/image6.jpg"/><Relationship Id="rId1" Type="http://schemas.openxmlformats.org/officeDocument/2006/relationships/slideLayout" Target="../slideLayouts/slideLayout4.xml"/><Relationship Id="rId4" Type="http://schemas.openxmlformats.org/officeDocument/2006/relationships/hyperlink" Target="http://www.imdb.com/name/nm0002092/"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NZ" dirty="0"/>
          </a:p>
        </p:txBody>
      </p:sp>
      <p:sp>
        <p:nvSpPr>
          <p:cNvPr id="2" name="Title 1"/>
          <p:cNvSpPr>
            <a:spLocks noGrp="1"/>
          </p:cNvSpPr>
          <p:nvPr>
            <p:ph type="title"/>
          </p:nvPr>
        </p:nvSpPr>
        <p:spPr/>
        <p:txBody>
          <a:bodyPr/>
          <a:lstStyle/>
          <a:p>
            <a:endParaRPr lang="en-NZ"/>
          </a:p>
        </p:txBody>
      </p:sp>
    </p:spTree>
    <p:extLst>
      <p:ext uri="{BB962C8B-B14F-4D97-AF65-F5344CB8AC3E}">
        <p14:creationId xmlns:p14="http://schemas.microsoft.com/office/powerpoint/2010/main" val="9454666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lvl="0"/>
            <a:r>
              <a:rPr lang="en-NZ" sz="3600" dirty="0"/>
              <a:t>Minimal funding and resourcing of many Films Noir forced directors to be innovative and clever in their cinematography and lighting to maximise each shot.</a:t>
            </a:r>
          </a:p>
          <a:p>
            <a:endParaRPr lang="en-NZ" dirty="0"/>
          </a:p>
        </p:txBody>
      </p:sp>
      <p:sp>
        <p:nvSpPr>
          <p:cNvPr id="3" name="Title 2"/>
          <p:cNvSpPr>
            <a:spLocks noGrp="1"/>
          </p:cNvSpPr>
          <p:nvPr>
            <p:ph type="title"/>
          </p:nvPr>
        </p:nvSpPr>
        <p:spPr/>
        <p:txBody>
          <a:bodyPr/>
          <a:lstStyle/>
          <a:p>
            <a:r>
              <a:rPr lang="en-NZ" b="1" dirty="0" smtClean="0">
                <a:solidFill>
                  <a:srgbClr val="FFFF00"/>
                </a:solidFill>
              </a:rPr>
              <a:t>Contribution to meaning:</a:t>
            </a:r>
            <a:endParaRPr lang="en-NZ" b="1" dirty="0">
              <a:solidFill>
                <a:srgbClr val="FFFF00"/>
              </a:solidFill>
            </a:endParaRPr>
          </a:p>
        </p:txBody>
      </p:sp>
    </p:spTree>
    <p:extLst>
      <p:ext uri="{BB962C8B-B14F-4D97-AF65-F5344CB8AC3E}">
        <p14:creationId xmlns:p14="http://schemas.microsoft.com/office/powerpoint/2010/main" val="16239228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lvl="0"/>
            <a:r>
              <a:rPr lang="en-NZ" sz="3200" dirty="0"/>
              <a:t>War-time shortages reduced resources available to film-makers – this helped drive the innovation and expressionist film-making seen in Noir.</a:t>
            </a:r>
          </a:p>
          <a:p>
            <a:pPr lvl="0"/>
            <a:r>
              <a:rPr lang="en-NZ" sz="3200" dirty="0"/>
              <a:t>Noir began as a B-grade genre – its popularity is evidenced in the fact that it quickly became an ‘A-grade’ genre adopted by the big studios. (plenty of B-grade noirs were still made)</a:t>
            </a:r>
          </a:p>
          <a:p>
            <a:endParaRPr lang="en-NZ" dirty="0"/>
          </a:p>
        </p:txBody>
      </p:sp>
      <p:sp>
        <p:nvSpPr>
          <p:cNvPr id="3" name="Title 2"/>
          <p:cNvSpPr>
            <a:spLocks noGrp="1"/>
          </p:cNvSpPr>
          <p:nvPr>
            <p:ph type="title"/>
          </p:nvPr>
        </p:nvSpPr>
        <p:spPr/>
        <p:txBody>
          <a:bodyPr/>
          <a:lstStyle/>
          <a:p>
            <a:r>
              <a:rPr lang="en-NZ" b="1" dirty="0" smtClean="0">
                <a:solidFill>
                  <a:srgbClr val="FFFF00"/>
                </a:solidFill>
              </a:rPr>
              <a:t>Relationship to Society:</a:t>
            </a:r>
            <a:endParaRPr lang="en-NZ" b="1" dirty="0">
              <a:solidFill>
                <a:srgbClr val="FFFF00"/>
              </a:solidFill>
            </a:endParaRPr>
          </a:p>
        </p:txBody>
      </p:sp>
    </p:spTree>
    <p:extLst>
      <p:ext uri="{BB962C8B-B14F-4D97-AF65-F5344CB8AC3E}">
        <p14:creationId xmlns:p14="http://schemas.microsoft.com/office/powerpoint/2010/main" val="3824609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lvl="0"/>
            <a:r>
              <a:rPr lang="en-NZ" sz="2800" dirty="0" smtClean="0"/>
              <a:t>Detour is a </a:t>
            </a:r>
            <a:r>
              <a:rPr lang="en-NZ" sz="2800" dirty="0"/>
              <a:t>B-grade Noir masterpiece – innovative storytelling and cinematography. </a:t>
            </a:r>
            <a:r>
              <a:rPr lang="en-NZ" sz="2800" dirty="0" err="1" smtClean="0"/>
              <a:t>E.g</a:t>
            </a:r>
            <a:r>
              <a:rPr lang="en-NZ" sz="2800" dirty="0" smtClean="0"/>
              <a:t> triangular composition in diner scene.</a:t>
            </a:r>
            <a:endParaRPr lang="en-NZ" sz="2800" dirty="0"/>
          </a:p>
          <a:p>
            <a:endParaRPr lang="en-NZ" dirty="0"/>
          </a:p>
        </p:txBody>
      </p:sp>
      <p:sp>
        <p:nvSpPr>
          <p:cNvPr id="3" name="Title 2"/>
          <p:cNvSpPr>
            <a:spLocks noGrp="1"/>
          </p:cNvSpPr>
          <p:nvPr>
            <p:ph type="title"/>
          </p:nvPr>
        </p:nvSpPr>
        <p:spPr/>
        <p:txBody>
          <a:bodyPr/>
          <a:lstStyle/>
          <a:p>
            <a:r>
              <a:rPr lang="en-NZ" b="1" dirty="0" smtClean="0">
                <a:solidFill>
                  <a:srgbClr val="FFFF00"/>
                </a:solidFill>
              </a:rPr>
              <a:t>EVIDENCE:</a:t>
            </a:r>
            <a:endParaRPr lang="en-NZ" b="1" dirty="0">
              <a:solidFill>
                <a:srgbClr val="FFFF00"/>
              </a:solidFill>
            </a:endParaRPr>
          </a:p>
        </p:txBody>
      </p:sp>
    </p:spTree>
    <p:extLst>
      <p:ext uri="{BB962C8B-B14F-4D97-AF65-F5344CB8AC3E}">
        <p14:creationId xmlns:p14="http://schemas.microsoft.com/office/powerpoint/2010/main" val="34824125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6" y="1463040"/>
            <a:ext cx="8324030" cy="4724400"/>
          </a:xfrm>
        </p:spPr>
        <p:txBody>
          <a:bodyPr/>
          <a:lstStyle/>
          <a:p>
            <a:pPr lvl="0"/>
            <a:r>
              <a:rPr lang="en-NZ" dirty="0"/>
              <a:t>F</a:t>
            </a:r>
            <a:r>
              <a:rPr lang="en-NZ" dirty="0" smtClean="0"/>
              <a:t>ilm has long been regarded </a:t>
            </a:r>
            <a:r>
              <a:rPr lang="en-NZ" dirty="0"/>
              <a:t>as a potent and influential force in society</a:t>
            </a:r>
            <a:r>
              <a:rPr lang="en-NZ" dirty="0" smtClean="0"/>
              <a:t>.</a:t>
            </a:r>
          </a:p>
          <a:p>
            <a:endParaRPr lang="en-NZ" dirty="0" smtClean="0"/>
          </a:p>
          <a:p>
            <a:r>
              <a:rPr lang="en-NZ" dirty="0" smtClean="0"/>
              <a:t>The </a:t>
            </a:r>
            <a:r>
              <a:rPr lang="en-NZ" dirty="0"/>
              <a:t>Hays Code was a set of production directives, voluntarily adopted by all the major studios designed to </a:t>
            </a:r>
            <a:r>
              <a:rPr lang="en-NZ" dirty="0" smtClean="0"/>
              <a:t>pre-empt </a:t>
            </a:r>
            <a:r>
              <a:rPr lang="en-NZ" dirty="0"/>
              <a:t>a government-run censorship program.</a:t>
            </a:r>
          </a:p>
          <a:p>
            <a:pPr lvl="0"/>
            <a:endParaRPr lang="en-NZ" dirty="0" smtClean="0"/>
          </a:p>
          <a:p>
            <a:pPr lvl="0"/>
            <a:r>
              <a:rPr lang="en-NZ" b="1" i="1" dirty="0" smtClean="0"/>
              <a:t>The </a:t>
            </a:r>
            <a:r>
              <a:rPr lang="en-NZ" b="1" i="1" dirty="0"/>
              <a:t>Hays Code</a:t>
            </a:r>
            <a:r>
              <a:rPr lang="en-NZ" dirty="0"/>
              <a:t> (the informal name for The Motion Picture Production Code</a:t>
            </a:r>
            <a:r>
              <a:rPr lang="en-NZ" dirty="0" smtClean="0"/>
              <a:t>) was </a:t>
            </a:r>
            <a:r>
              <a:rPr lang="en-NZ" dirty="0"/>
              <a:t>adopted in 1930 but not seriously enforced until </a:t>
            </a:r>
            <a:r>
              <a:rPr lang="en-NZ" dirty="0" smtClean="0"/>
              <a:t>1934. It </a:t>
            </a:r>
            <a:r>
              <a:rPr lang="en-NZ" dirty="0"/>
              <a:t>was a set of rules </a:t>
            </a:r>
            <a:r>
              <a:rPr lang="en-NZ" dirty="0" smtClean="0"/>
              <a:t>which governed the </a:t>
            </a:r>
            <a:r>
              <a:rPr lang="en-NZ" dirty="0"/>
              <a:t>American filmmaking </a:t>
            </a:r>
            <a:r>
              <a:rPr lang="en-NZ" dirty="0" smtClean="0"/>
              <a:t>industry and that </a:t>
            </a:r>
            <a:r>
              <a:rPr lang="en-NZ" dirty="0"/>
              <a:t>shaped American cinema for over three decades. </a:t>
            </a:r>
            <a:r>
              <a:rPr lang="en-NZ" dirty="0" smtClean="0"/>
              <a:t>The cod evolved after </a:t>
            </a:r>
            <a:r>
              <a:rPr lang="en-NZ" dirty="0"/>
              <a:t>a wave of complaints and rulings about the content of movies in the early 20th </a:t>
            </a:r>
            <a:r>
              <a:rPr lang="en-NZ" dirty="0" smtClean="0"/>
              <a:t>century, as </a:t>
            </a:r>
            <a:r>
              <a:rPr lang="en-NZ" dirty="0"/>
              <a:t>well as a number of perceived immoral people within the industry itself </a:t>
            </a:r>
            <a:r>
              <a:rPr lang="en-NZ" dirty="0" smtClean="0"/>
              <a:t>(most infamously, Fatty Arbuckle). </a:t>
            </a:r>
            <a:endParaRPr lang="en-NZ" dirty="0"/>
          </a:p>
        </p:txBody>
      </p:sp>
      <p:sp>
        <p:nvSpPr>
          <p:cNvPr id="3" name="Title 2"/>
          <p:cNvSpPr>
            <a:spLocks noGrp="1"/>
          </p:cNvSpPr>
          <p:nvPr>
            <p:ph type="title"/>
          </p:nvPr>
        </p:nvSpPr>
        <p:spPr/>
        <p:txBody>
          <a:bodyPr/>
          <a:lstStyle/>
          <a:p>
            <a:r>
              <a:rPr lang="en-NZ" b="1" dirty="0" smtClean="0">
                <a:solidFill>
                  <a:srgbClr val="FFFF00"/>
                </a:solidFill>
              </a:rPr>
              <a:t>The Hay’s Production Code</a:t>
            </a:r>
            <a:endParaRPr lang="en-NZ" b="1" dirty="0">
              <a:solidFill>
                <a:srgbClr val="FFFF00"/>
              </a:solidFill>
            </a:endParaRPr>
          </a:p>
        </p:txBody>
      </p:sp>
    </p:spTree>
    <p:extLst>
      <p:ext uri="{BB962C8B-B14F-4D97-AF65-F5344CB8AC3E}">
        <p14:creationId xmlns:p14="http://schemas.microsoft.com/office/powerpoint/2010/main" val="8013390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6" y="1463040"/>
            <a:ext cx="8468046" cy="4724400"/>
          </a:xfrm>
        </p:spPr>
        <p:txBody>
          <a:bodyPr>
            <a:normAutofit/>
          </a:bodyPr>
          <a:lstStyle/>
          <a:p>
            <a:r>
              <a:rPr lang="en-NZ" dirty="0"/>
              <a:t>Natural blonde Audrey Totter (who was of Austrian and Swedish descent) had to darken her hair for her small role in the film to avoid any confusion with leading lady Lana Turner.</a:t>
            </a:r>
            <a:br>
              <a:rPr lang="en-NZ" dirty="0"/>
            </a:br>
            <a:r>
              <a:rPr lang="en-NZ" dirty="0"/>
              <a:t/>
            </a:r>
            <a:br>
              <a:rPr lang="en-NZ" dirty="0"/>
            </a:br>
            <a:r>
              <a:rPr lang="en-NZ" dirty="0"/>
              <a:t>To offset any bad publicity over the sexual nature of her role, MGM's publicity department arranged to have Turner photographed on the set with her two-year-old daughter Cheryl Crane and even had her take the child to the picture's New York City premiere</a:t>
            </a:r>
            <a:r>
              <a:rPr lang="en-NZ" dirty="0" smtClean="0"/>
              <a:t>.</a:t>
            </a:r>
            <a:r>
              <a:rPr lang="en-NZ" dirty="0"/>
              <a:t/>
            </a:r>
            <a:br>
              <a:rPr lang="en-NZ" dirty="0"/>
            </a:br>
            <a:r>
              <a:rPr lang="en-NZ" dirty="0"/>
              <a:t/>
            </a:r>
            <a:br>
              <a:rPr lang="en-NZ" dirty="0"/>
            </a:br>
            <a:r>
              <a:rPr lang="en-NZ" dirty="0"/>
              <a:t>Despite winning the approval of the Production Code Administration, </a:t>
            </a:r>
            <a:r>
              <a:rPr lang="en-NZ" b="1" dirty="0"/>
              <a:t>The Postman Always Rings Twice</a:t>
            </a:r>
            <a:r>
              <a:rPr lang="en-NZ" dirty="0"/>
              <a:t> was banned in Indonesia, Switzerland and Spain.</a:t>
            </a:r>
            <a:br>
              <a:rPr lang="en-NZ" dirty="0"/>
            </a:br>
            <a:r>
              <a:rPr lang="en-NZ" dirty="0"/>
              <a:t/>
            </a:r>
            <a:br>
              <a:rPr lang="en-NZ" dirty="0"/>
            </a:br>
            <a:r>
              <a:rPr lang="en-NZ" dirty="0"/>
              <a:t>"It was a real chore to do </a:t>
            </a:r>
            <a:r>
              <a:rPr lang="en-NZ" b="1" dirty="0"/>
              <a:t>Postman</a:t>
            </a:r>
            <a:r>
              <a:rPr lang="en-NZ" dirty="0"/>
              <a:t> under the Hays Office, but I think I managed to get the sex across."</a:t>
            </a:r>
            <a:br>
              <a:rPr lang="en-NZ" dirty="0"/>
            </a:br>
            <a:r>
              <a:rPr lang="en-NZ" dirty="0"/>
              <a:t>- Tay Garnett</a:t>
            </a:r>
            <a:br>
              <a:rPr lang="en-NZ" dirty="0"/>
            </a:br>
            <a:endParaRPr lang="en-NZ" dirty="0"/>
          </a:p>
        </p:txBody>
      </p:sp>
      <p:sp>
        <p:nvSpPr>
          <p:cNvPr id="3" name="Title 2"/>
          <p:cNvSpPr>
            <a:spLocks noGrp="1"/>
          </p:cNvSpPr>
          <p:nvPr>
            <p:ph type="title"/>
          </p:nvPr>
        </p:nvSpPr>
        <p:spPr>
          <a:xfrm>
            <a:off x="352426" y="228600"/>
            <a:ext cx="8612062" cy="1066800"/>
          </a:xfrm>
        </p:spPr>
        <p:txBody>
          <a:bodyPr>
            <a:normAutofit/>
          </a:bodyPr>
          <a:lstStyle/>
          <a:p>
            <a:r>
              <a:rPr lang="en-NZ" sz="3200" b="1" dirty="0" smtClean="0">
                <a:solidFill>
                  <a:srgbClr val="FFFF00"/>
                </a:solidFill>
              </a:rPr>
              <a:t>The Postman Always Rings Twice </a:t>
            </a:r>
            <a:r>
              <a:rPr lang="en-NZ" sz="3200" b="1" dirty="0" err="1" smtClean="0">
                <a:solidFill>
                  <a:srgbClr val="FFFF00"/>
                </a:solidFill>
              </a:rPr>
              <a:t>vs</a:t>
            </a:r>
            <a:r>
              <a:rPr lang="en-NZ" sz="3200" b="1" dirty="0" smtClean="0">
                <a:solidFill>
                  <a:srgbClr val="FFFF00"/>
                </a:solidFill>
              </a:rPr>
              <a:t> Hay’s Code</a:t>
            </a:r>
            <a:endParaRPr lang="en-NZ" sz="3200" b="1" dirty="0">
              <a:solidFill>
                <a:srgbClr val="FFFF00"/>
              </a:solidFill>
            </a:endParaRPr>
          </a:p>
        </p:txBody>
      </p:sp>
    </p:spTree>
    <p:extLst>
      <p:ext uri="{BB962C8B-B14F-4D97-AF65-F5344CB8AC3E}">
        <p14:creationId xmlns:p14="http://schemas.microsoft.com/office/powerpoint/2010/main" val="8583441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lvl="0"/>
            <a:r>
              <a:rPr lang="en-NZ" sz="2800" dirty="0"/>
              <a:t>Restricted the portrayal of adultery and crime (particularly murder) on screen.</a:t>
            </a:r>
          </a:p>
          <a:p>
            <a:pPr lvl="0"/>
            <a:r>
              <a:rPr lang="en-NZ" sz="2800" dirty="0"/>
              <a:t>Noir often pushed the boundaries of the Hays Code – but also relied a lot on innuendo rather than blatant portrayal.</a:t>
            </a:r>
          </a:p>
          <a:p>
            <a:pPr lvl="0"/>
            <a:r>
              <a:rPr lang="en-NZ" sz="2800" dirty="0"/>
              <a:t>Sin, in any form, is punished at the end of Noir.</a:t>
            </a:r>
          </a:p>
          <a:p>
            <a:endParaRPr lang="en-NZ" dirty="0"/>
          </a:p>
        </p:txBody>
      </p:sp>
      <p:sp>
        <p:nvSpPr>
          <p:cNvPr id="3" name="Title 2"/>
          <p:cNvSpPr>
            <a:spLocks noGrp="1"/>
          </p:cNvSpPr>
          <p:nvPr>
            <p:ph type="title"/>
          </p:nvPr>
        </p:nvSpPr>
        <p:spPr/>
        <p:txBody>
          <a:bodyPr/>
          <a:lstStyle/>
          <a:p>
            <a:r>
              <a:rPr lang="en-NZ" b="1" dirty="0" smtClean="0">
                <a:solidFill>
                  <a:srgbClr val="FFFF00"/>
                </a:solidFill>
              </a:rPr>
              <a:t>Contribution to Meaning:</a:t>
            </a:r>
            <a:endParaRPr lang="en-NZ" b="1" dirty="0">
              <a:solidFill>
                <a:srgbClr val="FFFF00"/>
              </a:solidFill>
            </a:endParaRPr>
          </a:p>
        </p:txBody>
      </p:sp>
    </p:spTree>
    <p:extLst>
      <p:ext uri="{BB962C8B-B14F-4D97-AF65-F5344CB8AC3E}">
        <p14:creationId xmlns:p14="http://schemas.microsoft.com/office/powerpoint/2010/main" val="25686575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lvl="0"/>
            <a:r>
              <a:rPr lang="en-NZ" sz="3200" dirty="0"/>
              <a:t>As a potent force in society, film were to uphold  good morals, and any character who broke with good morals was to be punished.</a:t>
            </a:r>
          </a:p>
          <a:p>
            <a:endParaRPr lang="en-NZ" dirty="0"/>
          </a:p>
        </p:txBody>
      </p:sp>
      <p:sp>
        <p:nvSpPr>
          <p:cNvPr id="3" name="Title 2"/>
          <p:cNvSpPr>
            <a:spLocks noGrp="1"/>
          </p:cNvSpPr>
          <p:nvPr>
            <p:ph type="title"/>
          </p:nvPr>
        </p:nvSpPr>
        <p:spPr/>
        <p:txBody>
          <a:bodyPr/>
          <a:lstStyle/>
          <a:p>
            <a:r>
              <a:rPr lang="en-NZ" b="1" dirty="0" smtClean="0">
                <a:solidFill>
                  <a:srgbClr val="FFFF00"/>
                </a:solidFill>
              </a:rPr>
              <a:t>Relationship to Society:</a:t>
            </a:r>
            <a:endParaRPr lang="en-NZ" b="1" dirty="0">
              <a:solidFill>
                <a:srgbClr val="FFFF00"/>
              </a:solidFill>
            </a:endParaRPr>
          </a:p>
        </p:txBody>
      </p:sp>
    </p:spTree>
    <p:extLst>
      <p:ext uri="{BB962C8B-B14F-4D97-AF65-F5344CB8AC3E}">
        <p14:creationId xmlns:p14="http://schemas.microsoft.com/office/powerpoint/2010/main" val="34719863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NZ" sz="2800" u="sng" dirty="0"/>
              <a:t>The Postman Always Rings Twice</a:t>
            </a:r>
            <a:endParaRPr lang="en-NZ" sz="2800" dirty="0"/>
          </a:p>
          <a:p>
            <a:pPr lvl="0"/>
            <a:r>
              <a:rPr lang="en-NZ" sz="2800" dirty="0"/>
              <a:t>Frank ends up on death-row: unable to escape the death penalty – but repenting and accepting o </a:t>
            </a:r>
            <a:r>
              <a:rPr lang="en-NZ" sz="2800" dirty="0" smtClean="0"/>
              <a:t>f the need </a:t>
            </a:r>
            <a:r>
              <a:rPr lang="en-NZ" sz="2800" dirty="0"/>
              <a:t>to pay for his sins</a:t>
            </a:r>
            <a:r>
              <a:rPr lang="en-NZ" sz="2800" dirty="0" smtClean="0"/>
              <a:t>.</a:t>
            </a:r>
          </a:p>
          <a:p>
            <a:pPr lvl="0"/>
            <a:endParaRPr lang="en-NZ" sz="2800" dirty="0"/>
          </a:p>
          <a:p>
            <a:r>
              <a:rPr lang="en-NZ" sz="2800" u="sng" dirty="0"/>
              <a:t>Detour</a:t>
            </a:r>
            <a:endParaRPr lang="en-NZ" sz="2800" dirty="0"/>
          </a:p>
          <a:p>
            <a:pPr lvl="0"/>
            <a:r>
              <a:rPr lang="en-NZ" sz="2800" dirty="0"/>
              <a:t>Vera’s murder is not seen on screen.</a:t>
            </a:r>
          </a:p>
          <a:p>
            <a:pPr lvl="0"/>
            <a:r>
              <a:rPr lang="en-NZ" sz="2800" dirty="0"/>
              <a:t>Ending changed – Al is caught by police: not left to wander free.</a:t>
            </a:r>
          </a:p>
          <a:p>
            <a:pPr lvl="0"/>
            <a:endParaRPr lang="en-NZ" dirty="0"/>
          </a:p>
          <a:p>
            <a:endParaRPr lang="en-NZ" dirty="0"/>
          </a:p>
        </p:txBody>
      </p:sp>
      <p:sp>
        <p:nvSpPr>
          <p:cNvPr id="3" name="Title 2"/>
          <p:cNvSpPr>
            <a:spLocks noGrp="1"/>
          </p:cNvSpPr>
          <p:nvPr>
            <p:ph type="title"/>
          </p:nvPr>
        </p:nvSpPr>
        <p:spPr/>
        <p:txBody>
          <a:bodyPr/>
          <a:lstStyle/>
          <a:p>
            <a:r>
              <a:rPr lang="en-NZ" b="1" dirty="0" smtClean="0">
                <a:solidFill>
                  <a:srgbClr val="FFFF00"/>
                </a:solidFill>
              </a:rPr>
              <a:t>EVIDENCE:</a:t>
            </a:r>
            <a:endParaRPr lang="en-NZ" b="1" dirty="0">
              <a:solidFill>
                <a:srgbClr val="FFFF00"/>
              </a:solidFill>
            </a:endParaRPr>
          </a:p>
        </p:txBody>
      </p:sp>
    </p:spTree>
    <p:extLst>
      <p:ext uri="{BB962C8B-B14F-4D97-AF65-F5344CB8AC3E}">
        <p14:creationId xmlns:p14="http://schemas.microsoft.com/office/powerpoint/2010/main" val="2642840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lstStyle/>
          <a:p>
            <a:endParaRPr lang="en-NZ"/>
          </a:p>
        </p:txBody>
      </p:sp>
      <p:sp>
        <p:nvSpPr>
          <p:cNvPr id="6" name="Text Placeholder 5"/>
          <p:cNvSpPr>
            <a:spLocks noGrp="1"/>
          </p:cNvSpPr>
          <p:nvPr>
            <p:ph type="body" sz="half" idx="15"/>
          </p:nvPr>
        </p:nvSpPr>
        <p:spPr/>
        <p:txBody>
          <a:bodyPr/>
          <a:lstStyle/>
          <a:p>
            <a:endParaRPr lang="en-NZ"/>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406777" y="836712"/>
            <a:ext cx="4555437" cy="5688631"/>
          </a:xfrm>
          <a:prstGeom prst="rect">
            <a:avLst/>
          </a:prstGeom>
          <a:ln>
            <a:noFill/>
          </a:ln>
          <a:effectLst>
            <a:softEdge rad="112500"/>
          </a:effectLst>
        </p:spPr>
      </p:pic>
      <p:sp>
        <p:nvSpPr>
          <p:cNvPr id="3" name="Content Placeholder 2"/>
          <p:cNvSpPr>
            <a:spLocks noGrp="1"/>
          </p:cNvSpPr>
          <p:nvPr>
            <p:ph sz="quarter" idx="13"/>
          </p:nvPr>
        </p:nvSpPr>
        <p:spPr>
          <a:xfrm>
            <a:off x="352426" y="2011680"/>
            <a:ext cx="3886200" cy="4657680"/>
          </a:xfrm>
        </p:spPr>
        <p:txBody>
          <a:bodyPr>
            <a:normAutofit fontScale="92500" lnSpcReduction="20000"/>
          </a:bodyPr>
          <a:lstStyle/>
          <a:p>
            <a:r>
              <a:rPr lang="en-NZ" sz="2400" dirty="0"/>
              <a:t>A married </a:t>
            </a:r>
            <a:r>
              <a:rPr lang="en-NZ" sz="2400" dirty="0" smtClean="0"/>
              <a:t>woman (Cora Smith) and </a:t>
            </a:r>
            <a:r>
              <a:rPr lang="en-NZ" sz="2400" dirty="0"/>
              <a:t>a drifter </a:t>
            </a:r>
            <a:r>
              <a:rPr lang="en-NZ" sz="2400" dirty="0" smtClean="0"/>
              <a:t>name Frank Chambers fall </a:t>
            </a:r>
            <a:r>
              <a:rPr lang="en-NZ" sz="2400" dirty="0"/>
              <a:t>in love, then plot to murder her </a:t>
            </a:r>
            <a:r>
              <a:rPr lang="en-NZ" sz="2400" dirty="0" smtClean="0"/>
              <a:t>husband (Nick Smith). The first murder attempt backfires and Frank leaves town. He can’t stay away however and is drawn back to Cora’s side. They plan a second murder which is successful. They get Nick drunk then drive him and his vehicle off a cliff. Once </a:t>
            </a:r>
            <a:r>
              <a:rPr lang="en-NZ" sz="2400" dirty="0"/>
              <a:t>the deed is done, they must live with the consequences of their actions.</a:t>
            </a:r>
          </a:p>
        </p:txBody>
      </p:sp>
      <p:sp>
        <p:nvSpPr>
          <p:cNvPr id="2" name="Title 1"/>
          <p:cNvSpPr>
            <a:spLocks noGrp="1"/>
          </p:cNvSpPr>
          <p:nvPr>
            <p:ph type="title"/>
          </p:nvPr>
        </p:nvSpPr>
        <p:spPr/>
        <p:txBody>
          <a:bodyPr/>
          <a:lstStyle/>
          <a:p>
            <a:r>
              <a:rPr lang="en-NZ" b="1" dirty="0" smtClean="0">
                <a:solidFill>
                  <a:srgbClr val="FFFF00"/>
                </a:solidFill>
              </a:rPr>
              <a:t>PLOT OVERVIEW:</a:t>
            </a:r>
            <a:endParaRPr lang="en-NZ" b="1" dirty="0">
              <a:solidFill>
                <a:srgbClr val="FFFF00"/>
              </a:solidFill>
            </a:endParaRPr>
          </a:p>
        </p:txBody>
      </p:sp>
    </p:spTree>
    <p:extLst>
      <p:ext uri="{BB962C8B-B14F-4D97-AF65-F5344CB8AC3E}">
        <p14:creationId xmlns:p14="http://schemas.microsoft.com/office/powerpoint/2010/main" val="3902208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p:txBody>
          <a:bodyPr/>
          <a:lstStyle/>
          <a:p>
            <a:endParaRPr lang="en-NZ"/>
          </a:p>
        </p:txBody>
      </p:sp>
      <p:sp>
        <p:nvSpPr>
          <p:cNvPr id="3" name="Text Placeholder 2"/>
          <p:cNvSpPr>
            <a:spLocks noGrp="1"/>
          </p:cNvSpPr>
          <p:nvPr>
            <p:ph type="body" sz="half" idx="15"/>
          </p:nvPr>
        </p:nvSpPr>
        <p:spPr/>
        <p:txBody>
          <a:bodyPr/>
          <a:lstStyle/>
          <a:p>
            <a:endParaRPr lang="en-NZ"/>
          </a:p>
        </p:txBody>
      </p:sp>
      <p:pic>
        <p:nvPicPr>
          <p:cNvPr id="7" name="Content Placeholder 6"/>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218298" y="2389736"/>
            <a:ext cx="4829419" cy="3703560"/>
          </a:xfrm>
          <a:prstGeom prst="rect">
            <a:avLst/>
          </a:prstGeom>
          <a:ln>
            <a:noFill/>
          </a:ln>
          <a:effectLst>
            <a:softEdge rad="112500"/>
          </a:effectLst>
        </p:spPr>
      </p:pic>
      <p:sp>
        <p:nvSpPr>
          <p:cNvPr id="5" name="Content Placeholder 4"/>
          <p:cNvSpPr>
            <a:spLocks noGrp="1"/>
          </p:cNvSpPr>
          <p:nvPr>
            <p:ph sz="quarter" idx="13"/>
          </p:nvPr>
        </p:nvSpPr>
        <p:spPr>
          <a:xfrm>
            <a:off x="323528" y="1484784"/>
            <a:ext cx="3886200" cy="4968552"/>
          </a:xfrm>
        </p:spPr>
        <p:txBody>
          <a:bodyPr/>
          <a:lstStyle/>
          <a:p>
            <a:pPr lvl="0"/>
            <a:r>
              <a:rPr lang="en-NZ" sz="2000" dirty="0"/>
              <a:t>Lighting: high contrast – expressionistic -  lighting: deep ominous shadows and sharp ‘highlights</a:t>
            </a:r>
            <a:r>
              <a:rPr lang="en-NZ" sz="2000" dirty="0" smtClean="0"/>
              <a:t>’ – particularly in the hospital scene where Frank is in bed, the venetian blinds cast fragmented shadows on the wall which appear almost like prison bars. This also appears in the court scene where Frank and Cora discuss their situation. This is a visual metaphor for their guilt and feeling of entrapment. It foreshadows their eventual </a:t>
            </a:r>
            <a:r>
              <a:rPr lang="en-NZ" sz="2000" dirty="0" smtClean="0"/>
              <a:t>death/physical </a:t>
            </a:r>
            <a:r>
              <a:rPr lang="en-NZ" sz="2000" dirty="0" smtClean="0"/>
              <a:t>imprisonment. </a:t>
            </a:r>
            <a:endParaRPr lang="en-NZ" sz="2000" dirty="0"/>
          </a:p>
          <a:p>
            <a:endParaRPr lang="en-NZ" dirty="0"/>
          </a:p>
        </p:txBody>
      </p:sp>
      <p:sp>
        <p:nvSpPr>
          <p:cNvPr id="6" name="Title 5"/>
          <p:cNvSpPr>
            <a:spLocks noGrp="1"/>
          </p:cNvSpPr>
          <p:nvPr>
            <p:ph type="title"/>
          </p:nvPr>
        </p:nvSpPr>
        <p:spPr/>
        <p:txBody>
          <a:bodyPr>
            <a:normAutofit fontScale="90000"/>
          </a:bodyPr>
          <a:lstStyle/>
          <a:p>
            <a:r>
              <a:rPr lang="en-NZ" b="1" dirty="0" smtClean="0">
                <a:solidFill>
                  <a:srgbClr val="FFFF00"/>
                </a:solidFill>
              </a:rPr>
              <a:t>Expressionist Camerawork/Lighting:</a:t>
            </a:r>
            <a:endParaRPr lang="en-NZ" dirty="0"/>
          </a:p>
        </p:txBody>
      </p:sp>
    </p:spTree>
    <p:extLst>
      <p:ext uri="{BB962C8B-B14F-4D97-AF65-F5344CB8AC3E}">
        <p14:creationId xmlns:p14="http://schemas.microsoft.com/office/powerpoint/2010/main" val="23656071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lstStyle/>
          <a:p>
            <a:endParaRPr lang="en-NZ"/>
          </a:p>
        </p:txBody>
      </p:sp>
      <p:sp>
        <p:nvSpPr>
          <p:cNvPr id="6" name="Text Placeholder 5"/>
          <p:cNvSpPr>
            <a:spLocks noGrp="1"/>
          </p:cNvSpPr>
          <p:nvPr>
            <p:ph type="body" sz="half" idx="15"/>
          </p:nvPr>
        </p:nvSpPr>
        <p:spPr/>
        <p:txBody>
          <a:bodyPr/>
          <a:lstStyle/>
          <a:p>
            <a:endParaRPr lang="en-NZ"/>
          </a:p>
        </p:txBody>
      </p:sp>
      <p:pic>
        <p:nvPicPr>
          <p:cNvPr id="7" name="Content Placeholder 6"/>
          <p:cNvPicPr>
            <a:picLocks noGrp="1" noChangeAspect="1"/>
          </p:cNvPicPr>
          <p:nvPr>
            <p:ph sz="quarter" idx="14"/>
          </p:nvPr>
        </p:nvPicPr>
        <p:blipFill rotWithShape="1">
          <a:blip r:embed="rId2">
            <a:extLst>
              <a:ext uri="{28A0092B-C50C-407E-A947-70E740481C1C}">
                <a14:useLocalDpi xmlns:a14="http://schemas.microsoft.com/office/drawing/2010/main" val="0"/>
              </a:ext>
            </a:extLst>
          </a:blip>
          <a:srcRect r="13671"/>
          <a:stretch/>
        </p:blipFill>
        <p:spPr>
          <a:xfrm>
            <a:off x="4833952" y="1340768"/>
            <a:ext cx="4310048" cy="4176464"/>
          </a:xfrm>
          <a:prstGeom prst="rect">
            <a:avLst/>
          </a:prstGeom>
          <a:ln>
            <a:noFill/>
          </a:ln>
          <a:effectLst>
            <a:softEdge rad="112500"/>
          </a:effectLst>
        </p:spPr>
      </p:pic>
      <p:sp>
        <p:nvSpPr>
          <p:cNvPr id="2" name="Content Placeholder 1"/>
          <p:cNvSpPr>
            <a:spLocks noGrp="1"/>
          </p:cNvSpPr>
          <p:nvPr>
            <p:ph sz="quarter" idx="13"/>
          </p:nvPr>
        </p:nvSpPr>
        <p:spPr>
          <a:xfrm>
            <a:off x="323528" y="1484784"/>
            <a:ext cx="4464496" cy="4608512"/>
          </a:xfrm>
        </p:spPr>
        <p:txBody>
          <a:bodyPr>
            <a:noAutofit/>
          </a:bodyPr>
          <a:lstStyle/>
          <a:p>
            <a:pPr lvl="0"/>
            <a:r>
              <a:rPr lang="en-NZ" sz="2400" dirty="0" smtClean="0"/>
              <a:t>Frank Chambers. Like Walter, Frank may </a:t>
            </a:r>
            <a:r>
              <a:rPr lang="en-NZ" sz="2400" dirty="0"/>
              <a:t>seem the victim of </a:t>
            </a:r>
            <a:r>
              <a:rPr lang="en-NZ" sz="2400" dirty="0" smtClean="0"/>
              <a:t>Cora’s </a:t>
            </a:r>
            <a:r>
              <a:rPr lang="en-NZ" sz="2400" dirty="0"/>
              <a:t>conniving </a:t>
            </a:r>
            <a:r>
              <a:rPr lang="en-NZ" sz="2400" dirty="0" smtClean="0"/>
              <a:t>plan to murder Nick and avoid being sent off as nurse to his paraplegic sister in Canada. However, he </a:t>
            </a:r>
            <a:r>
              <a:rPr lang="en-NZ" sz="2400" dirty="0"/>
              <a:t>is equally culpable – he did it </a:t>
            </a:r>
            <a:r>
              <a:rPr lang="en-NZ" sz="2400" dirty="0" smtClean="0"/>
              <a:t>in order to </a:t>
            </a:r>
            <a:endParaRPr lang="en-NZ" sz="2400" dirty="0"/>
          </a:p>
          <a:p>
            <a:pPr lvl="0"/>
            <a:r>
              <a:rPr lang="en-NZ" sz="2400" dirty="0"/>
              <a:t>Behind his charm and mild manners he is a ruthless criminal (adultery, murder larceny</a:t>
            </a:r>
            <a:r>
              <a:rPr lang="en-NZ" sz="2400" dirty="0" smtClean="0"/>
              <a:t>)</a:t>
            </a:r>
          </a:p>
          <a:p>
            <a:pPr lvl="0"/>
            <a:r>
              <a:rPr lang="en-NZ" sz="2400" b="1" i="1" dirty="0" smtClean="0">
                <a:solidFill>
                  <a:srgbClr val="FFFF00"/>
                </a:solidFill>
              </a:rPr>
              <a:t>“Stealing </a:t>
            </a:r>
            <a:r>
              <a:rPr lang="en-NZ" sz="2400" b="1" i="1" dirty="0">
                <a:solidFill>
                  <a:srgbClr val="FFFF00"/>
                </a:solidFill>
              </a:rPr>
              <a:t>a man's wife, that's nothing, but stealing a man's car, that's </a:t>
            </a:r>
            <a:r>
              <a:rPr lang="en-NZ" sz="2400" b="1" i="1" dirty="0" smtClean="0">
                <a:solidFill>
                  <a:srgbClr val="FFFF00"/>
                </a:solidFill>
              </a:rPr>
              <a:t>larceny”</a:t>
            </a:r>
            <a:r>
              <a:rPr lang="en-NZ" sz="2400" dirty="0"/>
              <a:t/>
            </a:r>
            <a:br>
              <a:rPr lang="en-NZ" sz="2400" dirty="0"/>
            </a:br>
            <a:endParaRPr lang="en-NZ" sz="2400" dirty="0"/>
          </a:p>
          <a:p>
            <a:endParaRPr lang="en-NZ" sz="2400" dirty="0"/>
          </a:p>
        </p:txBody>
      </p:sp>
      <p:sp>
        <p:nvSpPr>
          <p:cNvPr id="3" name="Title 2"/>
          <p:cNvSpPr>
            <a:spLocks noGrp="1"/>
          </p:cNvSpPr>
          <p:nvPr>
            <p:ph type="title"/>
          </p:nvPr>
        </p:nvSpPr>
        <p:spPr/>
        <p:txBody>
          <a:bodyPr/>
          <a:lstStyle/>
          <a:p>
            <a:r>
              <a:rPr lang="en-NZ" b="1" dirty="0" smtClean="0">
                <a:solidFill>
                  <a:srgbClr val="FFFF00"/>
                </a:solidFill>
              </a:rPr>
              <a:t>Antihero :</a:t>
            </a:r>
            <a:endParaRPr lang="en-NZ" dirty="0"/>
          </a:p>
        </p:txBody>
      </p:sp>
    </p:spTree>
    <p:extLst>
      <p:ext uri="{BB962C8B-B14F-4D97-AF65-F5344CB8AC3E}">
        <p14:creationId xmlns:p14="http://schemas.microsoft.com/office/powerpoint/2010/main" val="9022891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6084168" y="1196752"/>
            <a:ext cx="2920445" cy="4536504"/>
          </a:xfrm>
          <a:prstGeom prst="rect">
            <a:avLst/>
          </a:prstGeom>
          <a:ln>
            <a:noFill/>
          </a:ln>
          <a:effectLst>
            <a:softEdge rad="112500"/>
          </a:effectLst>
        </p:spPr>
      </p:pic>
      <p:sp>
        <p:nvSpPr>
          <p:cNvPr id="2" name="Content Placeholder 1"/>
          <p:cNvSpPr>
            <a:spLocks noGrp="1"/>
          </p:cNvSpPr>
          <p:nvPr>
            <p:ph sz="quarter" idx="13"/>
          </p:nvPr>
        </p:nvSpPr>
        <p:spPr>
          <a:xfrm>
            <a:off x="107504" y="1196752"/>
            <a:ext cx="5904656" cy="5661248"/>
          </a:xfrm>
        </p:spPr>
        <p:txBody>
          <a:bodyPr>
            <a:normAutofit fontScale="77500" lnSpcReduction="20000"/>
          </a:bodyPr>
          <a:lstStyle/>
          <a:p>
            <a:pPr marL="457200" lvl="0" indent="-457200">
              <a:buFont typeface="Arial" pitchFamily="34" charset="0"/>
              <a:buChar char="•"/>
            </a:pPr>
            <a:r>
              <a:rPr lang="en-NZ" sz="2600" dirty="0" smtClean="0"/>
              <a:t>Cora Smith – single-minded and self-motivated, seductive, duplicitous</a:t>
            </a:r>
            <a:r>
              <a:rPr lang="en-NZ" sz="2600" dirty="0" smtClean="0"/>
              <a:t>.</a:t>
            </a:r>
          </a:p>
          <a:p>
            <a:pPr marL="457200" lvl="0" indent="-457200">
              <a:buFont typeface="Arial" pitchFamily="34" charset="0"/>
              <a:buChar char="•"/>
            </a:pPr>
            <a:r>
              <a:rPr lang="en-NZ" sz="2600" dirty="0" smtClean="0"/>
              <a:t>Married Nick for his money</a:t>
            </a:r>
          </a:p>
          <a:p>
            <a:pPr marL="457200" lvl="0" indent="-457200">
              <a:buFont typeface="Arial" pitchFamily="34" charset="0"/>
              <a:buChar char="•"/>
            </a:pPr>
            <a:r>
              <a:rPr lang="en-NZ" sz="2600" dirty="0" smtClean="0"/>
              <a:t>Uses her sexual appeal to convince Frank to kill Nick so that they can be together. In reality it is largely to prevent being sent away to care for Nick’s paraplegic sister in Canada</a:t>
            </a:r>
          </a:p>
          <a:p>
            <a:pPr marL="457200" lvl="0" indent="-457200">
              <a:buFont typeface="Arial" pitchFamily="34" charset="0"/>
              <a:buChar char="•"/>
            </a:pPr>
            <a:endParaRPr lang="en-NZ" sz="600" dirty="0" smtClean="0"/>
          </a:p>
          <a:p>
            <a:pPr marL="457200" indent="-457200">
              <a:buFont typeface="Arial" pitchFamily="34" charset="0"/>
              <a:buChar char="•"/>
            </a:pPr>
            <a:r>
              <a:rPr lang="en-NZ" sz="2600" b="1" dirty="0" smtClean="0">
                <a:hlinkClick r:id="rId3" action="ppaction://hlinkfile"/>
              </a:rPr>
              <a:t>Cora Smith</a:t>
            </a:r>
            <a:r>
              <a:rPr lang="en-NZ" sz="2600" dirty="0" smtClean="0"/>
              <a:t>: I want to make something of this place, I want to make it into an honest-to-goodness... </a:t>
            </a:r>
            <a:br>
              <a:rPr lang="en-NZ" sz="2600" dirty="0" smtClean="0"/>
            </a:br>
            <a:r>
              <a:rPr lang="en-NZ" sz="2600" b="1" dirty="0" smtClean="0">
                <a:hlinkClick r:id="rId4" action="ppaction://hlinkfile"/>
              </a:rPr>
              <a:t>Frank Chambers</a:t>
            </a:r>
            <a:r>
              <a:rPr lang="en-NZ" sz="2600" dirty="0" smtClean="0"/>
              <a:t>: Well, aren't we ambitious.</a:t>
            </a:r>
          </a:p>
          <a:p>
            <a:pPr marL="457200" indent="-457200">
              <a:buFont typeface="Arial" pitchFamily="34" charset="0"/>
              <a:buChar char="•"/>
            </a:pPr>
            <a:r>
              <a:rPr lang="en-NZ" sz="2600" dirty="0"/>
              <a:t>"There's, there's one thing we could do that would fix everything for us." -- Turner, first bringing up murder as a solution to her and Garfield's problems.</a:t>
            </a:r>
            <a:br>
              <a:rPr lang="en-NZ" sz="2600" dirty="0"/>
            </a:br>
            <a:r>
              <a:rPr lang="en-NZ" sz="2600" dirty="0"/>
              <a:t/>
            </a:r>
            <a:br>
              <a:rPr lang="en-NZ" sz="2600" dirty="0"/>
            </a:br>
            <a:r>
              <a:rPr lang="en-NZ" sz="2600" dirty="0"/>
              <a:t>"But they'd hang you for a thing like that."</a:t>
            </a:r>
            <a:br>
              <a:rPr lang="en-NZ" sz="2600" dirty="0"/>
            </a:br>
            <a:r>
              <a:rPr lang="en-NZ" sz="2600" dirty="0"/>
              <a:t>"Oh, not if we did it right, and you're smart, Frank. You'll think of a way. Plenty of men have." </a:t>
            </a:r>
          </a:p>
          <a:p>
            <a:pPr marL="457200" lvl="0" indent="-457200">
              <a:buFont typeface="Arial" pitchFamily="34" charset="0"/>
              <a:buChar char="•"/>
            </a:pPr>
            <a:endParaRPr lang="en-NZ" sz="2800" dirty="0" smtClean="0"/>
          </a:p>
          <a:p>
            <a:pPr lvl="0"/>
            <a:endParaRPr lang="en-NZ" sz="2800" dirty="0"/>
          </a:p>
          <a:p>
            <a:endParaRPr lang="en-NZ" dirty="0"/>
          </a:p>
        </p:txBody>
      </p:sp>
      <p:sp>
        <p:nvSpPr>
          <p:cNvPr id="3" name="Title 2"/>
          <p:cNvSpPr>
            <a:spLocks noGrp="1"/>
          </p:cNvSpPr>
          <p:nvPr>
            <p:ph type="title"/>
          </p:nvPr>
        </p:nvSpPr>
        <p:spPr>
          <a:xfrm>
            <a:off x="323528" y="-5324"/>
            <a:ext cx="7680960" cy="1066800"/>
          </a:xfrm>
        </p:spPr>
        <p:txBody>
          <a:bodyPr/>
          <a:lstStyle/>
          <a:p>
            <a:r>
              <a:rPr lang="en-NZ" b="1" dirty="0" smtClean="0">
                <a:solidFill>
                  <a:srgbClr val="FFFF00"/>
                </a:solidFill>
              </a:rPr>
              <a:t>Femme Fatale:</a:t>
            </a:r>
            <a:endParaRPr lang="en-NZ" dirty="0"/>
          </a:p>
        </p:txBody>
      </p:sp>
    </p:spTree>
    <p:extLst>
      <p:ext uri="{BB962C8B-B14F-4D97-AF65-F5344CB8AC3E}">
        <p14:creationId xmlns:p14="http://schemas.microsoft.com/office/powerpoint/2010/main" val="23690957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lvl="0"/>
            <a:r>
              <a:rPr lang="en-NZ" sz="3200" dirty="0"/>
              <a:t>Frank and Cora’s on and off ‘romance’ and plans twist and turn: they despise each other but are irresistibly attracted to one another – this seals their fate.</a:t>
            </a:r>
          </a:p>
          <a:p>
            <a:endParaRPr lang="en-NZ" dirty="0"/>
          </a:p>
        </p:txBody>
      </p:sp>
      <p:sp>
        <p:nvSpPr>
          <p:cNvPr id="3" name="Title 2"/>
          <p:cNvSpPr>
            <a:spLocks noGrp="1"/>
          </p:cNvSpPr>
          <p:nvPr>
            <p:ph type="title"/>
          </p:nvPr>
        </p:nvSpPr>
        <p:spPr/>
        <p:txBody>
          <a:bodyPr/>
          <a:lstStyle/>
          <a:p>
            <a:r>
              <a:rPr lang="en-NZ" b="1" dirty="0" smtClean="0">
                <a:solidFill>
                  <a:srgbClr val="FFFF00"/>
                </a:solidFill>
              </a:rPr>
              <a:t>Narrative:</a:t>
            </a:r>
            <a:endParaRPr lang="en-NZ" dirty="0"/>
          </a:p>
        </p:txBody>
      </p:sp>
    </p:spTree>
    <p:extLst>
      <p:ext uri="{BB962C8B-B14F-4D97-AF65-F5344CB8AC3E}">
        <p14:creationId xmlns:p14="http://schemas.microsoft.com/office/powerpoint/2010/main" val="13934143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lstStyle/>
          <a:p>
            <a:endParaRPr lang="en-NZ"/>
          </a:p>
        </p:txBody>
      </p:sp>
      <p:sp>
        <p:nvSpPr>
          <p:cNvPr id="6" name="Text Placeholder 5"/>
          <p:cNvSpPr>
            <a:spLocks noGrp="1"/>
          </p:cNvSpPr>
          <p:nvPr>
            <p:ph type="body" sz="half" idx="15"/>
          </p:nvPr>
        </p:nvSpPr>
        <p:spPr/>
        <p:txBody>
          <a:bodyPr/>
          <a:lstStyle/>
          <a:p>
            <a:endParaRPr lang="en-NZ"/>
          </a:p>
        </p:txBody>
      </p:sp>
      <p:pic>
        <p:nvPicPr>
          <p:cNvPr id="7" name="Content Placeholder 6"/>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900613" y="2389736"/>
            <a:ext cx="3886200" cy="2980229"/>
          </a:xfrm>
        </p:spPr>
      </p:pic>
      <p:sp>
        <p:nvSpPr>
          <p:cNvPr id="2" name="Content Placeholder 1"/>
          <p:cNvSpPr>
            <a:spLocks noGrp="1"/>
          </p:cNvSpPr>
          <p:nvPr>
            <p:ph sz="quarter" idx="13"/>
          </p:nvPr>
        </p:nvSpPr>
        <p:spPr/>
        <p:txBody>
          <a:bodyPr>
            <a:normAutofit fontScale="92500"/>
          </a:bodyPr>
          <a:lstStyle/>
          <a:p>
            <a:pPr lvl="0"/>
            <a:r>
              <a:rPr lang="en-NZ" sz="3200" dirty="0"/>
              <a:t>Frank’s voice-over is revealed to be a death row confessional to a priest – he understands he must pay with his life for the sins he has commit</a:t>
            </a:r>
            <a:r>
              <a:rPr lang="en-NZ" sz="3200" dirty="0" smtClean="0"/>
              <a:t>.</a:t>
            </a:r>
          </a:p>
          <a:p>
            <a:pPr lvl="0"/>
            <a:endParaRPr lang="en-NZ" sz="3200" dirty="0"/>
          </a:p>
          <a:p>
            <a:endParaRPr lang="en-NZ" dirty="0" smtClean="0"/>
          </a:p>
          <a:p>
            <a:endParaRPr lang="en-NZ" dirty="0"/>
          </a:p>
        </p:txBody>
      </p:sp>
      <p:sp>
        <p:nvSpPr>
          <p:cNvPr id="3" name="Title 2"/>
          <p:cNvSpPr>
            <a:spLocks noGrp="1"/>
          </p:cNvSpPr>
          <p:nvPr>
            <p:ph type="title"/>
          </p:nvPr>
        </p:nvSpPr>
        <p:spPr/>
        <p:txBody>
          <a:bodyPr/>
          <a:lstStyle/>
          <a:p>
            <a:r>
              <a:rPr lang="en-NZ" b="1" dirty="0" smtClean="0">
                <a:solidFill>
                  <a:srgbClr val="FFFF00"/>
                </a:solidFill>
              </a:rPr>
              <a:t>First Person Subjective Voiceover:</a:t>
            </a:r>
            <a:endParaRPr lang="en-NZ" dirty="0"/>
          </a:p>
        </p:txBody>
      </p:sp>
    </p:spTree>
    <p:extLst>
      <p:ext uri="{BB962C8B-B14F-4D97-AF65-F5344CB8AC3E}">
        <p14:creationId xmlns:p14="http://schemas.microsoft.com/office/powerpoint/2010/main" val="39531682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lvl="0"/>
            <a:r>
              <a:rPr lang="en-NZ" sz="2800" dirty="0" smtClean="0"/>
              <a:t>The idea of paranoia and distrust is shown when Frank is duped to believe that Cora is trying to blame him completely for Nick’s death.</a:t>
            </a:r>
          </a:p>
          <a:p>
            <a:pPr lvl="0"/>
            <a:endParaRPr lang="en-NZ" sz="2800" dirty="0"/>
          </a:p>
          <a:p>
            <a:pPr lvl="0"/>
            <a:r>
              <a:rPr lang="en-NZ" sz="2800" dirty="0" smtClean="0"/>
              <a:t>Fate is portrayed in </a:t>
            </a:r>
            <a:r>
              <a:rPr lang="en-NZ" sz="2800" dirty="0"/>
              <a:t>the end </a:t>
            </a:r>
            <a:r>
              <a:rPr lang="en-NZ" sz="2800" dirty="0" smtClean="0"/>
              <a:t>of the film. Frank </a:t>
            </a:r>
            <a:r>
              <a:rPr lang="en-NZ" sz="2800" dirty="0"/>
              <a:t>accepts that he must accept the punishment he has brought upon himself through his criminal </a:t>
            </a:r>
            <a:r>
              <a:rPr lang="en-NZ" sz="2800" dirty="0" smtClean="0"/>
              <a:t>activities. Even though he is innocent of Cora’s death, he is responsible for Nick’s </a:t>
            </a:r>
            <a:r>
              <a:rPr lang="en-NZ" sz="2800" dirty="0"/>
              <a:t>– he </a:t>
            </a:r>
            <a:r>
              <a:rPr lang="en-NZ" sz="2800" dirty="0" smtClean="0"/>
              <a:t>is guilty and can’t </a:t>
            </a:r>
            <a:r>
              <a:rPr lang="en-NZ" sz="2800" dirty="0"/>
              <a:t>escape this </a:t>
            </a:r>
            <a:r>
              <a:rPr lang="en-NZ" sz="2800" dirty="0" smtClean="0"/>
              <a:t>fate.</a:t>
            </a:r>
            <a:endParaRPr lang="en-NZ" sz="2800" dirty="0"/>
          </a:p>
          <a:p>
            <a:endParaRPr lang="en-NZ" dirty="0"/>
          </a:p>
        </p:txBody>
      </p:sp>
      <p:sp>
        <p:nvSpPr>
          <p:cNvPr id="3" name="Title 2"/>
          <p:cNvSpPr>
            <a:spLocks noGrp="1"/>
          </p:cNvSpPr>
          <p:nvPr>
            <p:ph type="title"/>
          </p:nvPr>
        </p:nvSpPr>
        <p:spPr/>
        <p:txBody>
          <a:bodyPr/>
          <a:lstStyle/>
          <a:p>
            <a:r>
              <a:rPr lang="en-NZ" b="1" dirty="0" smtClean="0">
                <a:solidFill>
                  <a:srgbClr val="FFFF00"/>
                </a:solidFill>
              </a:rPr>
              <a:t>Theme:</a:t>
            </a:r>
            <a:endParaRPr lang="en-NZ" dirty="0"/>
          </a:p>
        </p:txBody>
      </p:sp>
    </p:spTree>
    <p:extLst>
      <p:ext uri="{BB962C8B-B14F-4D97-AF65-F5344CB8AC3E}">
        <p14:creationId xmlns:p14="http://schemas.microsoft.com/office/powerpoint/2010/main" val="3133371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lvl="0"/>
            <a:r>
              <a:rPr lang="en-NZ" sz="3200" dirty="0"/>
              <a:t>Cheap film productions made by ‘Poverty Row’ studios and some ‘Big 5 studios’ – originally made as the ‘cheap’ film in the Depression-era ‘double feature.</a:t>
            </a:r>
          </a:p>
          <a:p>
            <a:endParaRPr lang="en-NZ" dirty="0"/>
          </a:p>
        </p:txBody>
      </p:sp>
      <p:sp>
        <p:nvSpPr>
          <p:cNvPr id="3" name="Title 2"/>
          <p:cNvSpPr>
            <a:spLocks noGrp="1"/>
          </p:cNvSpPr>
          <p:nvPr>
            <p:ph type="title"/>
          </p:nvPr>
        </p:nvSpPr>
        <p:spPr/>
        <p:txBody>
          <a:bodyPr/>
          <a:lstStyle/>
          <a:p>
            <a:r>
              <a:rPr lang="en-NZ" b="1" dirty="0" smtClean="0">
                <a:solidFill>
                  <a:srgbClr val="FFFF00"/>
                </a:solidFill>
              </a:rPr>
              <a:t>Industry Influences on Film Noir</a:t>
            </a:r>
            <a:endParaRPr lang="en-NZ" b="1" dirty="0">
              <a:solidFill>
                <a:srgbClr val="FFFF00"/>
              </a:solidFill>
            </a:endParaRPr>
          </a:p>
        </p:txBody>
      </p:sp>
    </p:spTree>
    <p:extLst>
      <p:ext uri="{BB962C8B-B14F-4D97-AF65-F5344CB8AC3E}">
        <p14:creationId xmlns:p14="http://schemas.microsoft.com/office/powerpoint/2010/main" val="4050158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Mylar</Template>
  <TotalTime>172</TotalTime>
  <Words>947</Words>
  <Application>Microsoft Office PowerPoint</Application>
  <PresentationFormat>On-screen Show (4:3)</PresentationFormat>
  <Paragraphs>55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Mylar</vt:lpstr>
      <vt:lpstr>PowerPoint Presentation</vt:lpstr>
      <vt:lpstr>PLOT OVERVIEW:</vt:lpstr>
      <vt:lpstr>Expressionist Camerawork/Lighting:</vt:lpstr>
      <vt:lpstr>Antihero :</vt:lpstr>
      <vt:lpstr>Femme Fatale:</vt:lpstr>
      <vt:lpstr>Narrative:</vt:lpstr>
      <vt:lpstr>First Person Subjective Voiceover:</vt:lpstr>
      <vt:lpstr>Theme:</vt:lpstr>
      <vt:lpstr>Industry Influences on Film Noir</vt:lpstr>
      <vt:lpstr>Contribution to meaning:</vt:lpstr>
      <vt:lpstr>Relationship to Society:</vt:lpstr>
      <vt:lpstr>EVIDENCE:</vt:lpstr>
      <vt:lpstr>The Hay’s Production Code</vt:lpstr>
      <vt:lpstr>The Postman Always Rings Twice vs Hay’s Code</vt:lpstr>
      <vt:lpstr>Contribution to Meaning:</vt:lpstr>
      <vt:lpstr>Relationship to Society:</vt:lpstr>
      <vt:lpstr>EVIDENCE:</vt:lpstr>
    </vt:vector>
  </TitlesOfParts>
  <Company>Westlake Girls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Gillaly</dc:creator>
  <cp:lastModifiedBy>Julie Gillaly</cp:lastModifiedBy>
  <cp:revision>11</cp:revision>
  <dcterms:created xsi:type="dcterms:W3CDTF">2013-03-05T22:44:54Z</dcterms:created>
  <dcterms:modified xsi:type="dcterms:W3CDTF">2013-03-07T01:14:02Z</dcterms:modified>
</cp:coreProperties>
</file>