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9B1951F-4D3C-40BE-8CBE-37F327B4C039}" type="datetimeFigureOut">
              <a:rPr lang="en-NZ" smtClean="0"/>
              <a:pPr/>
              <a:t>24/03/2011</a:t>
            </a:fld>
            <a:endParaRPr lang="en-NZ"/>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NZ"/>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3A2FCF17-B12B-48A7-A3EE-64F4BC27B2D2}" type="slidenum">
              <a:rPr lang="en-NZ" smtClean="0"/>
              <a:pPr/>
              <a:t>‹#›</a:t>
            </a:fld>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9B1951F-4D3C-40BE-8CBE-37F327B4C039}" type="datetimeFigureOut">
              <a:rPr lang="en-NZ" smtClean="0"/>
              <a:pPr/>
              <a:t>24/03/2011</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3A2FCF17-B12B-48A7-A3EE-64F4BC27B2D2}"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09B1951F-4D3C-40BE-8CBE-37F327B4C039}" type="datetimeFigureOut">
              <a:rPr lang="en-NZ" smtClean="0"/>
              <a:pPr/>
              <a:t>24/03/2011</a:t>
            </a:fld>
            <a:endParaRPr lang="en-NZ"/>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NZ"/>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3A2FCF17-B12B-48A7-A3EE-64F4BC27B2D2}"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9B1951F-4D3C-40BE-8CBE-37F327B4C039}" type="datetimeFigureOut">
              <a:rPr lang="en-NZ" smtClean="0"/>
              <a:pPr/>
              <a:t>24/03/2011</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3A2FCF17-B12B-48A7-A3EE-64F4BC27B2D2}"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09B1951F-4D3C-40BE-8CBE-37F327B4C039}" type="datetimeFigureOut">
              <a:rPr lang="en-NZ" smtClean="0"/>
              <a:pPr/>
              <a:t>24/03/2011</a:t>
            </a:fld>
            <a:endParaRPr lang="en-NZ"/>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NZ"/>
          </a:p>
        </p:txBody>
      </p:sp>
      <p:sp>
        <p:nvSpPr>
          <p:cNvPr id="6" name="Slide Number Placeholder 5"/>
          <p:cNvSpPr>
            <a:spLocks noGrp="1"/>
          </p:cNvSpPr>
          <p:nvPr>
            <p:ph type="sldNum" sz="quarter" idx="12"/>
          </p:nvPr>
        </p:nvSpPr>
        <p:spPr>
          <a:xfrm>
            <a:off x="6733952" y="6555112"/>
            <a:ext cx="588336" cy="228600"/>
          </a:xfrm>
        </p:spPr>
        <p:txBody>
          <a:bodyPr/>
          <a:lstStyle>
            <a:extLst/>
          </a:lstStyle>
          <a:p>
            <a:fld id="{3A2FCF17-B12B-48A7-A3EE-64F4BC27B2D2}" type="slidenum">
              <a:rPr lang="en-NZ" smtClean="0"/>
              <a:pPr/>
              <a:t>‹#›</a:t>
            </a:fld>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9B1951F-4D3C-40BE-8CBE-37F327B4C039}" type="datetimeFigureOut">
              <a:rPr lang="en-NZ" smtClean="0"/>
              <a:pPr/>
              <a:t>24/03/2011</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3A2FCF17-B12B-48A7-A3EE-64F4BC27B2D2}"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9B1951F-4D3C-40BE-8CBE-37F327B4C039}" type="datetimeFigureOut">
              <a:rPr lang="en-NZ" smtClean="0"/>
              <a:pPr/>
              <a:t>24/03/2011</a:t>
            </a:fld>
            <a:endParaRPr lang="en-NZ"/>
          </a:p>
        </p:txBody>
      </p:sp>
      <p:sp>
        <p:nvSpPr>
          <p:cNvPr id="8" name="Footer Placeholder 7"/>
          <p:cNvSpPr>
            <a:spLocks noGrp="1"/>
          </p:cNvSpPr>
          <p:nvPr>
            <p:ph type="ftr" sz="quarter" idx="11"/>
          </p:nvPr>
        </p:nvSpPr>
        <p:spPr/>
        <p:txBody>
          <a:bodyPr/>
          <a:lstStyle>
            <a:extLst/>
          </a:lstStyle>
          <a:p>
            <a:endParaRPr lang="en-NZ"/>
          </a:p>
        </p:txBody>
      </p:sp>
      <p:sp>
        <p:nvSpPr>
          <p:cNvPr id="9" name="Slide Number Placeholder 8"/>
          <p:cNvSpPr>
            <a:spLocks noGrp="1"/>
          </p:cNvSpPr>
          <p:nvPr>
            <p:ph type="sldNum" sz="quarter" idx="12"/>
          </p:nvPr>
        </p:nvSpPr>
        <p:spPr/>
        <p:txBody>
          <a:bodyPr/>
          <a:lstStyle>
            <a:extLst/>
          </a:lstStyle>
          <a:p>
            <a:fld id="{3A2FCF17-B12B-48A7-A3EE-64F4BC27B2D2}"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9B1951F-4D3C-40BE-8CBE-37F327B4C039}" type="datetimeFigureOut">
              <a:rPr lang="en-NZ" smtClean="0"/>
              <a:pPr/>
              <a:t>24/03/2011</a:t>
            </a:fld>
            <a:endParaRPr lang="en-NZ"/>
          </a:p>
        </p:txBody>
      </p:sp>
      <p:sp>
        <p:nvSpPr>
          <p:cNvPr id="4" name="Footer Placeholder 3"/>
          <p:cNvSpPr>
            <a:spLocks noGrp="1"/>
          </p:cNvSpPr>
          <p:nvPr>
            <p:ph type="ftr" sz="quarter" idx="11"/>
          </p:nvPr>
        </p:nvSpPr>
        <p:spPr/>
        <p:txBody>
          <a:bodyPr/>
          <a:lstStyle>
            <a:extLst/>
          </a:lstStyle>
          <a:p>
            <a:endParaRPr lang="en-NZ"/>
          </a:p>
        </p:txBody>
      </p:sp>
      <p:sp>
        <p:nvSpPr>
          <p:cNvPr id="5" name="Slide Number Placeholder 4"/>
          <p:cNvSpPr>
            <a:spLocks noGrp="1"/>
          </p:cNvSpPr>
          <p:nvPr>
            <p:ph type="sldNum" sz="quarter" idx="12"/>
          </p:nvPr>
        </p:nvSpPr>
        <p:spPr/>
        <p:txBody>
          <a:bodyPr/>
          <a:lstStyle>
            <a:extLst/>
          </a:lstStyle>
          <a:p>
            <a:fld id="{3A2FCF17-B12B-48A7-A3EE-64F4BC27B2D2}"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09B1951F-4D3C-40BE-8CBE-37F327B4C039}" type="datetimeFigureOut">
              <a:rPr lang="en-NZ" smtClean="0"/>
              <a:pPr/>
              <a:t>24/03/2011</a:t>
            </a:fld>
            <a:endParaRPr lang="en-NZ"/>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NZ"/>
          </a:p>
        </p:txBody>
      </p:sp>
      <p:sp>
        <p:nvSpPr>
          <p:cNvPr id="4" name="Slide Number Placeholder 3"/>
          <p:cNvSpPr>
            <a:spLocks noGrp="1"/>
          </p:cNvSpPr>
          <p:nvPr>
            <p:ph type="sldNum" sz="quarter" idx="12"/>
          </p:nvPr>
        </p:nvSpPr>
        <p:spPr/>
        <p:txBody>
          <a:bodyPr/>
          <a:lstStyle>
            <a:extLst/>
          </a:lstStyle>
          <a:p>
            <a:fld id="{3A2FCF17-B12B-48A7-A3EE-64F4BC27B2D2}"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9B1951F-4D3C-40BE-8CBE-37F327B4C039}" type="datetimeFigureOut">
              <a:rPr lang="en-NZ" smtClean="0"/>
              <a:pPr/>
              <a:t>24/03/2011</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3A2FCF17-B12B-48A7-A3EE-64F4BC27B2D2}"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09B1951F-4D3C-40BE-8CBE-37F327B4C039}" type="datetimeFigureOut">
              <a:rPr lang="en-NZ" smtClean="0"/>
              <a:pPr/>
              <a:t>24/03/2011</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3A2FCF17-B12B-48A7-A3EE-64F4BC27B2D2}" type="slidenum">
              <a:rPr lang="en-NZ" smtClean="0"/>
              <a:pPr/>
              <a:t>‹#›</a:t>
            </a:fld>
            <a:endParaRPr lang="en-NZ"/>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09B1951F-4D3C-40BE-8CBE-37F327B4C039}" type="datetimeFigureOut">
              <a:rPr lang="en-NZ" smtClean="0"/>
              <a:pPr/>
              <a:t>24/03/2011</a:t>
            </a:fld>
            <a:endParaRPr lang="en-NZ"/>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NZ"/>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3A2FCF17-B12B-48A7-A3EE-64F4BC27B2D2}"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hyperlink" Target="http://en.wikipedia.org/wiki/Fictional_universe_of_Avatar" TargetMode="External"/><Relationship Id="rId2" Type="http://schemas.openxmlformats.org/officeDocument/2006/relationships/hyperlink" Target="http://en.wikipedia.org/wiki/Unobtainium" TargetMode="External"/><Relationship Id="rId1" Type="http://schemas.openxmlformats.org/officeDocument/2006/relationships/slideLayout" Target="../slideLayouts/slideLayout9.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hyperlink" Target="http://en.wikipedia.org/wiki/Na'vi"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google.co.nz/imgres?imgurl=http://images.defensetech.org/images/alien.jpg&amp;imgrefurl=http://defensetech.org/2008/07/25/nasa-naut-claims-alien-coverup/&amp;usg=__Z_K0ysDajHrUt8eAEw46nkT2lMc=&amp;h=255&amp;w=300&amp;sz=10&amp;hl=en&amp;start=21&amp;zoom=1&amp;tbnid=Wem7yci6vNyXRM:&amp;tbnh=99&amp;tbnw=116&amp;ei=UoOKTcz5DZTovQOb45jWDg&amp;prev=/images%3Fq%3Dalien%26hl%3Den%26biw%3D1020%26bih%3D606%26gbv%3D2%26tbm%3Disch&amp;itbs=1" TargetMode="External"/><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The role of the hero</a:t>
            </a:r>
            <a:endParaRPr lang="en-NZ" dirty="0"/>
          </a:p>
        </p:txBody>
      </p:sp>
      <p:sp>
        <p:nvSpPr>
          <p:cNvPr id="3" name="Subtitle 2"/>
          <p:cNvSpPr>
            <a:spLocks noGrp="1"/>
          </p:cNvSpPr>
          <p:nvPr>
            <p:ph type="subTitle" idx="1"/>
          </p:nvPr>
        </p:nvSpPr>
        <p:spPr/>
        <p:txBody>
          <a:bodyPr>
            <a:normAutofit lnSpcReduction="10000"/>
          </a:bodyPr>
          <a:lstStyle/>
          <a:p>
            <a:endParaRPr lang="en-NZ" dirty="0" smtClean="0"/>
          </a:p>
          <a:p>
            <a:r>
              <a:rPr lang="en-NZ" dirty="0" smtClean="0"/>
              <a:t>SCIENCE FICTION</a:t>
            </a:r>
          </a:p>
          <a:p>
            <a:r>
              <a:rPr lang="en-NZ" dirty="0" smtClean="0"/>
              <a:t>ALIEN INVASION FILMS</a:t>
            </a:r>
            <a:endParaRPr lang="en-NZ"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4088" y="404664"/>
            <a:ext cx="3429000" cy="995536"/>
          </a:xfrm>
        </p:spPr>
        <p:txBody>
          <a:bodyPr/>
          <a:lstStyle/>
          <a:p>
            <a:r>
              <a:rPr lang="en-NZ" dirty="0" smtClean="0"/>
              <a:t>WAR OF THE WORLDS 1953</a:t>
            </a:r>
            <a:endParaRPr lang="en-NZ" dirty="0"/>
          </a:p>
        </p:txBody>
      </p:sp>
      <p:sp>
        <p:nvSpPr>
          <p:cNvPr id="3" name="Text Placeholder 2"/>
          <p:cNvSpPr>
            <a:spLocks noGrp="1"/>
          </p:cNvSpPr>
          <p:nvPr>
            <p:ph type="body" sz="half" idx="2"/>
          </p:nvPr>
        </p:nvSpPr>
        <p:spPr>
          <a:xfrm>
            <a:off x="5292080" y="1484784"/>
            <a:ext cx="3526018" cy="5373216"/>
          </a:xfrm>
        </p:spPr>
        <p:txBody>
          <a:bodyPr>
            <a:normAutofit fontScale="85000" lnSpcReduction="10000"/>
          </a:bodyPr>
          <a:lstStyle/>
          <a:p>
            <a:pPr>
              <a:buFont typeface="Arial" pitchFamily="34" charset="0"/>
              <a:buChar char="•"/>
            </a:pPr>
            <a:r>
              <a:rPr lang="en-NZ" sz="2000" dirty="0" smtClean="0"/>
              <a:t>Invaders are an aggressive alien species from Mars. They are intent on destroying all that lives on earth.</a:t>
            </a:r>
          </a:p>
          <a:p>
            <a:pPr>
              <a:buFont typeface="Arial" pitchFamily="34" charset="0"/>
              <a:buChar char="•"/>
            </a:pPr>
            <a:endParaRPr lang="en-NZ" sz="2000" dirty="0" smtClean="0"/>
          </a:p>
          <a:p>
            <a:pPr>
              <a:buFont typeface="Arial" pitchFamily="34" charset="0"/>
              <a:buChar char="•"/>
            </a:pPr>
            <a:r>
              <a:rPr lang="en-NZ" sz="2000" dirty="0" smtClean="0"/>
              <a:t>Aliens have glowing red eyes. They are described as killing “anything that moves”</a:t>
            </a:r>
          </a:p>
          <a:p>
            <a:pPr>
              <a:buFont typeface="Arial" pitchFamily="34" charset="0"/>
              <a:buChar char="•"/>
            </a:pPr>
            <a:endParaRPr lang="en-NZ" sz="2000" dirty="0" smtClean="0"/>
          </a:p>
          <a:p>
            <a:pPr>
              <a:buFont typeface="Arial" pitchFamily="34" charset="0"/>
              <a:buChar char="•"/>
            </a:pPr>
            <a:r>
              <a:rPr lang="en-NZ" sz="2000" dirty="0" smtClean="0"/>
              <a:t>The aliens are representative of </a:t>
            </a:r>
            <a:r>
              <a:rPr lang="en-GB" sz="2000" dirty="0" smtClean="0"/>
              <a:t>Americas Cold </a:t>
            </a:r>
            <a:r>
              <a:rPr lang="en-GB" sz="2000" dirty="0" smtClean="0"/>
              <a:t>War fears of Soviet invasion and radioactive fallout with the alien aircraft firing red lasers symbolic </a:t>
            </a:r>
            <a:r>
              <a:rPr lang="en-GB" sz="2000" dirty="0" smtClean="0"/>
              <a:t>of communism </a:t>
            </a:r>
            <a:r>
              <a:rPr lang="en-GB" sz="2000" dirty="0" smtClean="0"/>
              <a:t>and the </a:t>
            </a:r>
            <a:r>
              <a:rPr lang="en-GB" sz="2000" dirty="0" smtClean="0"/>
              <a:t>USSR. (RED = USSR)</a:t>
            </a:r>
          </a:p>
          <a:p>
            <a:pPr>
              <a:buFont typeface="Arial" pitchFamily="34" charset="0"/>
              <a:buChar char="•"/>
            </a:pPr>
            <a:endParaRPr lang="en-GB" sz="2000" dirty="0" smtClean="0"/>
          </a:p>
          <a:p>
            <a:pPr>
              <a:buFont typeface="Arial" pitchFamily="34" charset="0"/>
              <a:buChar char="•"/>
            </a:pPr>
            <a:r>
              <a:rPr lang="en-GB" sz="2000" dirty="0" smtClean="0"/>
              <a:t>They are a threat that comes from afar and then sets out to destroy the rest of the world – This reflects America’s fear of the spread of communism and the threat developments in technology might pose to the U.S</a:t>
            </a:r>
            <a:endParaRPr lang="en-NZ" sz="2000" dirty="0"/>
          </a:p>
        </p:txBody>
      </p:sp>
      <p:pic>
        <p:nvPicPr>
          <p:cNvPr id="5" name="Picture Placeholder 4" descr="alien1953.jpg"/>
          <p:cNvPicPr>
            <a:picLocks noGrp="1" noChangeAspect="1"/>
          </p:cNvPicPr>
          <p:nvPr>
            <p:ph type="pic" idx="1"/>
          </p:nvPr>
        </p:nvPicPr>
        <p:blipFill>
          <a:blip r:embed="rId2" cstate="print"/>
          <a:srcRect t="1475" b="1475"/>
          <a:stretch>
            <a:fillRect/>
          </a:stretch>
        </p:blipFill>
        <p:spPr/>
      </p:pic>
      <p:pic>
        <p:nvPicPr>
          <p:cNvPr id="6" name="Picture 5" descr="laser.bmp"/>
          <p:cNvPicPr>
            <a:picLocks noChangeAspect="1"/>
          </p:cNvPicPr>
          <p:nvPr/>
        </p:nvPicPr>
        <p:blipFill>
          <a:blip r:embed="rId3" cstate="print"/>
          <a:stretch>
            <a:fillRect/>
          </a:stretch>
        </p:blipFill>
        <p:spPr>
          <a:xfrm rot="1059366">
            <a:off x="2271601" y="4475752"/>
            <a:ext cx="2438095" cy="1828572"/>
          </a:xfrm>
          <a:prstGeom prst="rect">
            <a:avLst/>
          </a:prstGeom>
          <a:ln w="76200">
            <a:solidFill>
              <a:schemeClr val="tx1"/>
            </a:solid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4088" y="260648"/>
            <a:ext cx="3429000" cy="995536"/>
          </a:xfrm>
        </p:spPr>
        <p:txBody>
          <a:bodyPr/>
          <a:lstStyle/>
          <a:p>
            <a:r>
              <a:rPr lang="en-NZ" dirty="0" smtClean="0"/>
              <a:t>WAR OF THE WORLDS 2005</a:t>
            </a:r>
            <a:endParaRPr lang="en-NZ" dirty="0"/>
          </a:p>
        </p:txBody>
      </p:sp>
      <p:sp>
        <p:nvSpPr>
          <p:cNvPr id="3" name="Text Placeholder 2"/>
          <p:cNvSpPr>
            <a:spLocks noGrp="1"/>
          </p:cNvSpPr>
          <p:nvPr>
            <p:ph type="body" sz="half" idx="2"/>
          </p:nvPr>
        </p:nvSpPr>
        <p:spPr>
          <a:xfrm>
            <a:off x="5389098" y="1412776"/>
            <a:ext cx="3429000" cy="5256584"/>
          </a:xfrm>
        </p:spPr>
        <p:txBody>
          <a:bodyPr>
            <a:normAutofit fontScale="85000" lnSpcReduction="10000"/>
          </a:bodyPr>
          <a:lstStyle/>
          <a:p>
            <a:pPr>
              <a:buFont typeface="Arial" pitchFamily="34" charset="0"/>
              <a:buChar char="•"/>
            </a:pPr>
            <a:r>
              <a:rPr lang="en-NZ" sz="2000" dirty="0" smtClean="0"/>
              <a:t>The </a:t>
            </a:r>
            <a:r>
              <a:rPr lang="en-NZ" sz="2000" dirty="0" smtClean="0"/>
              <a:t>aliens do not attack from </a:t>
            </a:r>
            <a:r>
              <a:rPr lang="en-NZ" sz="2000" dirty="0" smtClean="0"/>
              <a:t>space and are referred to as “tripods” rather than Martians. </a:t>
            </a:r>
            <a:r>
              <a:rPr lang="en-NZ" sz="2000" dirty="0" smtClean="0"/>
              <a:t>Instead a lightning storm delivers the aliens into ships already buried deep in the ground. </a:t>
            </a:r>
            <a:endParaRPr lang="en-NZ" sz="2000" dirty="0" smtClean="0"/>
          </a:p>
          <a:p>
            <a:pPr>
              <a:buFont typeface="Arial" pitchFamily="34" charset="0"/>
              <a:buChar char="•"/>
            </a:pPr>
            <a:endParaRPr lang="en-NZ" sz="2000" dirty="0" smtClean="0"/>
          </a:p>
          <a:p>
            <a:pPr>
              <a:buFont typeface="Arial" pitchFamily="34" charset="0"/>
              <a:buChar char="•"/>
            </a:pPr>
            <a:r>
              <a:rPr lang="en-NZ" sz="2000" dirty="0" smtClean="0"/>
              <a:t>This </a:t>
            </a:r>
            <a:r>
              <a:rPr lang="en-NZ" sz="2000" dirty="0" smtClean="0"/>
              <a:t>narrative reflects the post 911 fear of terrorist sleeper cells and hidden enemies</a:t>
            </a:r>
            <a:r>
              <a:rPr lang="en-NZ" sz="2000" dirty="0" smtClean="0"/>
              <a:t>. The threat is not one that is distanced in anyway – what scared most people in society was that anyone could be a threat. The enemy was already present and unable to be identified – they could strike anywhere at anytime.</a:t>
            </a:r>
          </a:p>
          <a:p>
            <a:pPr>
              <a:buFont typeface="Arial" pitchFamily="34" charset="0"/>
              <a:buChar char="•"/>
            </a:pPr>
            <a:endParaRPr lang="en-NZ" sz="2000" dirty="0" smtClean="0"/>
          </a:p>
          <a:p>
            <a:pPr>
              <a:buFont typeface="Arial" pitchFamily="34" charset="0"/>
              <a:buChar char="•"/>
            </a:pPr>
            <a:r>
              <a:rPr lang="en-NZ" sz="2000" dirty="0" smtClean="0"/>
              <a:t>Dialogue also reinforces this idea with Rachel constantly asking her father if the attackers are “terrorists”</a:t>
            </a:r>
            <a:endParaRPr lang="en-NZ" sz="2000" dirty="0"/>
          </a:p>
        </p:txBody>
      </p:sp>
      <p:pic>
        <p:nvPicPr>
          <p:cNvPr id="5" name="Picture Placeholder 4" descr="alien2005.bmp"/>
          <p:cNvPicPr>
            <a:picLocks noGrp="1" noChangeAspect="1"/>
          </p:cNvPicPr>
          <p:nvPr>
            <p:ph type="pic" idx="1"/>
          </p:nvPr>
        </p:nvPicPr>
        <p:blipFill>
          <a:blip r:embed="rId2" cstate="print"/>
          <a:srcRect l="2796" r="2796"/>
          <a:stretch>
            <a:fillRect/>
          </a:stretch>
        </p:blipFill>
        <p:spPr/>
      </p:pic>
      <p:pic>
        <p:nvPicPr>
          <p:cNvPr id="6" name="Picture 5" descr="tripod.bmp"/>
          <p:cNvPicPr>
            <a:picLocks noChangeAspect="1"/>
          </p:cNvPicPr>
          <p:nvPr/>
        </p:nvPicPr>
        <p:blipFill>
          <a:blip r:embed="rId3" cstate="print"/>
          <a:stretch>
            <a:fillRect/>
          </a:stretch>
        </p:blipFill>
        <p:spPr>
          <a:xfrm rot="20700340">
            <a:off x="657104" y="4447385"/>
            <a:ext cx="2542857" cy="1800000"/>
          </a:xfrm>
          <a:prstGeom prst="rect">
            <a:avLst/>
          </a:prstGeom>
          <a:ln w="76200">
            <a:solidFill>
              <a:schemeClr val="tx1"/>
            </a:solid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4088" y="260648"/>
            <a:ext cx="3429000" cy="995536"/>
          </a:xfrm>
        </p:spPr>
        <p:txBody>
          <a:bodyPr>
            <a:normAutofit fontScale="90000"/>
          </a:bodyPr>
          <a:lstStyle/>
          <a:p>
            <a:r>
              <a:rPr lang="en-NZ" dirty="0" smtClean="0"/>
              <a:t>The day the earth stood still 2008</a:t>
            </a:r>
            <a:endParaRPr lang="en-NZ" dirty="0"/>
          </a:p>
        </p:txBody>
      </p:sp>
      <p:sp>
        <p:nvSpPr>
          <p:cNvPr id="3" name="Text Placeholder 2"/>
          <p:cNvSpPr>
            <a:spLocks noGrp="1"/>
          </p:cNvSpPr>
          <p:nvPr>
            <p:ph type="body" sz="half" idx="2"/>
          </p:nvPr>
        </p:nvSpPr>
        <p:spPr>
          <a:xfrm>
            <a:off x="5389098" y="1412776"/>
            <a:ext cx="3429000" cy="5256584"/>
          </a:xfrm>
        </p:spPr>
        <p:txBody>
          <a:bodyPr>
            <a:normAutofit fontScale="85000" lnSpcReduction="10000"/>
          </a:bodyPr>
          <a:lstStyle/>
          <a:p>
            <a:pPr>
              <a:buFont typeface="Arial" pitchFamily="34" charset="0"/>
              <a:buChar char="•"/>
            </a:pPr>
            <a:r>
              <a:rPr lang="en-GB" sz="2000" dirty="0" smtClean="0"/>
              <a:t>Aliens have now taken on human form. Their intention is not to invade and take over the earth but to save it from mankind. Humans have become destructive – killing themselves and their environment.</a:t>
            </a:r>
          </a:p>
          <a:p>
            <a:pPr>
              <a:buFont typeface="Arial" pitchFamily="34" charset="0"/>
              <a:buChar char="•"/>
            </a:pPr>
            <a:endParaRPr lang="en-GB" sz="2000" dirty="0" smtClean="0"/>
          </a:p>
          <a:p>
            <a:pPr>
              <a:buFont typeface="Arial" pitchFamily="34" charset="0"/>
              <a:buChar char="•"/>
            </a:pPr>
            <a:r>
              <a:rPr lang="en-GB" sz="2000" dirty="0" err="1" smtClean="0"/>
              <a:t>Klaatu</a:t>
            </a:r>
            <a:r>
              <a:rPr lang="en-GB" sz="2000" dirty="0" smtClean="0"/>
              <a:t> appears human and benign. All aggression comes from humans – in fact they shoot him as he attempts to shake hands with Scientist Dr. Helen </a:t>
            </a:r>
            <a:r>
              <a:rPr lang="en-GB" sz="2000" dirty="0" err="1" smtClean="0"/>
              <a:t>Bensen</a:t>
            </a:r>
            <a:r>
              <a:rPr lang="en-GB" sz="2000" dirty="0" smtClean="0"/>
              <a:t>.</a:t>
            </a:r>
            <a:endParaRPr lang="en-GB" sz="2000" dirty="0" smtClean="0"/>
          </a:p>
          <a:p>
            <a:pPr>
              <a:buFont typeface="Arial" pitchFamily="34" charset="0"/>
              <a:buChar char="•"/>
            </a:pPr>
            <a:endParaRPr lang="en-GB" sz="2000" dirty="0" smtClean="0"/>
          </a:p>
          <a:p>
            <a:pPr>
              <a:buFont typeface="Arial" pitchFamily="34" charset="0"/>
              <a:buChar char="•"/>
            </a:pPr>
            <a:r>
              <a:rPr lang="en-GB" sz="2000" dirty="0" smtClean="0"/>
              <a:t>This </a:t>
            </a:r>
            <a:r>
              <a:rPr lang="en-GB" sz="2000" dirty="0" smtClean="0"/>
              <a:t>narrative is reflective of current issues in society </a:t>
            </a:r>
            <a:r>
              <a:rPr lang="en-GB" sz="2000" dirty="0" smtClean="0"/>
              <a:t>where global warming and concerns </a:t>
            </a:r>
            <a:r>
              <a:rPr lang="en-GB" sz="2000" dirty="0" smtClean="0"/>
              <a:t>for the future of our world are of heavy importance. In particular </a:t>
            </a:r>
            <a:r>
              <a:rPr lang="en-GB" sz="2000" dirty="0" smtClean="0"/>
              <a:t>the impact of humanity on our environment and the bleak future we are creating for ourselves.</a:t>
            </a:r>
            <a:endParaRPr lang="en-NZ" sz="2000" dirty="0"/>
          </a:p>
        </p:txBody>
      </p:sp>
      <p:pic>
        <p:nvPicPr>
          <p:cNvPr id="5" name="Picture Placeholder 4" descr="klaatu.jpg"/>
          <p:cNvPicPr>
            <a:picLocks noGrp="1" noChangeAspect="1"/>
          </p:cNvPicPr>
          <p:nvPr>
            <p:ph type="pic" idx="1"/>
          </p:nvPr>
        </p:nvPicPr>
        <p:blipFill>
          <a:blip r:embed="rId2" cstate="print"/>
          <a:srcRect l="21989" r="21989"/>
          <a:stretch>
            <a:fillRect/>
          </a:stretch>
        </p:blip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4088" y="260648"/>
            <a:ext cx="3429000" cy="635496"/>
          </a:xfrm>
        </p:spPr>
        <p:txBody>
          <a:bodyPr/>
          <a:lstStyle/>
          <a:p>
            <a:r>
              <a:rPr lang="en-NZ" dirty="0" smtClean="0"/>
              <a:t>AVATAR 2009</a:t>
            </a:r>
            <a:endParaRPr lang="en-NZ" dirty="0"/>
          </a:p>
        </p:txBody>
      </p:sp>
      <p:sp>
        <p:nvSpPr>
          <p:cNvPr id="3" name="Text Placeholder 2"/>
          <p:cNvSpPr>
            <a:spLocks noGrp="1"/>
          </p:cNvSpPr>
          <p:nvPr>
            <p:ph type="body" sz="half" idx="2"/>
          </p:nvPr>
        </p:nvSpPr>
        <p:spPr>
          <a:xfrm>
            <a:off x="5389098" y="1052736"/>
            <a:ext cx="3429000" cy="5616624"/>
          </a:xfrm>
        </p:spPr>
        <p:txBody>
          <a:bodyPr>
            <a:normAutofit fontScale="77500" lnSpcReduction="20000"/>
          </a:bodyPr>
          <a:lstStyle/>
          <a:p>
            <a:pPr>
              <a:buFont typeface="Arial" pitchFamily="34" charset="0"/>
              <a:buChar char="•"/>
            </a:pPr>
            <a:r>
              <a:rPr lang="en-GB" sz="2000" b="1" i="1" dirty="0" smtClean="0"/>
              <a:t>Avatar</a:t>
            </a:r>
            <a:r>
              <a:rPr lang="en-GB" sz="2000" dirty="0" smtClean="0"/>
              <a:t> is set in the year 2154, when humans are mining a precious mineral called </a:t>
            </a:r>
            <a:r>
              <a:rPr lang="en-GB" sz="2000" dirty="0" err="1" smtClean="0">
                <a:hlinkClick r:id="rId2" tooltip="Unobtainium"/>
              </a:rPr>
              <a:t>unobtanium</a:t>
            </a:r>
            <a:r>
              <a:rPr lang="en-GB" sz="2000" dirty="0" smtClean="0"/>
              <a:t> on </a:t>
            </a:r>
            <a:r>
              <a:rPr lang="en-GB" sz="2000" dirty="0" smtClean="0">
                <a:hlinkClick r:id="rId3" tooltip="Fictional universe of Avatar"/>
              </a:rPr>
              <a:t>Pandora</a:t>
            </a:r>
            <a:r>
              <a:rPr lang="en-GB" sz="2000" dirty="0" smtClean="0"/>
              <a:t>. The </a:t>
            </a:r>
            <a:r>
              <a:rPr lang="en-GB" sz="2000" dirty="0" smtClean="0"/>
              <a:t>expansion of the mining colony threatens the continued existence of a local tribe of </a:t>
            </a:r>
            <a:r>
              <a:rPr lang="en-GB" sz="2000" dirty="0" err="1" smtClean="0">
                <a:hlinkClick r:id="rId4" tooltip="Na'vi"/>
              </a:rPr>
              <a:t>Na'vi</a:t>
            </a:r>
            <a:r>
              <a:rPr lang="en-GB" sz="2000" dirty="0" smtClean="0"/>
              <a:t>— a </a:t>
            </a:r>
            <a:r>
              <a:rPr lang="en-GB" sz="2000" dirty="0" smtClean="0"/>
              <a:t>humanoid species indigenous to Pandora</a:t>
            </a:r>
            <a:r>
              <a:rPr lang="en-GB" sz="2000" dirty="0" smtClean="0"/>
              <a:t>.</a:t>
            </a:r>
          </a:p>
          <a:p>
            <a:pPr>
              <a:buFont typeface="Arial" pitchFamily="34" charset="0"/>
              <a:buChar char="•"/>
            </a:pPr>
            <a:endParaRPr lang="en-GB" sz="2000" dirty="0" smtClean="0"/>
          </a:p>
          <a:p>
            <a:pPr>
              <a:buFont typeface="Arial" pitchFamily="34" charset="0"/>
              <a:buChar char="•"/>
            </a:pPr>
            <a:r>
              <a:rPr lang="en-GB" sz="2000" dirty="0" smtClean="0"/>
              <a:t>In this film the alien invaders are actually the humans.</a:t>
            </a:r>
          </a:p>
          <a:p>
            <a:pPr>
              <a:buFont typeface="Arial" pitchFamily="34" charset="0"/>
              <a:buChar char="•"/>
            </a:pPr>
            <a:endParaRPr lang="en-GB" sz="2000" dirty="0" smtClean="0"/>
          </a:p>
          <a:p>
            <a:pPr>
              <a:buFont typeface="Arial" pitchFamily="34" charset="0"/>
              <a:buChar char="•"/>
            </a:pPr>
            <a:r>
              <a:rPr lang="en-GB" sz="2000" dirty="0" smtClean="0"/>
              <a:t>The reason for this development is to convey to viewers a warning about the way humans treat other species/cultures. A current world concern is the way many developed countries often feel entitled to inhabit another countries with no concern for the indigenous cultures and the impact on the environment. Often the reason for invasion is to exploit their natural resources.</a:t>
            </a:r>
          </a:p>
          <a:p>
            <a:pPr>
              <a:buFont typeface="Arial" pitchFamily="34" charset="0"/>
              <a:buChar char="•"/>
            </a:pPr>
            <a:endParaRPr lang="en-GB" sz="2000" dirty="0" smtClean="0"/>
          </a:p>
          <a:p>
            <a:pPr>
              <a:buFont typeface="Arial" pitchFamily="34" charset="0"/>
              <a:buChar char="•"/>
            </a:pPr>
            <a:r>
              <a:rPr lang="en-GB" sz="2000" dirty="0" smtClean="0"/>
              <a:t> Avatar is a thinly guised comment on America’s presence in Iraq which many feel is purely to gain control of their oil reserves.</a:t>
            </a:r>
            <a:endParaRPr lang="en-NZ" sz="2000" dirty="0"/>
          </a:p>
        </p:txBody>
      </p:sp>
      <p:pic>
        <p:nvPicPr>
          <p:cNvPr id="5" name="Picture Placeholder 4" descr="avatar.jpg"/>
          <p:cNvPicPr>
            <a:picLocks noGrp="1" noChangeAspect="1"/>
          </p:cNvPicPr>
          <p:nvPr>
            <p:ph type="pic" idx="1"/>
          </p:nvPr>
        </p:nvPicPr>
        <p:blipFill>
          <a:blip r:embed="rId5" cstate="print"/>
          <a:srcRect l="16715" r="16715"/>
          <a:stretch>
            <a:fillRect/>
          </a:stretch>
        </p:blipFill>
        <p:spPr>
          <a:xfrm>
            <a:off x="611560" y="620688"/>
            <a:ext cx="4206240" cy="4206240"/>
          </a:xfrm>
        </p:spPr>
      </p:pic>
      <p:pic>
        <p:nvPicPr>
          <p:cNvPr id="6" name="Picture 5" descr="avatar machine.jpg"/>
          <p:cNvPicPr>
            <a:picLocks noChangeAspect="1"/>
          </p:cNvPicPr>
          <p:nvPr/>
        </p:nvPicPr>
        <p:blipFill>
          <a:blip r:embed="rId6" cstate="print"/>
          <a:stretch>
            <a:fillRect/>
          </a:stretch>
        </p:blipFill>
        <p:spPr>
          <a:xfrm rot="20917635">
            <a:off x="1245738" y="4139072"/>
            <a:ext cx="3493850" cy="2397993"/>
          </a:xfrm>
          <a:prstGeom prst="rect">
            <a:avLst/>
          </a:prstGeom>
          <a:ln w="76200">
            <a:solidFill>
              <a:schemeClr val="tx1"/>
            </a:solid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NZ" dirty="0" smtClean="0"/>
              <a:t>IMPLICATIONS</a:t>
            </a:r>
            <a:endParaRPr lang="en-NZ" dirty="0"/>
          </a:p>
        </p:txBody>
      </p:sp>
      <p:sp>
        <p:nvSpPr>
          <p:cNvPr id="6" name="Content Placeholder 5"/>
          <p:cNvSpPr>
            <a:spLocks noGrp="1"/>
          </p:cNvSpPr>
          <p:nvPr>
            <p:ph idx="1"/>
          </p:nvPr>
        </p:nvSpPr>
        <p:spPr/>
        <p:txBody>
          <a:bodyPr>
            <a:normAutofit fontScale="92500"/>
          </a:bodyPr>
          <a:lstStyle/>
          <a:p>
            <a:r>
              <a:rPr lang="en-GB" dirty="0" smtClean="0"/>
              <a:t>Just like the role of the hero the development of the alien in science-fiction film is hugely significant. Films are an effective means of conveying important messages and commentary about what is happening in our society in a safe and accessible medium. </a:t>
            </a:r>
          </a:p>
          <a:p>
            <a:r>
              <a:rPr lang="en-GB" dirty="0" smtClean="0"/>
              <a:t>The major implication of the development of the aliens role in these films is that audiences are able to be exposed to important ideas and threats in our society. Many films ask audiences subconsciously to be aware of these threats to our world and to consider what can be done.</a:t>
            </a:r>
            <a:endParaRPr lang="en-NZ"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DEVELOPMENTS: HERO FIGURE</a:t>
            </a:r>
            <a:endParaRPr lang="en-NZ" dirty="0"/>
          </a:p>
        </p:txBody>
      </p:sp>
      <p:sp>
        <p:nvSpPr>
          <p:cNvPr id="3" name="Content Placeholder 2"/>
          <p:cNvSpPr>
            <a:spLocks noGrp="1"/>
          </p:cNvSpPr>
          <p:nvPr>
            <p:ph idx="1"/>
          </p:nvPr>
        </p:nvSpPr>
        <p:spPr/>
        <p:txBody>
          <a:bodyPr>
            <a:normAutofit fontScale="85000" lnSpcReduction="10000"/>
          </a:bodyPr>
          <a:lstStyle/>
          <a:p>
            <a:r>
              <a:rPr lang="en-GB" b="1" dirty="0" smtClean="0"/>
              <a:t>A significant development in the science fiction genre can be shown through changes in the narrative and in particular the role of the hero.</a:t>
            </a:r>
            <a:r>
              <a:rPr lang="en-GB" dirty="0" smtClean="0"/>
              <a:t> </a:t>
            </a:r>
          </a:p>
          <a:p>
            <a:r>
              <a:rPr lang="en-GB" dirty="0" smtClean="0"/>
              <a:t>Most science fiction films have a predictable narrative. The majority of alien invasion films revolve around the invasion of the earth by an unknown enemy which is eventually defeated by the hero figure. Depending on the social context of the film and the era in which it was made the identity of this hero often changes. Usually this reflects social concerns or political influences. </a:t>
            </a:r>
          </a:p>
          <a:p>
            <a:r>
              <a:rPr lang="en-GB" dirty="0" smtClean="0"/>
              <a:t>Along with the hero the role of the alien also transforms over time. Generally the alien invaders are symbolic of whatever threat society is facing at that point in time. </a:t>
            </a:r>
            <a:endParaRPr lang="en-NZ"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292080" y="260648"/>
            <a:ext cx="3429000" cy="1067544"/>
          </a:xfrm>
        </p:spPr>
        <p:txBody>
          <a:bodyPr/>
          <a:lstStyle/>
          <a:p>
            <a:r>
              <a:rPr lang="en-NZ" dirty="0" smtClean="0"/>
              <a:t>WAR OF THE WORLDS 1953</a:t>
            </a:r>
            <a:endParaRPr lang="en-NZ" dirty="0"/>
          </a:p>
        </p:txBody>
      </p:sp>
      <p:sp>
        <p:nvSpPr>
          <p:cNvPr id="6" name="Text Placeholder 5"/>
          <p:cNvSpPr>
            <a:spLocks noGrp="1"/>
          </p:cNvSpPr>
          <p:nvPr>
            <p:ph type="body" sz="half" idx="2"/>
          </p:nvPr>
        </p:nvSpPr>
        <p:spPr>
          <a:xfrm>
            <a:off x="5389098" y="1556792"/>
            <a:ext cx="3429000" cy="5112568"/>
          </a:xfrm>
        </p:spPr>
        <p:txBody>
          <a:bodyPr>
            <a:normAutofit lnSpcReduction="10000"/>
          </a:bodyPr>
          <a:lstStyle/>
          <a:p>
            <a:r>
              <a:rPr lang="en-NZ" sz="2400" dirty="0" smtClean="0"/>
              <a:t>Dr Clayton Forrester</a:t>
            </a:r>
          </a:p>
          <a:p>
            <a:r>
              <a:rPr lang="en-NZ" sz="2400" dirty="0" smtClean="0"/>
              <a:t>Or God!</a:t>
            </a:r>
          </a:p>
          <a:p>
            <a:endParaRPr lang="en-NZ" sz="2400" dirty="0" smtClean="0"/>
          </a:p>
          <a:p>
            <a:r>
              <a:rPr lang="en-GB" sz="2400" dirty="0" smtClean="0"/>
              <a:t>Dr. Clayton Forrester, a world renowned physicist helps the U.S government to develop a scientific solution however the aliens suddenly begin to die as they lack immunity to Earth's viruses and bacteria. The hero in this case is actually God. </a:t>
            </a:r>
            <a:endParaRPr lang="en-NZ" sz="2400" dirty="0"/>
          </a:p>
        </p:txBody>
      </p:sp>
      <p:pic>
        <p:nvPicPr>
          <p:cNvPr id="7" name="Picture Placeholder 6" descr="clayton.bmp"/>
          <p:cNvPicPr>
            <a:picLocks noGrp="1" noChangeAspect="1"/>
          </p:cNvPicPr>
          <p:nvPr>
            <p:ph type="pic" idx="1"/>
          </p:nvPr>
        </p:nvPicPr>
        <p:blipFill>
          <a:blip r:embed="rId2" cstate="print"/>
          <a:srcRect l="12871" r="12871"/>
          <a:stretch>
            <a:fillRect/>
          </a:stretch>
        </p:blipFill>
        <p:spPr>
          <a:xfrm>
            <a:off x="683568" y="764704"/>
            <a:ext cx="4206240" cy="4206240"/>
          </a:xfrm>
        </p:spPr>
      </p:pic>
      <p:sp>
        <p:nvSpPr>
          <p:cNvPr id="8" name="TextBox 7"/>
          <p:cNvSpPr txBox="1"/>
          <p:nvPr/>
        </p:nvSpPr>
        <p:spPr>
          <a:xfrm>
            <a:off x="179512" y="5589240"/>
            <a:ext cx="4968552" cy="1200329"/>
          </a:xfrm>
          <a:prstGeom prst="rect">
            <a:avLst/>
          </a:prstGeom>
          <a:noFill/>
          <a:ln>
            <a:solidFill>
              <a:schemeClr val="tx1"/>
            </a:solidFill>
          </a:ln>
        </p:spPr>
        <p:txBody>
          <a:bodyPr wrap="square" rtlCol="0">
            <a:spAutoFit/>
          </a:bodyPr>
          <a:lstStyle/>
          <a:p>
            <a:r>
              <a:rPr lang="en-GB" dirty="0"/>
              <a:t>“All that men could do had failed…and humanity was saved by the littlest things, which God, in His wisdom, had put upon this Earth.”</a:t>
            </a:r>
            <a:endParaRPr lang="en-NZ"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2080" y="260648"/>
            <a:ext cx="3429000" cy="1067544"/>
          </a:xfrm>
        </p:spPr>
        <p:txBody>
          <a:bodyPr/>
          <a:lstStyle/>
          <a:p>
            <a:r>
              <a:rPr lang="en-NZ" dirty="0" smtClean="0"/>
              <a:t>INDEPENDENCE DAY 1996</a:t>
            </a:r>
            <a:endParaRPr lang="en-NZ" dirty="0"/>
          </a:p>
        </p:txBody>
      </p:sp>
      <p:sp>
        <p:nvSpPr>
          <p:cNvPr id="3" name="Text Placeholder 2"/>
          <p:cNvSpPr>
            <a:spLocks noGrp="1"/>
          </p:cNvSpPr>
          <p:nvPr>
            <p:ph type="body" sz="half" idx="2"/>
          </p:nvPr>
        </p:nvSpPr>
        <p:spPr>
          <a:xfrm>
            <a:off x="5076056" y="1340768"/>
            <a:ext cx="3888432" cy="5328592"/>
          </a:xfrm>
        </p:spPr>
        <p:txBody>
          <a:bodyPr>
            <a:noAutofit/>
          </a:bodyPr>
          <a:lstStyle/>
          <a:p>
            <a:r>
              <a:rPr lang="en-GB" sz="1600" b="1" dirty="0" smtClean="0"/>
              <a:t>The role of the hero moves from God to the President of the United States of America.</a:t>
            </a:r>
            <a:r>
              <a:rPr lang="en-GB" sz="1600" dirty="0" smtClean="0"/>
              <a:t> This is largely due to the fact that at this point in time many people in America had lost faith in the President and US government. Civilians were also dissatisfied with Americas role in a number of world conflicts. Portraying President Whitmore as a world hero in </a:t>
            </a:r>
            <a:r>
              <a:rPr lang="en-GB" sz="1600" b="1" i="1" dirty="0" smtClean="0"/>
              <a:t>‘Independence Day’</a:t>
            </a:r>
            <a:r>
              <a:rPr lang="en-GB" sz="1600" dirty="0" smtClean="0"/>
              <a:t> was in a way, a method of restoring this faith in the real US President. Also during the 1990’s came birth of the internet. With this technological development came a fear of technology but also arrogance as to mans potential or power to control his environment. The shift in the hero role reflects this arrogance and reflects the diminishing reliance or faith in God to solve the problems of the ordinary man. </a:t>
            </a:r>
            <a:r>
              <a:rPr lang="en-NZ" sz="1600" dirty="0" smtClean="0"/>
              <a:t>Humanity begins to lack belief in God and sees humanity as its own saviour. </a:t>
            </a:r>
            <a:endParaRPr lang="en-NZ" sz="1600" dirty="0"/>
          </a:p>
        </p:txBody>
      </p:sp>
      <p:pic>
        <p:nvPicPr>
          <p:cNvPr id="7" name="Picture Placeholder 6" descr="whitmore2.bmp"/>
          <p:cNvPicPr>
            <a:picLocks noGrp="1" noChangeAspect="1"/>
          </p:cNvPicPr>
          <p:nvPr>
            <p:ph type="pic" idx="1"/>
          </p:nvPr>
        </p:nvPicPr>
        <p:blipFill>
          <a:blip r:embed="rId2" cstate="print"/>
          <a:srcRect l="19460" r="19460"/>
          <a:stretch>
            <a:fillRect/>
          </a:stretch>
        </p:blip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4088" y="332656"/>
            <a:ext cx="3429000" cy="1427584"/>
          </a:xfrm>
        </p:spPr>
        <p:txBody>
          <a:bodyPr/>
          <a:lstStyle/>
          <a:p>
            <a:r>
              <a:rPr lang="en-NZ" dirty="0" smtClean="0"/>
              <a:t>THE DAY THE EARTH STOOD STILL 2008</a:t>
            </a:r>
            <a:endParaRPr lang="en-NZ" dirty="0"/>
          </a:p>
        </p:txBody>
      </p:sp>
      <p:sp>
        <p:nvSpPr>
          <p:cNvPr id="3" name="Text Placeholder 2"/>
          <p:cNvSpPr>
            <a:spLocks noGrp="1"/>
          </p:cNvSpPr>
          <p:nvPr>
            <p:ph type="body" sz="half" idx="2"/>
          </p:nvPr>
        </p:nvSpPr>
        <p:spPr>
          <a:xfrm>
            <a:off x="5389098" y="1844824"/>
            <a:ext cx="3429000" cy="4824536"/>
          </a:xfrm>
        </p:spPr>
        <p:txBody>
          <a:bodyPr>
            <a:normAutofit fontScale="92500" lnSpcReduction="20000"/>
          </a:bodyPr>
          <a:lstStyle/>
          <a:p>
            <a:r>
              <a:rPr lang="en-NZ" sz="1800" dirty="0" smtClean="0"/>
              <a:t>Dr Helen </a:t>
            </a:r>
            <a:r>
              <a:rPr lang="en-NZ" sz="1800" dirty="0" err="1" smtClean="0"/>
              <a:t>Bensen</a:t>
            </a:r>
            <a:r>
              <a:rPr lang="en-NZ" sz="1800" dirty="0" smtClean="0"/>
              <a:t> – Princeton professor.</a:t>
            </a:r>
          </a:p>
          <a:p>
            <a:endParaRPr lang="en-NZ" sz="1800" dirty="0" smtClean="0"/>
          </a:p>
          <a:p>
            <a:r>
              <a:rPr lang="en-NZ" sz="1800" dirty="0" smtClean="0"/>
              <a:t>The hero figure has developed from a male to female character. Dr. </a:t>
            </a:r>
            <a:r>
              <a:rPr lang="en-NZ" sz="1800" dirty="0" err="1" smtClean="0"/>
              <a:t>Bensen</a:t>
            </a:r>
            <a:r>
              <a:rPr lang="en-NZ" sz="1800" dirty="0" smtClean="0"/>
              <a:t> throughout the film has to convince </a:t>
            </a:r>
            <a:r>
              <a:rPr lang="en-NZ" sz="1800" dirty="0" err="1" smtClean="0"/>
              <a:t>Klaatu</a:t>
            </a:r>
            <a:r>
              <a:rPr lang="en-NZ" sz="1800" dirty="0" smtClean="0"/>
              <a:t> that humanity is worth saving.                              </a:t>
            </a:r>
          </a:p>
          <a:p>
            <a:endParaRPr lang="en-NZ" sz="1800" dirty="0" smtClean="0"/>
          </a:p>
          <a:p>
            <a:r>
              <a:rPr lang="en-NZ" sz="1800" dirty="0" smtClean="0"/>
              <a:t>This reflects the changing  social environment in which equal rights for women have become a major focus. Women are now considered independent and just as capable as men. The “damsel in distress” housewife stereotype is no longer adequate. This is a vast change from the 1953 War of the Worlds in which Sylvia Van Buren is portrayed as a vulnerable, weak woman who has to be protected from the Martian invaders by Dr Forrester.</a:t>
            </a:r>
            <a:endParaRPr lang="en-NZ" sz="1800" dirty="0"/>
          </a:p>
        </p:txBody>
      </p:sp>
      <p:pic>
        <p:nvPicPr>
          <p:cNvPr id="5" name="Picture Placeholder 4" descr="helen.jpg"/>
          <p:cNvPicPr>
            <a:picLocks noGrp="1" noChangeAspect="1"/>
          </p:cNvPicPr>
          <p:nvPr>
            <p:ph type="pic" idx="1"/>
          </p:nvPr>
        </p:nvPicPr>
        <p:blipFill>
          <a:blip r:embed="rId2" cstate="print"/>
          <a:srcRect l="17017" r="17017"/>
          <a:stretch>
            <a:fillRect/>
          </a:stretch>
        </p:blip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2080" y="332656"/>
            <a:ext cx="3429000" cy="563488"/>
          </a:xfrm>
        </p:spPr>
        <p:txBody>
          <a:bodyPr/>
          <a:lstStyle/>
          <a:p>
            <a:r>
              <a:rPr lang="en-NZ" dirty="0" smtClean="0"/>
              <a:t>AVATAR 2009</a:t>
            </a:r>
            <a:endParaRPr lang="en-NZ" dirty="0"/>
          </a:p>
        </p:txBody>
      </p:sp>
      <p:sp>
        <p:nvSpPr>
          <p:cNvPr id="3" name="Text Placeholder 2"/>
          <p:cNvSpPr>
            <a:spLocks noGrp="1"/>
          </p:cNvSpPr>
          <p:nvPr>
            <p:ph type="body" sz="half" idx="2"/>
          </p:nvPr>
        </p:nvSpPr>
        <p:spPr>
          <a:xfrm>
            <a:off x="5220072" y="1196752"/>
            <a:ext cx="3744416" cy="4007122"/>
          </a:xfrm>
        </p:spPr>
        <p:txBody>
          <a:bodyPr>
            <a:normAutofit fontScale="92500" lnSpcReduction="20000"/>
          </a:bodyPr>
          <a:lstStyle/>
          <a:p>
            <a:r>
              <a:rPr lang="en-NZ" sz="2000" dirty="0" smtClean="0"/>
              <a:t>Jake Sully</a:t>
            </a:r>
          </a:p>
          <a:p>
            <a:r>
              <a:rPr lang="en-NZ" sz="2000" dirty="0" smtClean="0"/>
              <a:t>Grace Augustine</a:t>
            </a:r>
          </a:p>
          <a:p>
            <a:endParaRPr lang="en-NZ" sz="2000" dirty="0" smtClean="0"/>
          </a:p>
          <a:p>
            <a:r>
              <a:rPr lang="en-NZ" sz="2000" dirty="0" smtClean="0"/>
              <a:t>The hero figure, like in “The Day the Earth Stood Still” is a female scientist.</a:t>
            </a:r>
          </a:p>
          <a:p>
            <a:endParaRPr lang="en-NZ" sz="2000" dirty="0" smtClean="0"/>
          </a:p>
          <a:p>
            <a:r>
              <a:rPr lang="en-NZ" sz="2000" dirty="0" smtClean="0"/>
              <a:t>A second hero figure is Jake Sully – an “everyman” figure.</a:t>
            </a:r>
          </a:p>
          <a:p>
            <a:endParaRPr lang="en-NZ" sz="2000" dirty="0" smtClean="0"/>
          </a:p>
          <a:p>
            <a:r>
              <a:rPr lang="en-NZ" sz="2000" dirty="0" smtClean="0"/>
              <a:t>This is reflecting a movement away from reliance on world leaders and commenting that it is the responsibility of all people to save the earth and protect the environment.</a:t>
            </a:r>
            <a:endParaRPr lang="en-NZ" sz="2000" dirty="0"/>
          </a:p>
        </p:txBody>
      </p:sp>
      <p:pic>
        <p:nvPicPr>
          <p:cNvPr id="5" name="Picture Placeholder 4" descr="jake and grace.bmp"/>
          <p:cNvPicPr>
            <a:picLocks noGrp="1" noChangeAspect="1"/>
          </p:cNvPicPr>
          <p:nvPr>
            <p:ph type="pic" idx="1"/>
          </p:nvPr>
        </p:nvPicPr>
        <p:blipFill>
          <a:blip r:embed="rId2" cstate="print"/>
          <a:srcRect l="16715" r="16715"/>
          <a:stretch>
            <a:fillRect/>
          </a:stretch>
        </p:blip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IMPLICATIONS:</a:t>
            </a:r>
            <a:endParaRPr lang="en-NZ" dirty="0"/>
          </a:p>
        </p:txBody>
      </p:sp>
      <p:sp>
        <p:nvSpPr>
          <p:cNvPr id="3" name="Content Placeholder 2"/>
          <p:cNvSpPr>
            <a:spLocks noGrp="1"/>
          </p:cNvSpPr>
          <p:nvPr>
            <p:ph idx="1"/>
          </p:nvPr>
        </p:nvSpPr>
        <p:spPr/>
        <p:txBody>
          <a:bodyPr/>
          <a:lstStyle/>
          <a:p>
            <a:r>
              <a:rPr lang="en-GB" b="1" dirty="0" smtClean="0"/>
              <a:t>The significance of this development particularly for the audience</a:t>
            </a:r>
            <a:r>
              <a:rPr lang="en-GB" dirty="0" smtClean="0"/>
              <a:t> </a:t>
            </a:r>
            <a:r>
              <a:rPr lang="en-GB" b="1" dirty="0" smtClean="0"/>
              <a:t>is</a:t>
            </a:r>
            <a:r>
              <a:rPr lang="en-GB" dirty="0" smtClean="0"/>
              <a:t> that science fiction films can always be seen as vehicles for social commentary providing relevant messages and warnings about the world around us. Science fiction is an evolving genre of film which is able to influence the thoughts and actions of the audience in regards to the issue or ideas being conveyed. Therefore the narrative of a science fiction film can be seen as an extremely powerful tool and mode of expression.   </a:t>
            </a:r>
            <a:endParaRPr lang="en-NZ" dirty="0" smtClean="0"/>
          </a:p>
          <a:p>
            <a:endParaRPr lang="en-NZ"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NZ" dirty="0" smtClean="0"/>
              <a:t>The role of the alien</a:t>
            </a:r>
            <a:endParaRPr lang="en-NZ" dirty="0"/>
          </a:p>
        </p:txBody>
      </p:sp>
      <p:sp>
        <p:nvSpPr>
          <p:cNvPr id="5" name="Subtitle 4"/>
          <p:cNvSpPr>
            <a:spLocks noGrp="1"/>
          </p:cNvSpPr>
          <p:nvPr>
            <p:ph type="subTitle" idx="1"/>
          </p:nvPr>
        </p:nvSpPr>
        <p:spPr/>
        <p:txBody>
          <a:bodyPr/>
          <a:lstStyle/>
          <a:p>
            <a:endParaRPr lang="en-NZ" dirty="0"/>
          </a:p>
        </p:txBody>
      </p:sp>
      <p:pic>
        <p:nvPicPr>
          <p:cNvPr id="6147" name="Picture 3" descr="http://t3.gstatic.com/images?q=tbn:ANd9GcRV3myad6rXylork56Eh2WDf5-OvDLEjWeLSQSUKoM0W-LzPitc">
            <a:hlinkClick r:id="rId3"/>
          </p:cNvPr>
          <p:cNvPicPr>
            <a:picLocks noChangeAspect="1" noChangeArrowheads="1"/>
          </p:cNvPicPr>
          <p:nvPr/>
        </p:nvPicPr>
        <p:blipFill>
          <a:blip r:embed="rId4" cstate="print"/>
          <a:srcRect l="16116" r="17207"/>
          <a:stretch>
            <a:fillRect/>
          </a:stretch>
        </p:blipFill>
        <p:spPr bwMode="auto">
          <a:xfrm>
            <a:off x="0" y="0"/>
            <a:ext cx="2771800" cy="68580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ROLE OF THE ALIEN</a:t>
            </a:r>
            <a:endParaRPr lang="en-NZ" dirty="0"/>
          </a:p>
        </p:txBody>
      </p:sp>
      <p:sp>
        <p:nvSpPr>
          <p:cNvPr id="3" name="Content Placeholder 2"/>
          <p:cNvSpPr>
            <a:spLocks noGrp="1"/>
          </p:cNvSpPr>
          <p:nvPr>
            <p:ph idx="1"/>
          </p:nvPr>
        </p:nvSpPr>
        <p:spPr/>
        <p:txBody>
          <a:bodyPr>
            <a:normAutofit fontScale="92500" lnSpcReduction="20000"/>
          </a:bodyPr>
          <a:lstStyle/>
          <a:p>
            <a:r>
              <a:rPr lang="en-GB" sz="2800" dirty="0" smtClean="0"/>
              <a:t>Many Science Fiction films </a:t>
            </a:r>
            <a:r>
              <a:rPr lang="en-GB" sz="2800" dirty="0" smtClean="0"/>
              <a:t>reflect </a:t>
            </a:r>
            <a:r>
              <a:rPr lang="en-GB" sz="2800" dirty="0" smtClean="0"/>
              <a:t>the fears or concerns of the period in which they were </a:t>
            </a:r>
            <a:r>
              <a:rPr lang="en-GB" sz="2800" dirty="0" smtClean="0"/>
              <a:t>produced. This can most easily be seen in the development of the role of the alien. </a:t>
            </a:r>
          </a:p>
          <a:p>
            <a:r>
              <a:rPr lang="en-GB" sz="2800" dirty="0" smtClean="0"/>
              <a:t>Alien </a:t>
            </a:r>
            <a:r>
              <a:rPr lang="en-GB" sz="2800" dirty="0" smtClean="0"/>
              <a:t>invaders are frequently fictional representations of actual military or political threats on Earth at time in which the film was </a:t>
            </a:r>
            <a:r>
              <a:rPr lang="en-GB" sz="2800" dirty="0" smtClean="0"/>
              <a:t>made. Aliens adopt the qualities and attributes of these threats. </a:t>
            </a:r>
          </a:p>
          <a:p>
            <a:r>
              <a:rPr lang="en-GB" sz="2800" dirty="0" smtClean="0"/>
              <a:t>In recent years an interesting development is that the major threat to the Earth is no longer aliens but humanity itself. We are the most dangerous threat present both to our own environment and our species. </a:t>
            </a:r>
            <a:endParaRPr lang="en-NZ"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286</TotalTime>
  <Words>1374</Words>
  <Application>Microsoft Office PowerPoint</Application>
  <PresentationFormat>On-screen Show (4:3)</PresentationFormat>
  <Paragraphs>69</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Opulent</vt:lpstr>
      <vt:lpstr>The role of the hero</vt:lpstr>
      <vt:lpstr>DEVELOPMENTS: HERO FIGURE</vt:lpstr>
      <vt:lpstr>WAR OF THE WORLDS 1953</vt:lpstr>
      <vt:lpstr>INDEPENDENCE DAY 1996</vt:lpstr>
      <vt:lpstr>THE DAY THE EARTH STOOD STILL 2008</vt:lpstr>
      <vt:lpstr>AVATAR 2009</vt:lpstr>
      <vt:lpstr>IMPLICATIONS:</vt:lpstr>
      <vt:lpstr>The role of the alien</vt:lpstr>
      <vt:lpstr>THE ROLE OF THE ALIEN</vt:lpstr>
      <vt:lpstr>WAR OF THE WORLDS 1953</vt:lpstr>
      <vt:lpstr>WAR OF THE WORLDS 2005</vt:lpstr>
      <vt:lpstr>The day the earth stood still 2008</vt:lpstr>
      <vt:lpstr>AVATAR 2009</vt:lpstr>
      <vt:lpstr>IMPLICATIONS</vt:lpstr>
    </vt:vector>
  </TitlesOfParts>
  <Company>Westlake Girls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the hero</dc:title>
  <dc:creator>jgillaly</dc:creator>
  <cp:lastModifiedBy>jgillaly</cp:lastModifiedBy>
  <cp:revision>10</cp:revision>
  <dcterms:created xsi:type="dcterms:W3CDTF">2011-03-22T21:44:58Z</dcterms:created>
  <dcterms:modified xsi:type="dcterms:W3CDTF">2011-03-24T00:05:24Z</dcterms:modified>
</cp:coreProperties>
</file>