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95" r:id="rId3"/>
    <p:sldId id="287" r:id="rId4"/>
    <p:sldId id="296" r:id="rId5"/>
    <p:sldId id="294" r:id="rId6"/>
    <p:sldId id="281" r:id="rId7"/>
    <p:sldId id="282" r:id="rId8"/>
    <p:sldId id="283" r:id="rId9"/>
    <p:sldId id="286" r:id="rId10"/>
    <p:sldId id="284" r:id="rId11"/>
    <p:sldId id="285" r:id="rId12"/>
    <p:sldId id="293" r:id="rId13"/>
    <p:sldId id="288" r:id="rId14"/>
    <p:sldId id="289" r:id="rId15"/>
    <p:sldId id="290" r:id="rId16"/>
    <p:sldId id="291" r:id="rId17"/>
    <p:sldId id="292" r:id="rId18"/>
    <p:sldId id="257" r:id="rId19"/>
    <p:sldId id="258" r:id="rId20"/>
    <p:sldId id="277" r:id="rId21"/>
    <p:sldId id="259" r:id="rId22"/>
    <p:sldId id="260" r:id="rId23"/>
    <p:sldId id="261" r:id="rId24"/>
    <p:sldId id="262" r:id="rId25"/>
    <p:sldId id="263" r:id="rId26"/>
    <p:sldId id="264" r:id="rId27"/>
    <p:sldId id="265" r:id="rId28"/>
    <p:sldId id="266" r:id="rId29"/>
    <p:sldId id="267" r:id="rId30"/>
    <p:sldId id="268" r:id="rId31"/>
    <p:sldId id="269" r:id="rId32"/>
    <p:sldId id="270" r:id="rId33"/>
    <p:sldId id="271" r:id="rId34"/>
    <p:sldId id="272" r:id="rId35"/>
    <p:sldId id="273" r:id="rId36"/>
    <p:sldId id="274" r:id="rId37"/>
    <p:sldId id="275" r:id="rId38"/>
    <p:sldId id="276" r:id="rId39"/>
    <p:sldId id="278" r:id="rId40"/>
    <p:sldId id="279" r:id="rId41"/>
    <p:sldId id="280"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618064EB-ECC0-4790-9E06-FC6DE0EF355C}" type="datetimeFigureOut">
              <a:rPr lang="en-NZ" smtClean="0"/>
              <a:t>6/03/2012</a:t>
            </a:fld>
            <a:endParaRPr lang="en-NZ"/>
          </a:p>
        </p:txBody>
      </p:sp>
      <p:sp>
        <p:nvSpPr>
          <p:cNvPr id="8" name="Slide Number Placeholder 7"/>
          <p:cNvSpPr>
            <a:spLocks noGrp="1"/>
          </p:cNvSpPr>
          <p:nvPr>
            <p:ph type="sldNum" sz="quarter" idx="11"/>
          </p:nvPr>
        </p:nvSpPr>
        <p:spPr/>
        <p:txBody>
          <a:bodyPr/>
          <a:lstStyle/>
          <a:p>
            <a:fld id="{52AEE67B-CDD4-4AEA-8EA1-FC0D759D0A52}" type="slidenum">
              <a:rPr lang="en-NZ" smtClean="0"/>
              <a:t>‹#›</a:t>
            </a:fld>
            <a:endParaRPr lang="en-NZ"/>
          </a:p>
        </p:txBody>
      </p:sp>
      <p:sp>
        <p:nvSpPr>
          <p:cNvPr id="9" name="Footer Placeholder 8"/>
          <p:cNvSpPr>
            <a:spLocks noGrp="1"/>
          </p:cNvSpPr>
          <p:nvPr>
            <p:ph type="ftr" sz="quarter" idx="12"/>
          </p:nvPr>
        </p:nvSpPr>
        <p:spPr/>
        <p:txBody>
          <a:bodyPr/>
          <a:lstStyle/>
          <a:p>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8064EB-ECC0-4790-9E06-FC6DE0EF355C}" type="datetimeFigureOut">
              <a:rPr lang="en-NZ" smtClean="0"/>
              <a:t>6/03/2012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2AEE67B-CDD4-4AEA-8EA1-FC0D759D0A52}"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8064EB-ECC0-4790-9E06-FC6DE0EF355C}" type="datetimeFigureOut">
              <a:rPr lang="en-NZ" smtClean="0"/>
              <a:t>6/03/2012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2AEE67B-CDD4-4AEA-8EA1-FC0D759D0A52}"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618064EB-ECC0-4790-9E06-FC6DE0EF355C}" type="datetimeFigureOut">
              <a:rPr lang="en-NZ" smtClean="0"/>
              <a:t>6/03/2012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2AEE67B-CDD4-4AEA-8EA1-FC0D759D0A52}" type="slidenum">
              <a:rPr lang="en-NZ" smtClean="0"/>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18064EB-ECC0-4790-9E06-FC6DE0EF355C}" type="datetimeFigureOut">
              <a:rPr lang="en-NZ" smtClean="0"/>
              <a:t>6/03/2012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2AEE67B-CDD4-4AEA-8EA1-FC0D759D0A52}" type="slidenum">
              <a:rPr lang="en-NZ" smtClean="0"/>
              <a:t>‹#›</a:t>
            </a:fld>
            <a:endParaRPr lang="en-NZ"/>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618064EB-ECC0-4790-9E06-FC6DE0EF355C}" type="datetimeFigureOut">
              <a:rPr lang="en-NZ" smtClean="0"/>
              <a:t>6/03/2012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2AEE67B-CDD4-4AEA-8EA1-FC0D759D0A52}" type="slidenum">
              <a:rPr lang="en-NZ" smtClean="0"/>
              <a:t>‹#›</a:t>
            </a:fld>
            <a:endParaRPr lang="en-NZ"/>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618064EB-ECC0-4790-9E06-FC6DE0EF355C}" type="datetimeFigureOut">
              <a:rPr lang="en-NZ" smtClean="0"/>
              <a:t>6/03/2012</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52AEE67B-CDD4-4AEA-8EA1-FC0D759D0A52}" type="slidenum">
              <a:rPr lang="en-NZ" smtClean="0"/>
              <a:t>‹#›</a:t>
            </a:fld>
            <a:endParaRPr lang="en-NZ"/>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18064EB-ECC0-4790-9E06-FC6DE0EF355C}" type="datetimeFigureOut">
              <a:rPr lang="en-NZ" smtClean="0"/>
              <a:t>6/03/2012</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52AEE67B-CDD4-4AEA-8EA1-FC0D759D0A52}" type="slidenum">
              <a:rPr lang="en-NZ" smtClean="0"/>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8064EB-ECC0-4790-9E06-FC6DE0EF355C}" type="datetimeFigureOut">
              <a:rPr lang="en-NZ" smtClean="0"/>
              <a:t>6/03/2012</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52AEE67B-CDD4-4AEA-8EA1-FC0D759D0A52}"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8064EB-ECC0-4790-9E06-FC6DE0EF355C}" type="datetimeFigureOut">
              <a:rPr lang="en-NZ" smtClean="0"/>
              <a:t>6/03/2012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2AEE67B-CDD4-4AEA-8EA1-FC0D759D0A52}" type="slidenum">
              <a:rPr lang="en-NZ" smtClean="0"/>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8064EB-ECC0-4790-9E06-FC6DE0EF355C}" type="datetimeFigureOut">
              <a:rPr lang="en-NZ" smtClean="0"/>
              <a:t>6/03/2012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2AEE67B-CDD4-4AEA-8EA1-FC0D759D0A52}" type="slidenum">
              <a:rPr lang="en-NZ" smtClean="0"/>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618064EB-ECC0-4790-9E06-FC6DE0EF355C}" type="datetimeFigureOut">
              <a:rPr lang="en-NZ" smtClean="0"/>
              <a:t>6/03/2012</a:t>
            </a:fld>
            <a:endParaRPr lang="en-NZ"/>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NZ"/>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52AEE67B-CDD4-4AEA-8EA1-FC0D759D0A52}" type="slidenum">
              <a:rPr lang="en-NZ" smtClean="0"/>
              <a:t>‹#›</a:t>
            </a:fld>
            <a:endParaRPr lang="en-NZ"/>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34.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36.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image" Target="../media/image38.jp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image" Target="../media/image40.jpg"/><Relationship Id="rId1" Type="http://schemas.openxmlformats.org/officeDocument/2006/relationships/slideLayout" Target="../slideLayouts/slideLayout2.xml"/><Relationship Id="rId4" Type="http://schemas.openxmlformats.org/officeDocument/2006/relationships/image" Target="../media/image42.jpg"/></Relationships>
</file>

<file path=ppt/slides/_rels/slide37.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4.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image" Target="../media/image46.jpg"/><Relationship Id="rId1" Type="http://schemas.openxmlformats.org/officeDocument/2006/relationships/slideLayout" Target="../slideLayouts/slideLayout2.xml"/><Relationship Id="rId5" Type="http://schemas.openxmlformats.org/officeDocument/2006/relationships/image" Target="../media/image49.jpg"/><Relationship Id="rId4" Type="http://schemas.openxmlformats.org/officeDocument/2006/relationships/image" Target="../media/image48.jpg"/></Relationships>
</file>

<file path=ppt/slides/_rels/slide4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8000" r="-18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23528" y="260648"/>
            <a:ext cx="8568952" cy="1375793"/>
          </a:xfrm>
        </p:spPr>
        <p:txBody>
          <a:bodyPr/>
          <a:lstStyle/>
          <a:p>
            <a:r>
              <a:rPr lang="en-NZ" b="1" dirty="0" smtClean="0"/>
              <a:t>VISUAL IMAGE  </a:t>
            </a:r>
            <a:endParaRPr lang="en-NZ" b="1" dirty="0"/>
          </a:p>
        </p:txBody>
      </p:sp>
      <p:sp>
        <p:nvSpPr>
          <p:cNvPr id="3" name="Subtitle 2"/>
          <p:cNvSpPr>
            <a:spLocks noGrp="1"/>
          </p:cNvSpPr>
          <p:nvPr>
            <p:ph type="subTitle" idx="1"/>
          </p:nvPr>
        </p:nvSpPr>
        <p:spPr>
          <a:xfrm>
            <a:off x="1371600" y="5661248"/>
            <a:ext cx="6400800" cy="510952"/>
          </a:xfrm>
        </p:spPr>
        <p:txBody>
          <a:bodyPr>
            <a:noAutofit/>
          </a:bodyPr>
          <a:lstStyle/>
          <a:p>
            <a:r>
              <a:rPr lang="en-NZ" sz="4800" b="1" dirty="0" smtClean="0">
                <a:solidFill>
                  <a:schemeClr val="tx1"/>
                </a:solidFill>
              </a:rPr>
              <a:t>NCEA INTERNAL 1.7</a:t>
            </a:r>
            <a:endParaRPr lang="en-NZ" sz="4800" b="1" dirty="0">
              <a:solidFill>
                <a:schemeClr val="tx1"/>
              </a:solidFill>
            </a:endParaRPr>
          </a:p>
        </p:txBody>
      </p:sp>
      <p:pic>
        <p:nvPicPr>
          <p:cNvPr id="1026" name="Picture 2" descr="http://bestanimations.com/Careers/Art/Art-02-june.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7596336" y="5078638"/>
            <a:ext cx="1237481" cy="12535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6596155"/>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Visuals</a:t>
            </a:r>
            <a:endParaRPr lang="en-NZ" dirty="0"/>
          </a:p>
        </p:txBody>
      </p:sp>
      <p:sp>
        <p:nvSpPr>
          <p:cNvPr id="3" name="Content Placeholder 2"/>
          <p:cNvSpPr>
            <a:spLocks noGrp="1"/>
          </p:cNvSpPr>
          <p:nvPr>
            <p:ph idx="1"/>
          </p:nvPr>
        </p:nvSpPr>
        <p:spPr/>
        <p:txBody>
          <a:bodyPr>
            <a:normAutofit fontScale="92500" lnSpcReduction="20000"/>
          </a:bodyPr>
          <a:lstStyle/>
          <a:p>
            <a:r>
              <a:rPr lang="en-IE" dirty="0">
                <a:solidFill>
                  <a:schemeClr val="tx1"/>
                </a:solidFill>
              </a:rPr>
              <a:t>Photographs  OR a good quality scan; </a:t>
            </a:r>
          </a:p>
          <a:p>
            <a:pPr lvl="1"/>
            <a:r>
              <a:rPr lang="en-IE" dirty="0">
                <a:solidFill>
                  <a:schemeClr val="tx1"/>
                </a:solidFill>
              </a:rPr>
              <a:t>take the photograph with a digital camera and work with a digital image instead of scanned pictures. </a:t>
            </a:r>
          </a:p>
          <a:p>
            <a:r>
              <a:rPr lang="en-IE" dirty="0">
                <a:solidFill>
                  <a:schemeClr val="tx1"/>
                </a:solidFill>
              </a:rPr>
              <a:t>Diagrams / Graphics </a:t>
            </a:r>
            <a:r>
              <a:rPr lang="en-IE" dirty="0" smtClean="0">
                <a:solidFill>
                  <a:schemeClr val="tx1"/>
                </a:solidFill>
              </a:rPr>
              <a:t>Design</a:t>
            </a:r>
          </a:p>
          <a:p>
            <a:r>
              <a:rPr lang="en-IE" dirty="0" smtClean="0">
                <a:solidFill>
                  <a:schemeClr val="tx1"/>
                </a:solidFill>
              </a:rPr>
              <a:t>Paint</a:t>
            </a:r>
          </a:p>
          <a:p>
            <a:r>
              <a:rPr lang="en-IE" dirty="0" smtClean="0">
                <a:solidFill>
                  <a:schemeClr val="tx1"/>
                </a:solidFill>
              </a:rPr>
              <a:t>Collage</a:t>
            </a:r>
          </a:p>
          <a:p>
            <a:r>
              <a:rPr lang="en-IE" dirty="0" smtClean="0">
                <a:solidFill>
                  <a:schemeClr val="tx1"/>
                </a:solidFill>
              </a:rPr>
              <a:t>Hand drawn images</a:t>
            </a:r>
          </a:p>
          <a:p>
            <a:r>
              <a:rPr lang="en-IE" dirty="0" smtClean="0">
                <a:solidFill>
                  <a:schemeClr val="tx1"/>
                </a:solidFill>
              </a:rPr>
              <a:t>Sketches</a:t>
            </a:r>
          </a:p>
          <a:p>
            <a:r>
              <a:rPr lang="en-IE" dirty="0" smtClean="0">
                <a:solidFill>
                  <a:schemeClr val="tx1"/>
                </a:solidFill>
              </a:rPr>
              <a:t>Silhouettes</a:t>
            </a:r>
          </a:p>
          <a:p>
            <a:r>
              <a:rPr lang="en-IE" dirty="0" smtClean="0">
                <a:solidFill>
                  <a:schemeClr val="tx1"/>
                </a:solidFill>
              </a:rPr>
              <a:t>Magazine cuttings</a:t>
            </a:r>
          </a:p>
          <a:p>
            <a:r>
              <a:rPr lang="en-IE" dirty="0" smtClean="0">
                <a:solidFill>
                  <a:schemeClr val="tx1"/>
                </a:solidFill>
              </a:rPr>
              <a:t>Paint/</a:t>
            </a:r>
            <a:r>
              <a:rPr lang="en-IE" dirty="0" err="1" smtClean="0">
                <a:solidFill>
                  <a:schemeClr val="tx1"/>
                </a:solidFill>
              </a:rPr>
              <a:t>photoshop</a:t>
            </a:r>
            <a:r>
              <a:rPr lang="en-IE" dirty="0" smtClean="0">
                <a:solidFill>
                  <a:schemeClr val="tx1"/>
                </a:solidFill>
              </a:rPr>
              <a:t> – design programmes</a:t>
            </a:r>
          </a:p>
          <a:p>
            <a:endParaRPr lang="en-IE" dirty="0">
              <a:solidFill>
                <a:schemeClr val="tx1"/>
              </a:solidFill>
            </a:endParaRPr>
          </a:p>
          <a:p>
            <a:r>
              <a:rPr lang="en-IE" dirty="0" smtClean="0">
                <a:solidFill>
                  <a:schemeClr val="tx1"/>
                </a:solidFill>
              </a:rPr>
              <a:t>DO NOT COPY AND PASTE! YOUR IMAGE MUST SHOW EVIDENCE OF CONSTRUCTION BY YOU!</a:t>
            </a:r>
          </a:p>
          <a:p>
            <a:pPr marL="0" indent="0">
              <a:buNone/>
            </a:pPr>
            <a:endParaRPr lang="en-NZ" dirty="0"/>
          </a:p>
        </p:txBody>
      </p:sp>
    </p:spTree>
    <p:extLst>
      <p:ext uri="{BB962C8B-B14F-4D97-AF65-F5344CB8AC3E}">
        <p14:creationId xmlns:p14="http://schemas.microsoft.com/office/powerpoint/2010/main" val="3364980870"/>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5" dur="500"/>
                                        <p:tgtEl>
                                          <p:spTgt spid="3">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randombar(horizontal)">
                                      <p:cBhvr>
                                        <p:cTn id="30" dur="500"/>
                                        <p:tgtEl>
                                          <p:spTgt spid="3">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randombar(horizontal)">
                                      <p:cBhvr>
                                        <p:cTn id="35" dur="500"/>
                                        <p:tgtEl>
                                          <p:spTgt spid="3">
                                            <p:txEl>
                                              <p:pRg st="6" end="6"/>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4" presetClass="entr" presetSubtype="10" fill="hold" grpId="0" nodeType="clickEffect">
                                  <p:stCondLst>
                                    <p:cond delay="0"/>
                                  </p:stCondLst>
                                  <p:childTnLst>
                                    <p:set>
                                      <p:cBhvr>
                                        <p:cTn id="39" dur="1" fill="hold">
                                          <p:stCondLst>
                                            <p:cond delay="0"/>
                                          </p:stCondLst>
                                        </p:cTn>
                                        <p:tgtEl>
                                          <p:spTgt spid="3">
                                            <p:txEl>
                                              <p:pRg st="7" end="7"/>
                                            </p:txEl>
                                          </p:spTgt>
                                        </p:tgtEl>
                                        <p:attrNameLst>
                                          <p:attrName>style.visibility</p:attrName>
                                        </p:attrNameLst>
                                      </p:cBhvr>
                                      <p:to>
                                        <p:strVal val="visible"/>
                                      </p:to>
                                    </p:set>
                                    <p:animEffect transition="in" filter="randombar(horizontal)">
                                      <p:cBhvr>
                                        <p:cTn id="40" dur="500"/>
                                        <p:tgtEl>
                                          <p:spTgt spid="3">
                                            <p:txEl>
                                              <p:pRg st="7" end="7"/>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4" presetClass="entr" presetSubtype="10" fill="hold" grpId="0" nodeType="click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animEffect transition="in" filter="randombar(horizontal)">
                                      <p:cBhvr>
                                        <p:cTn id="45" dur="500"/>
                                        <p:tgtEl>
                                          <p:spTgt spid="3">
                                            <p:txEl>
                                              <p:pRg st="8" end="8"/>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4" presetClass="entr" presetSubtype="10" fill="hold" grpId="0" nodeType="clickEffect">
                                  <p:stCondLst>
                                    <p:cond delay="0"/>
                                  </p:stCondLst>
                                  <p:childTnLst>
                                    <p:set>
                                      <p:cBhvr>
                                        <p:cTn id="49" dur="1" fill="hold">
                                          <p:stCondLst>
                                            <p:cond delay="0"/>
                                          </p:stCondLst>
                                        </p:cTn>
                                        <p:tgtEl>
                                          <p:spTgt spid="3">
                                            <p:txEl>
                                              <p:pRg st="9" end="9"/>
                                            </p:txEl>
                                          </p:spTgt>
                                        </p:tgtEl>
                                        <p:attrNameLst>
                                          <p:attrName>style.visibility</p:attrName>
                                        </p:attrNameLst>
                                      </p:cBhvr>
                                      <p:to>
                                        <p:strVal val="visible"/>
                                      </p:to>
                                    </p:set>
                                    <p:animEffect transition="in" filter="randombar(horizontal)">
                                      <p:cBhvr>
                                        <p:cTn id="50" dur="500"/>
                                        <p:tgtEl>
                                          <p:spTgt spid="3">
                                            <p:txEl>
                                              <p:pRg st="9" end="9"/>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4" presetClass="entr" presetSubtype="10" fill="hold" grpId="0" nodeType="clickEffect">
                                  <p:stCondLst>
                                    <p:cond delay="0"/>
                                  </p:stCondLst>
                                  <p:childTnLst>
                                    <p:set>
                                      <p:cBhvr>
                                        <p:cTn id="54" dur="1" fill="hold">
                                          <p:stCondLst>
                                            <p:cond delay="0"/>
                                          </p:stCondLst>
                                        </p:cTn>
                                        <p:tgtEl>
                                          <p:spTgt spid="3">
                                            <p:txEl>
                                              <p:pRg st="11" end="11"/>
                                            </p:txEl>
                                          </p:spTgt>
                                        </p:tgtEl>
                                        <p:attrNameLst>
                                          <p:attrName>style.visibility</p:attrName>
                                        </p:attrNameLst>
                                      </p:cBhvr>
                                      <p:to>
                                        <p:strVal val="visible"/>
                                      </p:to>
                                    </p:set>
                                    <p:animEffect transition="in" filter="randombar(horizontal)">
                                      <p:cBhvr>
                                        <p:cTn id="55"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Remember…</a:t>
            </a:r>
            <a:endParaRPr lang="en-NZ" dirty="0"/>
          </a:p>
        </p:txBody>
      </p:sp>
      <p:sp>
        <p:nvSpPr>
          <p:cNvPr id="3" name="Content Placeholder 2"/>
          <p:cNvSpPr>
            <a:spLocks noGrp="1"/>
          </p:cNvSpPr>
          <p:nvPr>
            <p:ph idx="1"/>
          </p:nvPr>
        </p:nvSpPr>
        <p:spPr/>
        <p:txBody>
          <a:bodyPr/>
          <a:lstStyle/>
          <a:p>
            <a:pPr marL="0" indent="0" algn="ctr">
              <a:buNone/>
            </a:pPr>
            <a:endParaRPr lang="en-IE" dirty="0" smtClean="0"/>
          </a:p>
          <a:p>
            <a:pPr marL="0" indent="0" algn="ctr">
              <a:buNone/>
            </a:pPr>
            <a:r>
              <a:rPr lang="en-IE" dirty="0" smtClean="0">
                <a:solidFill>
                  <a:schemeClr val="tx1"/>
                </a:solidFill>
              </a:rPr>
              <a:t>"</a:t>
            </a:r>
            <a:r>
              <a:rPr lang="en-IE" i="1" dirty="0">
                <a:solidFill>
                  <a:schemeClr val="tx1"/>
                </a:solidFill>
              </a:rPr>
              <a:t>It takes intelligence, even brilliance, to condense and focus information into a clear, simple presentation that will be read and remembered. Ignorance and arrogance are shown in a crowded, complicated, hard-to-read poster</a:t>
            </a:r>
            <a:r>
              <a:rPr lang="en-IE" dirty="0" smtClean="0">
                <a:solidFill>
                  <a:schemeClr val="tx1"/>
                </a:solidFill>
              </a:rPr>
              <a:t>.“</a:t>
            </a:r>
          </a:p>
          <a:p>
            <a:pPr marL="0" indent="0" algn="ctr">
              <a:buNone/>
            </a:pPr>
            <a:endParaRPr lang="en-IE" b="1" dirty="0">
              <a:solidFill>
                <a:schemeClr val="tx1"/>
              </a:solidFill>
            </a:endParaRPr>
          </a:p>
          <a:p>
            <a:pPr marL="0" indent="0" algn="ctr">
              <a:buNone/>
            </a:pPr>
            <a:r>
              <a:rPr lang="en-IE" b="1" dirty="0" smtClean="0">
                <a:solidFill>
                  <a:schemeClr val="tx1"/>
                </a:solidFill>
              </a:rPr>
              <a:t>Mary </a:t>
            </a:r>
            <a:r>
              <a:rPr lang="en-IE" b="1" dirty="0">
                <a:solidFill>
                  <a:schemeClr val="tx1"/>
                </a:solidFill>
              </a:rPr>
              <a:t>Helen Briscoe  University of Buffalo</a:t>
            </a:r>
            <a:endParaRPr lang="en-IE" dirty="0">
              <a:solidFill>
                <a:schemeClr val="tx1"/>
              </a:solidFill>
            </a:endParaRPr>
          </a:p>
          <a:p>
            <a:endParaRPr lang="en-NZ" dirty="0"/>
          </a:p>
        </p:txBody>
      </p:sp>
    </p:spTree>
    <p:extLst>
      <p:ext uri="{BB962C8B-B14F-4D97-AF65-F5344CB8AC3E}">
        <p14:creationId xmlns:p14="http://schemas.microsoft.com/office/powerpoint/2010/main" val="11307358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1)">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wheel(1)">
                                      <p:cBhvr>
                                        <p:cTn id="1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Visual / Verbal Features</a:t>
            </a:r>
            <a:endParaRPr lang="en-NZ" dirty="0"/>
          </a:p>
        </p:txBody>
      </p:sp>
      <p:sp>
        <p:nvSpPr>
          <p:cNvPr id="3" name="Content Placeholder 2"/>
          <p:cNvSpPr>
            <a:spLocks noGrp="1"/>
          </p:cNvSpPr>
          <p:nvPr>
            <p:ph idx="1"/>
          </p:nvPr>
        </p:nvSpPr>
        <p:spPr>
          <a:xfrm>
            <a:off x="323528" y="1600200"/>
            <a:ext cx="8640960" cy="5069160"/>
          </a:xfrm>
        </p:spPr>
        <p:txBody>
          <a:bodyPr>
            <a:normAutofit fontScale="92500" lnSpcReduction="10000"/>
          </a:bodyPr>
          <a:lstStyle/>
          <a:p>
            <a:r>
              <a:rPr lang="en-NZ" dirty="0"/>
              <a:t> </a:t>
            </a:r>
            <a:r>
              <a:rPr lang="en-NZ" dirty="0" smtClean="0">
                <a:solidFill>
                  <a:schemeClr val="tx1"/>
                </a:solidFill>
              </a:rPr>
              <a:t>You</a:t>
            </a:r>
            <a:r>
              <a:rPr lang="en-NZ" dirty="0" smtClean="0">
                <a:solidFill>
                  <a:schemeClr val="tx1"/>
                </a:solidFill>
              </a:rPr>
              <a:t> </a:t>
            </a:r>
            <a:r>
              <a:rPr lang="en-NZ" dirty="0">
                <a:solidFill>
                  <a:schemeClr val="tx1"/>
                </a:solidFill>
              </a:rPr>
              <a:t>should also be familiar with visual and verbal language features, such as the following:</a:t>
            </a:r>
          </a:p>
          <a:p>
            <a:r>
              <a:rPr lang="en-NZ" dirty="0">
                <a:solidFill>
                  <a:schemeClr val="tx1"/>
                </a:solidFill>
              </a:rPr>
              <a:t>Colour – symbolism, mood, impact, contrast, shading</a:t>
            </a:r>
          </a:p>
          <a:p>
            <a:r>
              <a:rPr lang="en-NZ" dirty="0">
                <a:solidFill>
                  <a:schemeClr val="tx1"/>
                </a:solidFill>
              </a:rPr>
              <a:t>Layout – balance, proportion, space, framing, rule of thirds</a:t>
            </a:r>
          </a:p>
          <a:p>
            <a:r>
              <a:rPr lang="en-NZ" dirty="0">
                <a:solidFill>
                  <a:schemeClr val="tx1"/>
                </a:solidFill>
              </a:rPr>
              <a:t>Shape – dominance, focus, how other elements or words fit around it</a:t>
            </a:r>
          </a:p>
          <a:p>
            <a:r>
              <a:rPr lang="en-NZ" dirty="0">
                <a:solidFill>
                  <a:schemeClr val="tx1"/>
                </a:solidFill>
              </a:rPr>
              <a:t>Symbolism – use of symbols to represent ideas, logo</a:t>
            </a:r>
          </a:p>
          <a:p>
            <a:r>
              <a:rPr lang="en-NZ" dirty="0">
                <a:solidFill>
                  <a:schemeClr val="tx1"/>
                </a:solidFill>
              </a:rPr>
              <a:t>Lettering – upper/lower case, font, italics, bold, size</a:t>
            </a:r>
          </a:p>
          <a:p>
            <a:r>
              <a:rPr lang="en-NZ" dirty="0">
                <a:solidFill>
                  <a:schemeClr val="tx1"/>
                </a:solidFill>
              </a:rPr>
              <a:t>Advertising Terminology – headline, body copy, illustration/graphics/photos, logo.</a:t>
            </a:r>
          </a:p>
          <a:p>
            <a:r>
              <a:rPr lang="en-NZ" dirty="0">
                <a:solidFill>
                  <a:schemeClr val="tx1"/>
                </a:solidFill>
              </a:rPr>
              <a:t>Advertising language techniques – repetition, imperative, pun, alliteration, pronouns, rhetorical questions, emotive language, jargon, parallel construction, slogan, minor sentences, contractions, colloquialisms, etc.</a:t>
            </a:r>
          </a:p>
          <a:p>
            <a:endParaRPr lang="en-NZ" dirty="0"/>
          </a:p>
        </p:txBody>
      </p:sp>
    </p:spTree>
    <p:extLst>
      <p:ext uri="{BB962C8B-B14F-4D97-AF65-F5344CB8AC3E}">
        <p14:creationId xmlns:p14="http://schemas.microsoft.com/office/powerpoint/2010/main" val="333578228"/>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 calcmode="lin" valueType="num">
                                      <p:cBhvr>
                                        <p:cTn id="39"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42" dur="1000"/>
                                        <p:tgtEl>
                                          <p:spTgt spid="3">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 calcmode="lin" valueType="num">
                                      <p:cBhvr>
                                        <p:cTn id="47"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8"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49"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50" dur="1000"/>
                                        <p:tgtEl>
                                          <p:spTgt spid="3">
                                            <p:txEl>
                                              <p:pRg st="5" end="5"/>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grpId="0" nodeType="click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 calcmode="lin" valueType="num">
                                      <p:cBhvr>
                                        <p:cTn id="55"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56"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57"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58" dur="1000"/>
                                        <p:tgtEl>
                                          <p:spTgt spid="3">
                                            <p:txEl>
                                              <p:pRg st="6" end="6"/>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31" presetClass="entr" presetSubtype="0" fill="hold" grpId="0"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 calcmode="lin" valueType="num">
                                      <p:cBhvr>
                                        <p:cTn id="63" dur="1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64" dur="1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65" dur="1000" fill="hold"/>
                                        <p:tgtEl>
                                          <p:spTgt spid="3">
                                            <p:txEl>
                                              <p:pRg st="7" end="7"/>
                                            </p:txEl>
                                          </p:spTgt>
                                        </p:tgtEl>
                                        <p:attrNameLst>
                                          <p:attrName>style.rotation</p:attrName>
                                        </p:attrNameLst>
                                      </p:cBhvr>
                                      <p:tavLst>
                                        <p:tav tm="0">
                                          <p:val>
                                            <p:fltVal val="90"/>
                                          </p:val>
                                        </p:tav>
                                        <p:tav tm="100000">
                                          <p:val>
                                            <p:fltVal val="0"/>
                                          </p:val>
                                        </p:tav>
                                      </p:tavLst>
                                    </p:anim>
                                    <p:animEffect transition="in" filter="fade">
                                      <p:cBhvr>
                                        <p:cTn id="66"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NZ" dirty="0" smtClean="0"/>
              <a:t>Low Excellence</a:t>
            </a:r>
            <a:endParaRPr lang="en-NZ" dirty="0"/>
          </a:p>
        </p:txBody>
      </p:sp>
      <p:sp>
        <p:nvSpPr>
          <p:cNvPr id="5" name="Content Placeholder 4"/>
          <p:cNvSpPr>
            <a:spLocks noGrp="1"/>
          </p:cNvSpPr>
          <p:nvPr>
            <p:ph sz="half" idx="2"/>
          </p:nvPr>
        </p:nvSpPr>
        <p:spPr/>
        <p:txBody>
          <a:bodyPr/>
          <a:lstStyle/>
          <a:p>
            <a:endParaRPr lang="en-NZ" dirty="0"/>
          </a:p>
        </p:txBody>
      </p:sp>
      <p:sp>
        <p:nvSpPr>
          <p:cNvPr id="6" name="Content Placeholder 5"/>
          <p:cNvSpPr>
            <a:spLocks noGrp="1"/>
          </p:cNvSpPr>
          <p:nvPr>
            <p:ph sz="quarter" idx="13"/>
          </p:nvPr>
        </p:nvSpPr>
        <p:spPr>
          <a:xfrm>
            <a:off x="179512" y="1600200"/>
            <a:ext cx="4392488" cy="5069160"/>
          </a:xfrm>
        </p:spPr>
        <p:txBody>
          <a:bodyPr>
            <a:normAutofit fontScale="55000" lnSpcReduction="20000"/>
          </a:bodyPr>
          <a:lstStyle/>
          <a:p>
            <a:r>
              <a:rPr lang="en-NZ" b="1" dirty="0">
                <a:solidFill>
                  <a:schemeClr val="tx1"/>
                </a:solidFill>
              </a:rPr>
              <a:t>To achieve this standard the student needs to; develop and structure ideas effectively in a visual text; use language features appropriate to purpose and audience with control to command attention. </a:t>
            </a:r>
          </a:p>
          <a:p>
            <a:r>
              <a:rPr lang="en-NZ" b="1" dirty="0">
                <a:solidFill>
                  <a:schemeClr val="tx1"/>
                </a:solidFill>
              </a:rPr>
              <a:t>Ideas are developed and structured effectively. The student makes compelling and well-organised connections using a symbols and found images to present ideas on: </a:t>
            </a:r>
          </a:p>
          <a:p>
            <a:r>
              <a:rPr lang="en-NZ" b="1" dirty="0">
                <a:solidFill>
                  <a:schemeClr val="tx1"/>
                </a:solidFill>
              </a:rPr>
              <a:t>• stopping domestic violence </a:t>
            </a:r>
          </a:p>
          <a:p>
            <a:r>
              <a:rPr lang="en-NZ" b="1" dirty="0">
                <a:solidFill>
                  <a:schemeClr val="tx1"/>
                </a:solidFill>
              </a:rPr>
              <a:t>• fear and isolation of domestic violence </a:t>
            </a:r>
          </a:p>
          <a:p>
            <a:r>
              <a:rPr lang="en-NZ" b="1" dirty="0">
                <a:solidFill>
                  <a:schemeClr val="tx1"/>
                </a:solidFill>
              </a:rPr>
              <a:t>• finding a way out of domestic violence </a:t>
            </a:r>
          </a:p>
          <a:p>
            <a:endParaRPr lang="en-NZ" b="1" dirty="0">
              <a:solidFill>
                <a:schemeClr val="tx1"/>
              </a:solidFill>
            </a:endParaRPr>
          </a:p>
          <a:p>
            <a:r>
              <a:rPr lang="en-NZ" b="1" dirty="0">
                <a:solidFill>
                  <a:schemeClr val="tx1"/>
                </a:solidFill>
              </a:rPr>
              <a:t>The idea of finding a way out of domestic violence is not quite as developed as the reasons why it must stop. </a:t>
            </a:r>
          </a:p>
          <a:p>
            <a:r>
              <a:rPr lang="en-NZ" b="1" dirty="0">
                <a:solidFill>
                  <a:schemeClr val="tx1"/>
                </a:solidFill>
              </a:rPr>
              <a:t>Language features appropriate to purpose and audience are used with control to command attention. The found images contrast the fear of domestic abuse with hope for change shown as the figure moves towards the light at the end of the tunnel. The word ‘STOP’ integrates the fist symbolically and is further reinforced with the words ‘Domestic Violence’ underneath. The reverse text uses questions well and offers a solution to the audience with an 0800 number.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1556792"/>
            <a:ext cx="3512138" cy="5013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55814996"/>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High Merit</a:t>
            </a:r>
            <a:endParaRPr lang="en-NZ" dirty="0"/>
          </a:p>
        </p:txBody>
      </p:sp>
      <p:sp>
        <p:nvSpPr>
          <p:cNvPr id="3" name="Content Placeholder 2"/>
          <p:cNvSpPr>
            <a:spLocks noGrp="1"/>
          </p:cNvSpPr>
          <p:nvPr>
            <p:ph sz="half" idx="2"/>
          </p:nvPr>
        </p:nvSpPr>
        <p:spPr/>
        <p:txBody>
          <a:bodyPr/>
          <a:lstStyle/>
          <a:p>
            <a:endParaRPr lang="en-NZ" dirty="0"/>
          </a:p>
        </p:txBody>
      </p:sp>
      <p:sp>
        <p:nvSpPr>
          <p:cNvPr id="4" name="Content Placeholder 3"/>
          <p:cNvSpPr>
            <a:spLocks noGrp="1"/>
          </p:cNvSpPr>
          <p:nvPr>
            <p:ph sz="quarter" idx="13"/>
          </p:nvPr>
        </p:nvSpPr>
        <p:spPr>
          <a:xfrm>
            <a:off x="251520" y="1600200"/>
            <a:ext cx="4155888" cy="4526280"/>
          </a:xfrm>
        </p:spPr>
        <p:txBody>
          <a:bodyPr>
            <a:noAutofit/>
          </a:bodyPr>
          <a:lstStyle/>
          <a:p>
            <a:r>
              <a:rPr lang="en-NZ" sz="1200" b="1" dirty="0">
                <a:solidFill>
                  <a:schemeClr val="tx1"/>
                </a:solidFill>
              </a:rPr>
              <a:t>To achieve this standard the student needs to; develop and structure ideas convincingly in a visual text; use language features appropriate to purpose and audience with control.</a:t>
            </a:r>
          </a:p>
          <a:p>
            <a:r>
              <a:rPr lang="en-NZ" sz="1200" b="1" dirty="0">
                <a:solidFill>
                  <a:schemeClr val="tx1"/>
                </a:solidFill>
              </a:rPr>
              <a:t>Ideas are developed and structured convincingly in a visual text. The student makes connections using a range of symbols to successfully present convincingly developed ideas on:</a:t>
            </a:r>
          </a:p>
          <a:p>
            <a:r>
              <a:rPr lang="en-NZ" sz="1200" b="1" dirty="0">
                <a:solidFill>
                  <a:schemeClr val="tx1"/>
                </a:solidFill>
              </a:rPr>
              <a:t>• the balancing act of texting and driving, shown in the awkward way the phone is held between the fingers suggests how dangerous it is</a:t>
            </a:r>
          </a:p>
          <a:p>
            <a:r>
              <a:rPr lang="en-NZ" sz="1200" b="1" dirty="0">
                <a:solidFill>
                  <a:schemeClr val="tx1"/>
                </a:solidFill>
              </a:rPr>
              <a:t>• the clear message given to “Stop It”</a:t>
            </a:r>
          </a:p>
          <a:p>
            <a:r>
              <a:rPr lang="en-NZ" sz="1200" b="1" dirty="0">
                <a:solidFill>
                  <a:schemeClr val="tx1"/>
                </a:solidFill>
              </a:rPr>
              <a:t>Language features appropriate to purpose and audience are generally used with control to command attention. The use of colour and other symbols is effective. The placement of the imperative running from the top to the bottom of the image helps to unify the image. Although language features and presentation techniques are linked to the intended purpose, it is unclear why ‘IT!’ is white, outlined in red. This tends to hold the poster back from commanding attention as required for Excellence.</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1618215"/>
            <a:ext cx="3528392" cy="4992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15286099"/>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Low Merit</a:t>
            </a:r>
            <a:endParaRPr lang="en-NZ" dirty="0"/>
          </a:p>
        </p:txBody>
      </p:sp>
      <p:sp>
        <p:nvSpPr>
          <p:cNvPr id="3" name="Content Placeholder 2"/>
          <p:cNvSpPr>
            <a:spLocks noGrp="1"/>
          </p:cNvSpPr>
          <p:nvPr>
            <p:ph sz="half" idx="2"/>
          </p:nvPr>
        </p:nvSpPr>
        <p:spPr/>
        <p:txBody>
          <a:bodyPr/>
          <a:lstStyle/>
          <a:p>
            <a:endParaRPr lang="en-NZ" dirty="0"/>
          </a:p>
        </p:txBody>
      </p:sp>
      <p:sp>
        <p:nvSpPr>
          <p:cNvPr id="4" name="Content Placeholder 3"/>
          <p:cNvSpPr>
            <a:spLocks noGrp="1"/>
          </p:cNvSpPr>
          <p:nvPr>
            <p:ph sz="quarter" idx="13"/>
          </p:nvPr>
        </p:nvSpPr>
        <p:spPr>
          <a:xfrm>
            <a:off x="179512" y="1600200"/>
            <a:ext cx="4227896" cy="5141168"/>
          </a:xfrm>
        </p:spPr>
        <p:txBody>
          <a:bodyPr>
            <a:normAutofit/>
          </a:bodyPr>
          <a:lstStyle/>
          <a:p>
            <a:r>
              <a:rPr lang="en-NZ" sz="1200" b="1" dirty="0">
                <a:solidFill>
                  <a:schemeClr val="tx1"/>
                </a:solidFill>
              </a:rPr>
              <a:t>To achieve this standard the student needs to; develop and structure ideas convincingly in a visual text; use language features appropriate to purpose and audience with control. </a:t>
            </a:r>
          </a:p>
          <a:p>
            <a:r>
              <a:rPr lang="en-NZ" sz="1200" b="1" dirty="0">
                <a:solidFill>
                  <a:schemeClr val="tx1"/>
                </a:solidFill>
              </a:rPr>
              <a:t>Ideas are developed and structured convincingly. The student makes convincing connections using symbols and found images to present ideas on: </a:t>
            </a:r>
          </a:p>
          <a:p>
            <a:r>
              <a:rPr lang="en-NZ" sz="1200" b="1" dirty="0">
                <a:solidFill>
                  <a:schemeClr val="tx1"/>
                </a:solidFill>
              </a:rPr>
              <a:t>• fear and isolation of domestic violence </a:t>
            </a:r>
          </a:p>
          <a:p>
            <a:r>
              <a:rPr lang="en-NZ" sz="1200" b="1" dirty="0">
                <a:solidFill>
                  <a:schemeClr val="tx1"/>
                </a:solidFill>
              </a:rPr>
              <a:t>• managing anger </a:t>
            </a:r>
          </a:p>
          <a:p>
            <a:r>
              <a:rPr lang="en-NZ" sz="1200" b="1" dirty="0">
                <a:solidFill>
                  <a:schemeClr val="tx1"/>
                </a:solidFill>
              </a:rPr>
              <a:t>• finding help </a:t>
            </a:r>
          </a:p>
          <a:p>
            <a:endParaRPr lang="en-NZ" sz="1200" b="1" dirty="0">
              <a:solidFill>
                <a:schemeClr val="tx1"/>
              </a:solidFill>
            </a:endParaRPr>
          </a:p>
          <a:p>
            <a:r>
              <a:rPr lang="en-NZ" sz="1200" b="1" dirty="0">
                <a:solidFill>
                  <a:schemeClr val="tx1"/>
                </a:solidFill>
              </a:rPr>
              <a:t>Language features appropriate to purpose and audience are used with control. The shadowy image of the figure yelling at the child links well to the words, “Please, CALM DOWN” and the statement at the top of the poster “Our children are our future”. </a:t>
            </a:r>
          </a:p>
          <a:p>
            <a:r>
              <a:rPr lang="en-NZ" sz="1200" b="1" dirty="0">
                <a:solidFill>
                  <a:schemeClr val="tx1"/>
                </a:solidFill>
              </a:rPr>
              <a:t>Some control is lost in the message: </a:t>
            </a:r>
          </a:p>
          <a:p>
            <a:r>
              <a:rPr lang="en-NZ" sz="1200" b="1" dirty="0">
                <a:solidFill>
                  <a:schemeClr val="tx1"/>
                </a:solidFill>
              </a:rPr>
              <a:t>“Suffering from abuse?” speaks to the victim whereas “Cannot control your temper?” speaks to the abuser, it becomes confusing to understand who the hotline is helping victim or abuser? 	</a:t>
            </a:r>
          </a:p>
          <a:p>
            <a:endParaRPr lang="en-NZ" sz="12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08" y="1556792"/>
            <a:ext cx="4104456" cy="5184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89459020"/>
      </p:ext>
    </p:extLst>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Low Achieved</a:t>
            </a:r>
            <a:endParaRPr lang="en-NZ" dirty="0"/>
          </a:p>
        </p:txBody>
      </p:sp>
      <p:sp>
        <p:nvSpPr>
          <p:cNvPr id="3" name="Content Placeholder 2"/>
          <p:cNvSpPr>
            <a:spLocks noGrp="1"/>
          </p:cNvSpPr>
          <p:nvPr>
            <p:ph sz="half" idx="2"/>
          </p:nvPr>
        </p:nvSpPr>
        <p:spPr/>
        <p:txBody>
          <a:bodyPr/>
          <a:lstStyle/>
          <a:p>
            <a:endParaRPr lang="en-NZ" dirty="0"/>
          </a:p>
        </p:txBody>
      </p:sp>
      <p:sp>
        <p:nvSpPr>
          <p:cNvPr id="4" name="Content Placeholder 3"/>
          <p:cNvSpPr>
            <a:spLocks noGrp="1"/>
          </p:cNvSpPr>
          <p:nvPr>
            <p:ph sz="quarter" idx="13"/>
          </p:nvPr>
        </p:nvSpPr>
        <p:spPr>
          <a:xfrm>
            <a:off x="179512" y="1484784"/>
            <a:ext cx="4464496" cy="5141168"/>
          </a:xfrm>
        </p:spPr>
        <p:txBody>
          <a:bodyPr>
            <a:normAutofit fontScale="25000" lnSpcReduction="20000"/>
          </a:bodyPr>
          <a:lstStyle/>
          <a:p>
            <a:r>
              <a:rPr lang="en-NZ" sz="5600" b="1" dirty="0">
                <a:solidFill>
                  <a:schemeClr val="tx1"/>
                </a:solidFill>
              </a:rPr>
              <a:t>To achieve this standard the student needs to; develop and structure ideas in a visual text; use language features appropriate to purpose and audience. </a:t>
            </a:r>
          </a:p>
          <a:p>
            <a:r>
              <a:rPr lang="en-NZ" sz="5600" b="1" dirty="0">
                <a:solidFill>
                  <a:schemeClr val="tx1"/>
                </a:solidFill>
              </a:rPr>
              <a:t>Ideas are developed and structured in a visual text. The student makes connections using a range of symbols to present developed ideas on: </a:t>
            </a:r>
          </a:p>
          <a:p>
            <a:r>
              <a:rPr lang="en-NZ" sz="5600" b="1" dirty="0">
                <a:solidFill>
                  <a:schemeClr val="tx1"/>
                </a:solidFill>
              </a:rPr>
              <a:t>• the growth of money in a child specific savings account </a:t>
            </a:r>
          </a:p>
          <a:p>
            <a:r>
              <a:rPr lang="en-NZ" sz="5600" b="1" dirty="0">
                <a:solidFill>
                  <a:schemeClr val="tx1"/>
                </a:solidFill>
              </a:rPr>
              <a:t>• the guaranteed monetary growth as compared to a child’s growth </a:t>
            </a:r>
          </a:p>
          <a:p>
            <a:endParaRPr lang="en-NZ" sz="5600" b="1" dirty="0">
              <a:solidFill>
                <a:schemeClr val="tx1"/>
              </a:solidFill>
            </a:endParaRPr>
          </a:p>
          <a:p>
            <a:r>
              <a:rPr lang="en-NZ" sz="5600" b="1" dirty="0">
                <a:solidFill>
                  <a:schemeClr val="tx1"/>
                </a:solidFill>
              </a:rPr>
              <a:t>The connections made to the growth of money compared to the growth of children is not convincing as required for Merit, because children grow at different rates, whereas a 5% rate is emphasised in the statement at the bottom of the poster, “</a:t>
            </a:r>
            <a:r>
              <a:rPr lang="en-NZ" sz="5600" b="1" dirty="0" err="1">
                <a:solidFill>
                  <a:schemeClr val="tx1"/>
                </a:solidFill>
              </a:rPr>
              <a:t>Kidsaver</a:t>
            </a:r>
            <a:r>
              <a:rPr lang="en-NZ" sz="5600" b="1" dirty="0">
                <a:solidFill>
                  <a:schemeClr val="tx1"/>
                </a:solidFill>
              </a:rPr>
              <a:t> has a 5% interest rate so money grows just as fast as your child”. </a:t>
            </a:r>
          </a:p>
          <a:p>
            <a:r>
              <a:rPr lang="en-NZ" sz="5600" b="1" dirty="0">
                <a:solidFill>
                  <a:schemeClr val="tx1"/>
                </a:solidFill>
              </a:rPr>
              <a:t>Language features appropriate to purpose and audience are used with control as required for Merit. The childlike writing and found image of the child measuring herself links to the intended purpose and audience: </a:t>
            </a:r>
          </a:p>
          <a:p>
            <a:r>
              <a:rPr lang="en-NZ" sz="5600" b="1" dirty="0">
                <a:solidFill>
                  <a:schemeClr val="tx1"/>
                </a:solidFill>
              </a:rPr>
              <a:t>• attracting young savers </a:t>
            </a:r>
          </a:p>
          <a:p>
            <a:r>
              <a:rPr lang="en-NZ" sz="5600" b="1" dirty="0">
                <a:solidFill>
                  <a:schemeClr val="tx1"/>
                </a:solidFill>
              </a:rPr>
              <a:t>• reinforcing the idea of monetary growth for the child as they grow </a:t>
            </a:r>
          </a:p>
          <a:p>
            <a:r>
              <a:rPr lang="en-NZ" sz="5600" b="1" dirty="0">
                <a:solidFill>
                  <a:schemeClr val="tx1"/>
                </a:solidFill>
              </a:rPr>
              <a:t>	</a:t>
            </a:r>
          </a:p>
          <a:p>
            <a:endParaRPr lang="en-NZ"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024" y="1484783"/>
            <a:ext cx="4045007" cy="5175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23739268"/>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Not Achieved </a:t>
            </a:r>
            <a:endParaRPr lang="en-NZ" dirty="0"/>
          </a:p>
        </p:txBody>
      </p:sp>
      <p:sp>
        <p:nvSpPr>
          <p:cNvPr id="3" name="Content Placeholder 2"/>
          <p:cNvSpPr>
            <a:spLocks noGrp="1"/>
          </p:cNvSpPr>
          <p:nvPr>
            <p:ph sz="half" idx="2"/>
          </p:nvPr>
        </p:nvSpPr>
        <p:spPr/>
        <p:txBody>
          <a:bodyPr/>
          <a:lstStyle/>
          <a:p>
            <a:endParaRPr lang="en-NZ" dirty="0"/>
          </a:p>
        </p:txBody>
      </p:sp>
      <p:sp>
        <p:nvSpPr>
          <p:cNvPr id="4" name="Content Placeholder 3"/>
          <p:cNvSpPr>
            <a:spLocks noGrp="1"/>
          </p:cNvSpPr>
          <p:nvPr>
            <p:ph sz="quarter" idx="13"/>
          </p:nvPr>
        </p:nvSpPr>
        <p:spPr>
          <a:xfrm>
            <a:off x="179512" y="1600199"/>
            <a:ext cx="5112568" cy="4888063"/>
          </a:xfrm>
        </p:spPr>
        <p:txBody>
          <a:bodyPr>
            <a:normAutofit fontScale="62500" lnSpcReduction="20000"/>
          </a:bodyPr>
          <a:lstStyle/>
          <a:p>
            <a:r>
              <a:rPr lang="en-NZ" b="1" dirty="0">
                <a:solidFill>
                  <a:schemeClr val="tx1"/>
                </a:solidFill>
              </a:rPr>
              <a:t>To achieve this standard the student needs to; develop and structure ideas in a visual text; use language features appropriate to purpose and audience. </a:t>
            </a:r>
          </a:p>
          <a:p>
            <a:r>
              <a:rPr lang="en-NZ" b="1" dirty="0">
                <a:solidFill>
                  <a:schemeClr val="tx1"/>
                </a:solidFill>
              </a:rPr>
              <a:t>The student has insufficiently developed and structured ideas. The poster as presented eludes to the taste of ‘V’ and to the energy giving qualities of ‘V’. </a:t>
            </a:r>
          </a:p>
          <a:p>
            <a:r>
              <a:rPr lang="en-NZ" b="1" dirty="0">
                <a:solidFill>
                  <a:schemeClr val="tx1"/>
                </a:solidFill>
              </a:rPr>
              <a:t>Language features appropriate to purpose and audience are not used. Although the image is sophisticated, it isn’t clear how ‘V’ connects with: </a:t>
            </a:r>
          </a:p>
          <a:p>
            <a:r>
              <a:rPr lang="en-NZ" b="1" dirty="0">
                <a:solidFill>
                  <a:schemeClr val="tx1"/>
                </a:solidFill>
              </a:rPr>
              <a:t>• the figures thoughts, “I can’t do my homework”, “My mum won’t let me go to my friends party”, and “Exams are coming up”. </a:t>
            </a:r>
          </a:p>
          <a:p>
            <a:r>
              <a:rPr lang="en-NZ" b="1" dirty="0">
                <a:solidFill>
                  <a:schemeClr val="tx1"/>
                </a:solidFill>
              </a:rPr>
              <a:t>• the language feature “V the best drink for you”. </a:t>
            </a:r>
          </a:p>
          <a:p>
            <a:endParaRPr lang="en-NZ" b="1" dirty="0">
              <a:solidFill>
                <a:schemeClr val="tx1"/>
              </a:solidFill>
            </a:endParaRPr>
          </a:p>
          <a:p>
            <a:r>
              <a:rPr lang="en-NZ" b="1" dirty="0">
                <a:solidFill>
                  <a:schemeClr val="tx1"/>
                </a:solidFill>
              </a:rPr>
              <a:t>The connection between ‘V’ and taste and ‘V’ and energy is not clear enough, for this reason the poster does not meet the standard for Achievement.. </a:t>
            </a:r>
            <a:r>
              <a:rPr lang="en-NZ" dirty="0"/>
              <a:t>	</a:t>
            </a:r>
          </a:p>
          <a:p>
            <a:endParaRPr lang="en-NZ"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0" y="1629366"/>
            <a:ext cx="3384376" cy="485889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42224305"/>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7504" y="836712"/>
            <a:ext cx="8930084" cy="5308950"/>
          </a:xfrm>
        </p:spPr>
      </p:pic>
    </p:spTree>
    <p:extLst>
      <p:ext uri="{BB962C8B-B14F-4D97-AF65-F5344CB8AC3E}">
        <p14:creationId xmlns:p14="http://schemas.microsoft.com/office/powerpoint/2010/main" val="250587560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NZ"/>
          </a:p>
        </p:txBody>
      </p:sp>
      <p:pic>
        <p:nvPicPr>
          <p:cNvPr id="8" name="Content Placeholder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499992" y="332656"/>
            <a:ext cx="4244907" cy="6264696"/>
          </a:xfrm>
        </p:spPr>
      </p:pic>
      <p:pic>
        <p:nvPicPr>
          <p:cNvPr id="7" name="Content Placeholder 6"/>
          <p:cNvPicPr>
            <a:picLocks noGrp="1" noChangeAspect="1"/>
          </p:cNvPicPr>
          <p:nvPr>
            <p:ph sz="quarter" idx="13"/>
          </p:nvPr>
        </p:nvPicPr>
        <p:blipFill>
          <a:blip r:embed="rId3">
            <a:extLst>
              <a:ext uri="{28A0092B-C50C-407E-A947-70E740481C1C}">
                <a14:useLocalDpi xmlns:a14="http://schemas.microsoft.com/office/drawing/2010/main" val="0"/>
              </a:ext>
            </a:extLst>
          </a:blip>
          <a:stretch>
            <a:fillRect/>
          </a:stretch>
        </p:blipFill>
        <p:spPr>
          <a:xfrm>
            <a:off x="172814" y="764704"/>
            <a:ext cx="4039146" cy="5654804"/>
          </a:xfrm>
        </p:spPr>
      </p:pic>
    </p:spTree>
    <p:extLst>
      <p:ext uri="{BB962C8B-B14F-4D97-AF65-F5344CB8AC3E}">
        <p14:creationId xmlns:p14="http://schemas.microsoft.com/office/powerpoint/2010/main" val="334863880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Student Instructions:</a:t>
            </a:r>
            <a:endParaRPr lang="en-NZ" dirty="0"/>
          </a:p>
        </p:txBody>
      </p:sp>
      <p:sp>
        <p:nvSpPr>
          <p:cNvPr id="3" name="Content Placeholder 2"/>
          <p:cNvSpPr>
            <a:spLocks noGrp="1"/>
          </p:cNvSpPr>
          <p:nvPr>
            <p:ph idx="1"/>
          </p:nvPr>
        </p:nvSpPr>
        <p:spPr/>
        <p:txBody>
          <a:bodyPr>
            <a:normAutofit fontScale="92500" lnSpcReduction="20000"/>
          </a:bodyPr>
          <a:lstStyle/>
          <a:p>
            <a:r>
              <a:rPr lang="en-NZ" dirty="0">
                <a:solidFill>
                  <a:schemeClr val="tx1"/>
                </a:solidFill>
              </a:rPr>
              <a:t>Congratulations!  You’ve just been employed by a leading advertising company - The World of Media Manipulation.  We specialise in print advertising for specific target audiences.  Your mission is to design and develop</a:t>
            </a:r>
            <a:r>
              <a:rPr lang="en-NZ" i="1" dirty="0">
                <a:solidFill>
                  <a:schemeClr val="tx1"/>
                </a:solidFill>
              </a:rPr>
              <a:t> </a:t>
            </a:r>
            <a:r>
              <a:rPr lang="en-NZ" dirty="0">
                <a:solidFill>
                  <a:schemeClr val="tx1"/>
                </a:solidFill>
              </a:rPr>
              <a:t>an original poster to promote an issue of major importance. We would like you to design a poster to create awareness of an issue that has occurred in a text you have studied.</a:t>
            </a:r>
          </a:p>
          <a:p>
            <a:endParaRPr lang="en-NZ" dirty="0" smtClean="0">
              <a:solidFill>
                <a:schemeClr val="tx1"/>
              </a:solidFill>
            </a:endParaRPr>
          </a:p>
          <a:p>
            <a:r>
              <a:rPr lang="en-NZ" dirty="0" smtClean="0">
                <a:solidFill>
                  <a:schemeClr val="tx1"/>
                </a:solidFill>
              </a:rPr>
              <a:t>Before </a:t>
            </a:r>
            <a:r>
              <a:rPr lang="en-NZ" dirty="0">
                <a:solidFill>
                  <a:schemeClr val="tx1"/>
                </a:solidFill>
              </a:rPr>
              <a:t>you begin your design you will look at a range of our previous posters (some more successful than others!).  You will examine the components of the posters and the techniques designers have used to make them appealing and effective.  Your own poster should use the design principles you have identified as effective and suitable for your issue. </a:t>
            </a:r>
          </a:p>
          <a:p>
            <a:endParaRPr lang="en-NZ" dirty="0">
              <a:solidFill>
                <a:schemeClr val="tx1"/>
              </a:solidFill>
            </a:endParaRPr>
          </a:p>
        </p:txBody>
      </p:sp>
    </p:spTree>
    <p:extLst>
      <p:ext uri="{BB962C8B-B14F-4D97-AF65-F5344CB8AC3E}">
        <p14:creationId xmlns:p14="http://schemas.microsoft.com/office/powerpoint/2010/main" val="2735603869"/>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201487" y="836712"/>
            <a:ext cx="4400489" cy="5400600"/>
          </a:xfrm>
          <a:ln w="12700">
            <a:solidFill>
              <a:schemeClr val="tx1"/>
            </a:solidFill>
          </a:ln>
        </p:spPr>
      </p:pic>
      <p:pic>
        <p:nvPicPr>
          <p:cNvPr id="5" name="Content Placeholder 4"/>
          <p:cNvPicPr>
            <a:picLocks noGrp="1" noChangeAspect="1"/>
          </p:cNvPicPr>
          <p:nvPr>
            <p:ph sz="quarter" idx="13"/>
          </p:nvPr>
        </p:nvPicPr>
        <p:blipFill>
          <a:blip r:embed="rId3">
            <a:extLst>
              <a:ext uri="{28A0092B-C50C-407E-A947-70E740481C1C}">
                <a14:useLocalDpi xmlns:a14="http://schemas.microsoft.com/office/drawing/2010/main" val="0"/>
              </a:ext>
            </a:extLst>
          </a:blip>
          <a:stretch>
            <a:fillRect/>
          </a:stretch>
        </p:blipFill>
        <p:spPr>
          <a:xfrm>
            <a:off x="243680" y="836712"/>
            <a:ext cx="3824264" cy="5402531"/>
          </a:xfrm>
        </p:spPr>
      </p:pic>
    </p:spTree>
    <p:extLst>
      <p:ext uri="{BB962C8B-B14F-4D97-AF65-F5344CB8AC3E}">
        <p14:creationId xmlns:p14="http://schemas.microsoft.com/office/powerpoint/2010/main" val="193953231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l="13293" t="7324" r="12302" b="7441"/>
          <a:stretch/>
        </p:blipFill>
        <p:spPr>
          <a:xfrm>
            <a:off x="179512" y="116632"/>
            <a:ext cx="8784976" cy="6624736"/>
          </a:xfrm>
        </p:spPr>
      </p:pic>
    </p:spTree>
    <p:extLst>
      <p:ext uri="{BB962C8B-B14F-4D97-AF65-F5344CB8AC3E}">
        <p14:creationId xmlns:p14="http://schemas.microsoft.com/office/powerpoint/2010/main" val="285493501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4210" y="260648"/>
            <a:ext cx="8962285" cy="6480720"/>
          </a:xfrm>
        </p:spPr>
      </p:pic>
    </p:spTree>
    <p:extLst>
      <p:ext uri="{BB962C8B-B14F-4D97-AF65-F5344CB8AC3E}">
        <p14:creationId xmlns:p14="http://schemas.microsoft.com/office/powerpoint/2010/main" val="394996531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NZ"/>
          </a:p>
        </p:txBody>
      </p:sp>
      <p:pic>
        <p:nvPicPr>
          <p:cNvPr id="8" name="Content Placeholder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427984" y="404664"/>
            <a:ext cx="4248472" cy="6001809"/>
          </a:xfrm>
        </p:spPr>
      </p:pic>
      <p:pic>
        <p:nvPicPr>
          <p:cNvPr id="7" name="Content Placeholder 6"/>
          <p:cNvPicPr>
            <a:picLocks noGrp="1" noChangeAspect="1"/>
          </p:cNvPicPr>
          <p:nvPr>
            <p:ph sz="quarter" idx="13"/>
          </p:nvPr>
        </p:nvPicPr>
        <p:blipFill>
          <a:blip r:embed="rId3">
            <a:extLst>
              <a:ext uri="{28A0092B-C50C-407E-A947-70E740481C1C}">
                <a14:useLocalDpi xmlns:a14="http://schemas.microsoft.com/office/drawing/2010/main" val="0"/>
              </a:ext>
            </a:extLst>
          </a:blip>
          <a:stretch>
            <a:fillRect/>
          </a:stretch>
        </p:blipFill>
        <p:spPr>
          <a:xfrm>
            <a:off x="107504" y="404664"/>
            <a:ext cx="4252822" cy="6040562"/>
          </a:xfrm>
        </p:spPr>
      </p:pic>
    </p:spTree>
    <p:extLst>
      <p:ext uri="{BB962C8B-B14F-4D97-AF65-F5344CB8AC3E}">
        <p14:creationId xmlns:p14="http://schemas.microsoft.com/office/powerpoint/2010/main" val="2299396939"/>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7504" y="116632"/>
            <a:ext cx="4896544" cy="6537139"/>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76056" y="116632"/>
            <a:ext cx="3888432" cy="6552728"/>
          </a:xfrm>
          <a:prstGeom prst="rect">
            <a:avLst/>
          </a:prstGeom>
        </p:spPr>
      </p:pic>
    </p:spTree>
    <p:extLst>
      <p:ext uri="{BB962C8B-B14F-4D97-AF65-F5344CB8AC3E}">
        <p14:creationId xmlns:p14="http://schemas.microsoft.com/office/powerpoint/2010/main" val="398769177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NZ"/>
          </a:p>
        </p:txBody>
      </p:sp>
      <p:pic>
        <p:nvPicPr>
          <p:cNvPr id="8" name="Content Placeholder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366014" y="332656"/>
            <a:ext cx="4598474" cy="6224821"/>
          </a:xfrm>
        </p:spPr>
      </p:pic>
      <p:pic>
        <p:nvPicPr>
          <p:cNvPr id="7" name="Content Placeholder 6"/>
          <p:cNvPicPr>
            <a:picLocks noGrp="1" noChangeAspect="1"/>
          </p:cNvPicPr>
          <p:nvPr>
            <p:ph sz="quarter" idx="13"/>
          </p:nvPr>
        </p:nvPicPr>
        <p:blipFill>
          <a:blip r:embed="rId3">
            <a:extLst>
              <a:ext uri="{28A0092B-C50C-407E-A947-70E740481C1C}">
                <a14:useLocalDpi xmlns:a14="http://schemas.microsoft.com/office/drawing/2010/main" val="0"/>
              </a:ext>
            </a:extLst>
          </a:blip>
          <a:stretch>
            <a:fillRect/>
          </a:stretch>
        </p:blipFill>
        <p:spPr>
          <a:xfrm>
            <a:off x="131664" y="260648"/>
            <a:ext cx="4162963" cy="6408712"/>
          </a:xfrm>
        </p:spPr>
      </p:pic>
    </p:spTree>
    <p:extLst>
      <p:ext uri="{BB962C8B-B14F-4D97-AF65-F5344CB8AC3E}">
        <p14:creationId xmlns:p14="http://schemas.microsoft.com/office/powerpoint/2010/main" val="2359840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188640"/>
            <a:ext cx="4392488" cy="6408712"/>
          </a:xfrm>
          <a:prstGeom prst="rect">
            <a:avLst/>
          </a:prstGeom>
        </p:spPr>
      </p:pic>
      <p:pic>
        <p:nvPicPr>
          <p:cNvPr id="10" name="Content Placeholder 9"/>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788024" y="188640"/>
            <a:ext cx="4168870" cy="6408712"/>
          </a:xfrm>
        </p:spPr>
      </p:pic>
    </p:spTree>
    <p:extLst>
      <p:ext uri="{BB962C8B-B14F-4D97-AF65-F5344CB8AC3E}">
        <p14:creationId xmlns:p14="http://schemas.microsoft.com/office/powerpoint/2010/main" val="410524922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NZ"/>
          </a:p>
        </p:txBody>
      </p:sp>
      <p:pic>
        <p:nvPicPr>
          <p:cNvPr id="8" name="Content Placeholder 7"/>
          <p:cNvPicPr>
            <a:picLocks noGrp="1" noChangeAspect="1"/>
          </p:cNvPicPr>
          <p:nvPr>
            <p:ph sz="half" idx="2"/>
          </p:nvPr>
        </p:nvPicPr>
        <p:blipFill rotWithShape="1">
          <a:blip r:embed="rId2">
            <a:extLst>
              <a:ext uri="{28A0092B-C50C-407E-A947-70E740481C1C}">
                <a14:useLocalDpi xmlns:a14="http://schemas.microsoft.com/office/drawing/2010/main" val="0"/>
              </a:ext>
            </a:extLst>
          </a:blip>
          <a:srcRect l="13182" r="11573"/>
          <a:stretch/>
        </p:blipFill>
        <p:spPr>
          <a:xfrm>
            <a:off x="4283968" y="260648"/>
            <a:ext cx="4659663" cy="6192688"/>
          </a:xfrm>
        </p:spPr>
      </p:pic>
      <p:pic>
        <p:nvPicPr>
          <p:cNvPr id="7" name="Content Placeholder 6"/>
          <p:cNvPicPr>
            <a:picLocks noGrp="1" noChangeAspect="1"/>
          </p:cNvPicPr>
          <p:nvPr>
            <p:ph sz="quarter" idx="13"/>
          </p:nvPr>
        </p:nvPicPr>
        <p:blipFill>
          <a:blip r:embed="rId3">
            <a:extLst>
              <a:ext uri="{28A0092B-C50C-407E-A947-70E740481C1C}">
                <a14:useLocalDpi xmlns:a14="http://schemas.microsoft.com/office/drawing/2010/main" val="0"/>
              </a:ext>
            </a:extLst>
          </a:blip>
          <a:stretch>
            <a:fillRect/>
          </a:stretch>
        </p:blipFill>
        <p:spPr>
          <a:xfrm>
            <a:off x="180362" y="260648"/>
            <a:ext cx="3959589" cy="6238233"/>
          </a:xfrm>
        </p:spPr>
      </p:pic>
    </p:spTree>
    <p:extLst>
      <p:ext uri="{BB962C8B-B14F-4D97-AF65-F5344CB8AC3E}">
        <p14:creationId xmlns:p14="http://schemas.microsoft.com/office/powerpoint/2010/main" val="2035832738"/>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0007" y="188640"/>
            <a:ext cx="8812586" cy="6462474"/>
          </a:xfrm>
        </p:spPr>
      </p:pic>
    </p:spTree>
    <p:extLst>
      <p:ext uri="{BB962C8B-B14F-4D97-AF65-F5344CB8AC3E}">
        <p14:creationId xmlns:p14="http://schemas.microsoft.com/office/powerpoint/2010/main" val="3127224324"/>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7504" y="116632"/>
            <a:ext cx="8856984" cy="6552728"/>
          </a:xfrm>
        </p:spPr>
      </p:pic>
    </p:spTree>
    <p:extLst>
      <p:ext uri="{BB962C8B-B14F-4D97-AF65-F5344CB8AC3E}">
        <p14:creationId xmlns:p14="http://schemas.microsoft.com/office/powerpoint/2010/main" val="4149529762"/>
      </p:ext>
    </p:extLst>
  </p:cSld>
  <p:clrMapOvr>
    <a:masterClrMapping/>
  </p:clrMapOvr>
  <p:transition spd="slow">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800" b="1" dirty="0" smtClean="0">
                <a:effectLst/>
              </a:rPr>
              <a:t>Creating </a:t>
            </a:r>
            <a:r>
              <a:rPr lang="en-GB" sz="4800" b="1" dirty="0">
                <a:effectLst/>
              </a:rPr>
              <a:t>Awareness of an Issue in a Text</a:t>
            </a:r>
            <a:endParaRPr lang="en-NZ" sz="4800" dirty="0">
              <a:effectLst/>
            </a:endParaRPr>
          </a:p>
        </p:txBody>
      </p:sp>
      <p:sp>
        <p:nvSpPr>
          <p:cNvPr id="3" name="Content Placeholder 2"/>
          <p:cNvSpPr>
            <a:spLocks noGrp="1"/>
          </p:cNvSpPr>
          <p:nvPr>
            <p:ph idx="1"/>
          </p:nvPr>
        </p:nvSpPr>
        <p:spPr>
          <a:xfrm>
            <a:off x="457200" y="1600200"/>
            <a:ext cx="8229600" cy="4997152"/>
          </a:xfrm>
        </p:spPr>
        <p:txBody>
          <a:bodyPr>
            <a:normAutofit fontScale="85000" lnSpcReduction="20000"/>
          </a:bodyPr>
          <a:lstStyle/>
          <a:p>
            <a:r>
              <a:rPr lang="en-NZ" dirty="0" smtClean="0">
                <a:solidFill>
                  <a:schemeClr val="tx1"/>
                </a:solidFill>
              </a:rPr>
              <a:t>3 periods in class to draft. </a:t>
            </a:r>
          </a:p>
          <a:p>
            <a:r>
              <a:rPr lang="en-NZ" dirty="0" smtClean="0">
                <a:solidFill>
                  <a:schemeClr val="tx1"/>
                </a:solidFill>
              </a:rPr>
              <a:t>Take home over the weekend to make the final image</a:t>
            </a:r>
          </a:p>
          <a:p>
            <a:r>
              <a:rPr lang="en-NZ" dirty="0" smtClean="0">
                <a:solidFill>
                  <a:schemeClr val="tx1"/>
                </a:solidFill>
              </a:rPr>
              <a:t>1 hour in class to write up a commentary explaining the choices made in constructing the image.</a:t>
            </a:r>
            <a:endParaRPr lang="en-NZ" dirty="0">
              <a:solidFill>
                <a:schemeClr val="tx1"/>
              </a:solidFill>
            </a:endParaRPr>
          </a:p>
          <a:p>
            <a:r>
              <a:rPr lang="en-NZ" dirty="0" smtClean="0">
                <a:solidFill>
                  <a:schemeClr val="tx1"/>
                </a:solidFill>
              </a:rPr>
              <a:t>Students </a:t>
            </a:r>
            <a:r>
              <a:rPr lang="en-NZ" dirty="0">
                <a:solidFill>
                  <a:schemeClr val="tx1"/>
                </a:solidFill>
              </a:rPr>
              <a:t>will be provided with A3 paper to produce their final </a:t>
            </a:r>
            <a:r>
              <a:rPr lang="en-NZ" dirty="0" smtClean="0">
                <a:solidFill>
                  <a:schemeClr val="tx1"/>
                </a:solidFill>
              </a:rPr>
              <a:t>poster</a:t>
            </a:r>
          </a:p>
          <a:p>
            <a:r>
              <a:rPr lang="en-NZ" dirty="0" smtClean="0">
                <a:solidFill>
                  <a:schemeClr val="tx1"/>
                </a:solidFill>
              </a:rPr>
              <a:t>All </a:t>
            </a:r>
            <a:r>
              <a:rPr lang="en-NZ" dirty="0">
                <a:solidFill>
                  <a:schemeClr val="tx1"/>
                </a:solidFill>
              </a:rPr>
              <a:t>other materials must be provided by the student </a:t>
            </a:r>
            <a:endParaRPr lang="en-NZ" dirty="0" smtClean="0">
              <a:solidFill>
                <a:schemeClr val="tx1"/>
              </a:solidFill>
            </a:endParaRPr>
          </a:p>
          <a:p>
            <a:r>
              <a:rPr lang="en-NZ" dirty="0" smtClean="0">
                <a:solidFill>
                  <a:schemeClr val="tx1"/>
                </a:solidFill>
              </a:rPr>
              <a:t>This </a:t>
            </a:r>
            <a:r>
              <a:rPr lang="en-NZ" dirty="0">
                <a:solidFill>
                  <a:schemeClr val="tx1"/>
                </a:solidFill>
              </a:rPr>
              <a:t>assessment may also be completed using various ICT software applications such as Publisher, Photoshop, Paint, etc. </a:t>
            </a:r>
            <a:r>
              <a:rPr lang="en-NZ" dirty="0"/>
              <a:t> </a:t>
            </a:r>
            <a:endParaRPr lang="en-NZ" b="1" dirty="0" smtClean="0"/>
          </a:p>
          <a:p>
            <a:r>
              <a:rPr lang="en-NZ" b="1" dirty="0" smtClean="0">
                <a:solidFill>
                  <a:schemeClr val="tx1"/>
                </a:solidFill>
              </a:rPr>
              <a:t>STUDENTS </a:t>
            </a:r>
            <a:r>
              <a:rPr lang="en-NZ" b="1" dirty="0">
                <a:solidFill>
                  <a:schemeClr val="tx1"/>
                </a:solidFill>
              </a:rPr>
              <a:t>WILL NEED TO HAVE THOUGHT ABOUT THE COMPONENTS THEY WISH TO USE BEFOREHAND AND BRING THEM INTO THE  DRAFTING PERIODS</a:t>
            </a:r>
            <a:r>
              <a:rPr lang="en-NZ" b="1" dirty="0" smtClean="0">
                <a:solidFill>
                  <a:schemeClr val="tx1"/>
                </a:solidFill>
              </a:rPr>
              <a:t>.</a:t>
            </a:r>
          </a:p>
          <a:p>
            <a:r>
              <a:rPr lang="en-NZ" b="1" dirty="0" smtClean="0">
                <a:solidFill>
                  <a:schemeClr val="tx1"/>
                </a:solidFill>
              </a:rPr>
              <a:t>THEY </a:t>
            </a:r>
            <a:r>
              <a:rPr lang="en-NZ" b="1" dirty="0">
                <a:solidFill>
                  <a:schemeClr val="tx1"/>
                </a:solidFill>
              </a:rPr>
              <a:t>CANNOT PRODUCE THE ENTIRE POSTER ELECTRONICALLY, </a:t>
            </a:r>
            <a:r>
              <a:rPr lang="en-NZ" b="1" dirty="0" smtClean="0">
                <a:solidFill>
                  <a:schemeClr val="tx1"/>
                </a:solidFill>
              </a:rPr>
              <a:t>BUT THEY </a:t>
            </a:r>
            <a:r>
              <a:rPr lang="en-NZ" b="1" dirty="0">
                <a:solidFill>
                  <a:schemeClr val="tx1"/>
                </a:solidFill>
              </a:rPr>
              <a:t>ARE ALLOWED TO  DOWNLOAD SOME IMAGES FOR THEIR POSTER AND USE A WORD PROCESSOR TO PRODUCE SLOGANS AND OTHER VERBAL MATERIAL PROVIDED THE CONTENT IS ORIGINAL</a:t>
            </a:r>
          </a:p>
          <a:p>
            <a:endParaRPr lang="en-NZ" b="1" dirty="0">
              <a:solidFill>
                <a:schemeClr val="tx1"/>
              </a:solidFill>
            </a:endParaRPr>
          </a:p>
        </p:txBody>
      </p:sp>
    </p:spTree>
    <p:extLst>
      <p:ext uri="{BB962C8B-B14F-4D97-AF65-F5344CB8AC3E}">
        <p14:creationId xmlns:p14="http://schemas.microsoft.com/office/powerpoint/2010/main" val="120609105"/>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 calcmode="lin" valueType="num">
                                      <p:cBhvr>
                                        <p:cTn id="39"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42" dur="1000"/>
                                        <p:tgtEl>
                                          <p:spTgt spid="3">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 calcmode="lin" valueType="num">
                                      <p:cBhvr>
                                        <p:cTn id="47"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8"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49"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50" dur="1000"/>
                                        <p:tgtEl>
                                          <p:spTgt spid="3">
                                            <p:txEl>
                                              <p:pRg st="5" end="5"/>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grpId="0" nodeType="click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 calcmode="lin" valueType="num">
                                      <p:cBhvr>
                                        <p:cTn id="55"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56"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57"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58" dur="1000"/>
                                        <p:tgtEl>
                                          <p:spTgt spid="3">
                                            <p:txEl>
                                              <p:pRg st="6" end="6"/>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31" presetClass="entr" presetSubtype="0" fill="hold" grpId="0"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 calcmode="lin" valueType="num">
                                      <p:cBhvr>
                                        <p:cTn id="63" dur="1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64" dur="1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65" dur="1000" fill="hold"/>
                                        <p:tgtEl>
                                          <p:spTgt spid="3">
                                            <p:txEl>
                                              <p:pRg st="7" end="7"/>
                                            </p:txEl>
                                          </p:spTgt>
                                        </p:tgtEl>
                                        <p:attrNameLst>
                                          <p:attrName>style.rotation</p:attrName>
                                        </p:attrNameLst>
                                      </p:cBhvr>
                                      <p:tavLst>
                                        <p:tav tm="0">
                                          <p:val>
                                            <p:fltVal val="90"/>
                                          </p:val>
                                        </p:tav>
                                        <p:tav tm="100000">
                                          <p:val>
                                            <p:fltVal val="0"/>
                                          </p:val>
                                        </p:tav>
                                      </p:tavLst>
                                    </p:anim>
                                    <p:animEffect transition="in" filter="fade">
                                      <p:cBhvr>
                                        <p:cTn id="66"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NZ"/>
          </a:p>
        </p:txBody>
      </p:sp>
      <p:pic>
        <p:nvPicPr>
          <p:cNvPr id="8" name="Content Placeholder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427984" y="332656"/>
            <a:ext cx="4320480" cy="6103535"/>
          </a:xfrm>
        </p:spPr>
      </p:pic>
      <p:pic>
        <p:nvPicPr>
          <p:cNvPr id="7" name="Content Placeholder 6"/>
          <p:cNvPicPr>
            <a:picLocks noGrp="1" noChangeAspect="1"/>
          </p:cNvPicPr>
          <p:nvPr>
            <p:ph sz="quarter" idx="13"/>
          </p:nvPr>
        </p:nvPicPr>
        <p:blipFill>
          <a:blip r:embed="rId3">
            <a:extLst>
              <a:ext uri="{28A0092B-C50C-407E-A947-70E740481C1C}">
                <a14:useLocalDpi xmlns:a14="http://schemas.microsoft.com/office/drawing/2010/main" val="0"/>
              </a:ext>
            </a:extLst>
          </a:blip>
          <a:stretch>
            <a:fillRect/>
          </a:stretch>
        </p:blipFill>
        <p:spPr>
          <a:xfrm>
            <a:off x="197524" y="332656"/>
            <a:ext cx="4086444" cy="6092765"/>
          </a:xfrm>
        </p:spPr>
      </p:pic>
    </p:spTree>
    <p:extLst>
      <p:ext uri="{BB962C8B-B14F-4D97-AF65-F5344CB8AC3E}">
        <p14:creationId xmlns:p14="http://schemas.microsoft.com/office/powerpoint/2010/main" val="5002904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260648"/>
            <a:ext cx="4104456" cy="6264696"/>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4048" y="260648"/>
            <a:ext cx="3600400" cy="6198816"/>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extLst>
      <p:ext uri="{BB962C8B-B14F-4D97-AF65-F5344CB8AC3E}">
        <p14:creationId xmlns:p14="http://schemas.microsoft.com/office/powerpoint/2010/main" val="241293779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260648"/>
            <a:ext cx="4536503" cy="6192688"/>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4048" y="260648"/>
            <a:ext cx="3960440" cy="6192688"/>
          </a:xfrm>
          <a:prstGeom prst="rect">
            <a:avLst/>
          </a:prstGeom>
        </p:spPr>
      </p:pic>
    </p:spTree>
    <p:extLst>
      <p:ext uri="{BB962C8B-B14F-4D97-AF65-F5344CB8AC3E}">
        <p14:creationId xmlns:p14="http://schemas.microsoft.com/office/powerpoint/2010/main" val="2618350045"/>
      </p:ext>
    </p:extLst>
  </p:cSld>
  <p:clrMapOvr>
    <a:masterClrMapping/>
  </p:clrMapOvr>
  <p:transition spd="slow">
    <p:push di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3529" y="260648"/>
            <a:ext cx="4176464" cy="6264696"/>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6016" y="260648"/>
            <a:ext cx="4032448" cy="6215762"/>
          </a:xfrm>
          <a:prstGeom prst="rect">
            <a:avLst/>
          </a:prstGeom>
        </p:spPr>
      </p:pic>
    </p:spTree>
    <p:extLst>
      <p:ext uri="{BB962C8B-B14F-4D97-AF65-F5344CB8AC3E}">
        <p14:creationId xmlns:p14="http://schemas.microsoft.com/office/powerpoint/2010/main" val="83933991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260648"/>
            <a:ext cx="4392488" cy="6264696"/>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0032" y="116632"/>
            <a:ext cx="4104456" cy="6552728"/>
          </a:xfrm>
          <a:prstGeom prst="rect">
            <a:avLst/>
          </a:prstGeom>
        </p:spPr>
      </p:pic>
    </p:spTree>
    <p:extLst>
      <p:ext uri="{BB962C8B-B14F-4D97-AF65-F5344CB8AC3E}">
        <p14:creationId xmlns:p14="http://schemas.microsoft.com/office/powerpoint/2010/main" val="381393364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NZ"/>
          </a:p>
        </p:txBody>
      </p:sp>
      <p:pic>
        <p:nvPicPr>
          <p:cNvPr id="8" name="Content Placeholder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932040" y="908720"/>
            <a:ext cx="3921137" cy="4896544"/>
          </a:xfrm>
        </p:spPr>
      </p:pic>
      <p:sp>
        <p:nvSpPr>
          <p:cNvPr id="6" name="Content Placeholder 5"/>
          <p:cNvSpPr>
            <a:spLocks noGrp="1"/>
          </p:cNvSpPr>
          <p:nvPr>
            <p:ph sz="quarter" idx="13"/>
          </p:nvPr>
        </p:nvSpPr>
        <p:spPr/>
        <p:txBody>
          <a:bodyPr/>
          <a:lstStyle/>
          <a:p>
            <a:endParaRPr lang="en-NZ"/>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2020" y="908720"/>
            <a:ext cx="4536504" cy="4896544"/>
          </a:xfrm>
          <a:prstGeom prst="rect">
            <a:avLst/>
          </a:prstGeom>
        </p:spPr>
      </p:pic>
    </p:spTree>
    <p:extLst>
      <p:ext uri="{BB962C8B-B14F-4D97-AF65-F5344CB8AC3E}">
        <p14:creationId xmlns:p14="http://schemas.microsoft.com/office/powerpoint/2010/main" val="3875755217"/>
      </p:ext>
    </p:extLst>
  </p:cSld>
  <p:clrMapOvr>
    <a:masterClrMapping/>
  </p:clrMapOvr>
  <p:transition spd="slow">
    <p:wheel spokes="1"/>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71600" y="116632"/>
            <a:ext cx="7056784" cy="3426906"/>
          </a:xfr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1600" y="3717031"/>
            <a:ext cx="4576108" cy="2952328"/>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24128" y="3717031"/>
            <a:ext cx="2282304" cy="2993603"/>
          </a:xfrm>
          <a:prstGeom prst="rect">
            <a:avLst/>
          </a:prstGeom>
          <a:ln w="3175">
            <a:solidFill>
              <a:schemeClr val="tx1"/>
            </a:solidFill>
          </a:ln>
        </p:spPr>
      </p:pic>
    </p:spTree>
    <p:extLst>
      <p:ext uri="{BB962C8B-B14F-4D97-AF65-F5344CB8AC3E}">
        <p14:creationId xmlns:p14="http://schemas.microsoft.com/office/powerpoint/2010/main" val="35288102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59632" y="116632"/>
            <a:ext cx="6554862" cy="6554862"/>
          </a:xfrm>
        </p:spPr>
      </p:pic>
    </p:spTree>
    <p:extLst>
      <p:ext uri="{BB962C8B-B14F-4D97-AF65-F5344CB8AC3E}">
        <p14:creationId xmlns:p14="http://schemas.microsoft.com/office/powerpoint/2010/main" val="129654670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19" y="188640"/>
            <a:ext cx="8622575" cy="6408712"/>
          </a:xfrm>
        </p:spPr>
      </p:pic>
    </p:spTree>
    <p:extLst>
      <p:ext uri="{BB962C8B-B14F-4D97-AF65-F5344CB8AC3E}">
        <p14:creationId xmlns:p14="http://schemas.microsoft.com/office/powerpoint/2010/main" val="3940931162"/>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l="19987" t="4262" r="19139" b="4881"/>
          <a:stretch/>
        </p:blipFill>
        <p:spPr>
          <a:xfrm>
            <a:off x="2267744" y="260648"/>
            <a:ext cx="4254500" cy="6350000"/>
          </a:xfrm>
        </p:spPr>
      </p:pic>
    </p:spTree>
    <p:extLst>
      <p:ext uri="{BB962C8B-B14F-4D97-AF65-F5344CB8AC3E}">
        <p14:creationId xmlns:p14="http://schemas.microsoft.com/office/powerpoint/2010/main" val="156157148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Assessment:</a:t>
            </a:r>
            <a:endParaRPr lang="en-NZ" dirty="0"/>
          </a:p>
        </p:txBody>
      </p:sp>
      <p:sp>
        <p:nvSpPr>
          <p:cNvPr id="3" name="Content Placeholder 2"/>
          <p:cNvSpPr>
            <a:spLocks noGrp="1"/>
          </p:cNvSpPr>
          <p:nvPr>
            <p:ph idx="1"/>
          </p:nvPr>
        </p:nvSpPr>
        <p:spPr/>
        <p:txBody>
          <a:bodyPr>
            <a:normAutofit fontScale="85000" lnSpcReduction="10000"/>
          </a:bodyPr>
          <a:lstStyle/>
          <a:p>
            <a:r>
              <a:rPr lang="en-NZ" b="1" dirty="0">
                <a:solidFill>
                  <a:schemeClr val="tx1"/>
                </a:solidFill>
              </a:rPr>
              <a:t>You will be assessed on: </a:t>
            </a:r>
            <a:endParaRPr lang="en-NZ" dirty="0">
              <a:solidFill>
                <a:schemeClr val="tx1"/>
              </a:solidFill>
            </a:endParaRPr>
          </a:p>
          <a:p>
            <a:pPr lvl="0"/>
            <a:r>
              <a:rPr lang="en-NZ" dirty="0">
                <a:solidFill>
                  <a:schemeClr val="tx1"/>
                </a:solidFill>
              </a:rPr>
              <a:t>how well you communicate ideas to your target audience.</a:t>
            </a:r>
          </a:p>
          <a:p>
            <a:pPr lvl="0"/>
            <a:r>
              <a:rPr lang="en-NZ" dirty="0">
                <a:solidFill>
                  <a:schemeClr val="tx1"/>
                </a:solidFill>
              </a:rPr>
              <a:t>the appropriateness and effectiveness of your verbal and visual techniques. </a:t>
            </a:r>
          </a:p>
          <a:p>
            <a:pPr lvl="0"/>
            <a:r>
              <a:rPr lang="en-NZ" dirty="0">
                <a:solidFill>
                  <a:schemeClr val="tx1"/>
                </a:solidFill>
              </a:rPr>
              <a:t>the overall impact of your poster</a:t>
            </a:r>
          </a:p>
          <a:p>
            <a:r>
              <a:rPr lang="en-NZ" b="1" dirty="0">
                <a:solidFill>
                  <a:schemeClr val="tx1"/>
                </a:solidFill>
              </a:rPr>
              <a:t>Make sure that the poster you submit for assessment: </a:t>
            </a:r>
            <a:endParaRPr lang="en-NZ" dirty="0">
              <a:solidFill>
                <a:schemeClr val="tx1"/>
              </a:solidFill>
            </a:endParaRPr>
          </a:p>
          <a:p>
            <a:pPr lvl="0"/>
            <a:r>
              <a:rPr lang="en-US" dirty="0">
                <a:solidFill>
                  <a:schemeClr val="tx1"/>
                </a:solidFill>
              </a:rPr>
              <a:t>develops and structures your ideas effectively.</a:t>
            </a:r>
            <a:endParaRPr lang="en-NZ" dirty="0">
              <a:solidFill>
                <a:schemeClr val="tx1"/>
              </a:solidFill>
            </a:endParaRPr>
          </a:p>
          <a:p>
            <a:pPr lvl="0"/>
            <a:r>
              <a:rPr lang="en-US" dirty="0">
                <a:solidFill>
                  <a:schemeClr val="tx1"/>
                </a:solidFill>
              </a:rPr>
              <a:t>is appropriate to your chosen target audience. </a:t>
            </a:r>
            <a:endParaRPr lang="en-NZ" dirty="0">
              <a:solidFill>
                <a:schemeClr val="tx1"/>
              </a:solidFill>
            </a:endParaRPr>
          </a:p>
          <a:p>
            <a:pPr lvl="0"/>
            <a:r>
              <a:rPr lang="en-US" dirty="0">
                <a:solidFill>
                  <a:schemeClr val="tx1"/>
                </a:solidFill>
              </a:rPr>
              <a:t>uses visual and verbal language features that are appropriate to advertising, such as: </a:t>
            </a:r>
            <a:r>
              <a:rPr lang="en-US" dirty="0" err="1">
                <a:solidFill>
                  <a:schemeClr val="tx1"/>
                </a:solidFill>
              </a:rPr>
              <a:t>colour</a:t>
            </a:r>
            <a:r>
              <a:rPr lang="en-US" dirty="0">
                <a:solidFill>
                  <a:schemeClr val="tx1"/>
                </a:solidFill>
              </a:rPr>
              <a:t>, </a:t>
            </a:r>
            <a:r>
              <a:rPr lang="en-US" dirty="0" smtClean="0">
                <a:solidFill>
                  <a:schemeClr val="tx1"/>
                </a:solidFill>
              </a:rPr>
              <a:t>typefaces</a:t>
            </a:r>
            <a:r>
              <a:rPr lang="en-US" dirty="0">
                <a:solidFill>
                  <a:schemeClr val="tx1"/>
                </a:solidFill>
              </a:rPr>
              <a:t>, layout, symbolism, repetition, imperatives, rhetorical questions, puns, alliteration, jargon, endorsement, etc.</a:t>
            </a:r>
            <a:endParaRPr lang="en-NZ" dirty="0">
              <a:solidFill>
                <a:schemeClr val="tx1"/>
              </a:solidFill>
            </a:endParaRPr>
          </a:p>
          <a:p>
            <a:pPr lvl="0"/>
            <a:r>
              <a:rPr lang="en-US" dirty="0">
                <a:solidFill>
                  <a:schemeClr val="tx1"/>
                </a:solidFill>
              </a:rPr>
              <a:t>uses visual and verbal language features with control to command attention.</a:t>
            </a:r>
            <a:endParaRPr lang="en-NZ" dirty="0">
              <a:solidFill>
                <a:schemeClr val="tx1"/>
              </a:solidFill>
            </a:endParaRPr>
          </a:p>
          <a:p>
            <a:endParaRPr lang="en-NZ" dirty="0"/>
          </a:p>
        </p:txBody>
      </p:sp>
    </p:spTree>
    <p:extLst>
      <p:ext uri="{BB962C8B-B14F-4D97-AF65-F5344CB8AC3E}">
        <p14:creationId xmlns:p14="http://schemas.microsoft.com/office/powerpoint/2010/main" val="1677388346"/>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randombar(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randombar(horizontal)">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randombar(horizontal)">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randombar(horizontal)">
                                      <p:cBhvr>
                                        <p:cTn id="4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9511" y="188640"/>
            <a:ext cx="3888433" cy="6408712"/>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83967" y="188640"/>
            <a:ext cx="4748535" cy="376754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18494" y="4149080"/>
            <a:ext cx="1981697" cy="244792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13128" y="4149080"/>
            <a:ext cx="2619375" cy="2447925"/>
          </a:xfrm>
          <a:prstGeom prst="rect">
            <a:avLst/>
          </a:prstGeom>
        </p:spPr>
      </p:pic>
    </p:spTree>
    <p:extLst>
      <p:ext uri="{BB962C8B-B14F-4D97-AF65-F5344CB8AC3E}">
        <p14:creationId xmlns:p14="http://schemas.microsoft.com/office/powerpoint/2010/main" val="2708968244"/>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l="19150" r="18932"/>
          <a:stretch/>
        </p:blipFill>
        <p:spPr>
          <a:xfrm>
            <a:off x="251520" y="404665"/>
            <a:ext cx="4320480" cy="6048672"/>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8024" y="404663"/>
            <a:ext cx="4104456" cy="6048673"/>
          </a:xfrm>
          <a:prstGeom prst="rect">
            <a:avLst/>
          </a:prstGeom>
        </p:spPr>
      </p:pic>
    </p:spTree>
    <p:extLst>
      <p:ext uri="{BB962C8B-B14F-4D97-AF65-F5344CB8AC3E}">
        <p14:creationId xmlns:p14="http://schemas.microsoft.com/office/powerpoint/2010/main" val="3182167347"/>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Marking Criteria:</a:t>
            </a:r>
            <a:endParaRPr lang="en-NZ"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56874381"/>
              </p:ext>
            </p:extLst>
          </p:nvPr>
        </p:nvGraphicFramePr>
        <p:xfrm>
          <a:off x="323529" y="1916833"/>
          <a:ext cx="8357564" cy="3977831"/>
        </p:xfrm>
        <a:graphic>
          <a:graphicData uri="http://schemas.openxmlformats.org/drawingml/2006/table">
            <a:tbl>
              <a:tblPr>
                <a:tableStyleId>{5C22544A-7EE6-4342-B048-85BDC9FD1C3A}</a:tableStyleId>
              </a:tblPr>
              <a:tblGrid>
                <a:gridCol w="2784740"/>
                <a:gridCol w="2786412"/>
                <a:gridCol w="2786412"/>
              </a:tblGrid>
              <a:tr h="472631">
                <a:tc>
                  <a:txBody>
                    <a:bodyPr/>
                    <a:lstStyle/>
                    <a:p>
                      <a:pPr>
                        <a:lnSpc>
                          <a:spcPct val="115000"/>
                        </a:lnSpc>
                        <a:spcAft>
                          <a:spcPts val="1000"/>
                        </a:spcAft>
                      </a:pPr>
                      <a:r>
                        <a:rPr lang="en-GB" sz="2000" b="1" dirty="0">
                          <a:solidFill>
                            <a:srgbClr val="FF0000"/>
                          </a:solidFill>
                          <a:effectLst/>
                        </a:rPr>
                        <a:t>Achievement</a:t>
                      </a:r>
                      <a:endParaRPr lang="en-NZ" sz="2000" b="1" dirty="0">
                        <a:solidFill>
                          <a:srgbClr val="FF0000"/>
                        </a:solidFill>
                        <a:effectLst/>
                        <a:latin typeface="Calibri"/>
                        <a:ea typeface="Calibri"/>
                        <a:cs typeface="Times New Roman"/>
                      </a:endParaRPr>
                    </a:p>
                  </a:txBody>
                  <a:tcPr marL="68580" marR="68580" marT="0" marB="0"/>
                </a:tc>
                <a:tc>
                  <a:txBody>
                    <a:bodyPr/>
                    <a:lstStyle/>
                    <a:p>
                      <a:pPr>
                        <a:lnSpc>
                          <a:spcPct val="115000"/>
                        </a:lnSpc>
                        <a:spcAft>
                          <a:spcPts val="1000"/>
                        </a:spcAft>
                      </a:pPr>
                      <a:r>
                        <a:rPr lang="en-GB" sz="2000" b="1" dirty="0" smtClean="0">
                          <a:solidFill>
                            <a:srgbClr val="FF0000"/>
                          </a:solidFill>
                          <a:effectLst/>
                        </a:rPr>
                        <a:t>Merit</a:t>
                      </a:r>
                      <a:endParaRPr lang="en-NZ" sz="2000" b="1" dirty="0">
                        <a:solidFill>
                          <a:srgbClr val="FF0000"/>
                        </a:solidFill>
                        <a:effectLst/>
                        <a:latin typeface="Calibri"/>
                        <a:ea typeface="Calibri"/>
                        <a:cs typeface="Times New Roman"/>
                      </a:endParaRPr>
                    </a:p>
                  </a:txBody>
                  <a:tcPr marL="68580" marR="68580" marT="0" marB="0"/>
                </a:tc>
                <a:tc>
                  <a:txBody>
                    <a:bodyPr/>
                    <a:lstStyle/>
                    <a:p>
                      <a:pPr>
                        <a:lnSpc>
                          <a:spcPct val="115000"/>
                        </a:lnSpc>
                        <a:spcAft>
                          <a:spcPts val="1000"/>
                        </a:spcAft>
                      </a:pPr>
                      <a:r>
                        <a:rPr lang="en-GB" sz="2000" b="1" dirty="0" smtClean="0">
                          <a:solidFill>
                            <a:srgbClr val="FF0000"/>
                          </a:solidFill>
                          <a:effectLst/>
                        </a:rPr>
                        <a:t>Excellence</a:t>
                      </a:r>
                      <a:endParaRPr lang="en-NZ" sz="2000" b="1" dirty="0">
                        <a:solidFill>
                          <a:srgbClr val="FF0000"/>
                        </a:solidFill>
                        <a:effectLst/>
                        <a:latin typeface="Calibri"/>
                        <a:ea typeface="Calibri"/>
                        <a:cs typeface="Times New Roman"/>
                      </a:endParaRPr>
                    </a:p>
                  </a:txBody>
                  <a:tcPr marL="68580" marR="68580" marT="0" marB="0"/>
                </a:tc>
              </a:tr>
              <a:tr h="608180">
                <a:tc>
                  <a:txBody>
                    <a:bodyPr/>
                    <a:lstStyle/>
                    <a:p>
                      <a:pPr>
                        <a:lnSpc>
                          <a:spcPct val="115000"/>
                        </a:lnSpc>
                        <a:spcAft>
                          <a:spcPts val="1000"/>
                        </a:spcAft>
                      </a:pPr>
                      <a:r>
                        <a:rPr lang="en-GB" sz="2000" dirty="0">
                          <a:effectLst/>
                        </a:rPr>
                        <a:t>Develop and structure ideas in a visual text.</a:t>
                      </a:r>
                      <a:endParaRPr lang="en-NZ" sz="2000" dirty="0">
                        <a:effectLst/>
                        <a:latin typeface="Calibri"/>
                        <a:ea typeface="Calibri"/>
                        <a:cs typeface="Times New Roman"/>
                      </a:endParaRPr>
                    </a:p>
                  </a:txBody>
                  <a:tcPr marL="68580" marR="68580" marT="0" marB="0"/>
                </a:tc>
                <a:tc>
                  <a:txBody>
                    <a:bodyPr/>
                    <a:lstStyle/>
                    <a:p>
                      <a:pPr>
                        <a:lnSpc>
                          <a:spcPct val="115000"/>
                        </a:lnSpc>
                        <a:spcAft>
                          <a:spcPts val="1000"/>
                        </a:spcAft>
                      </a:pPr>
                      <a:r>
                        <a:rPr lang="en-GB" sz="2000" dirty="0">
                          <a:effectLst/>
                        </a:rPr>
                        <a:t>Develop and structure ideas convincingly in a visual text.</a:t>
                      </a:r>
                      <a:endParaRPr lang="en-NZ" sz="2000" dirty="0">
                        <a:effectLst/>
                        <a:latin typeface="Calibri"/>
                        <a:ea typeface="Calibri"/>
                        <a:cs typeface="Times New Roman"/>
                      </a:endParaRPr>
                    </a:p>
                  </a:txBody>
                  <a:tcPr marL="68580" marR="68580" marT="0" marB="0"/>
                </a:tc>
                <a:tc>
                  <a:txBody>
                    <a:bodyPr/>
                    <a:lstStyle/>
                    <a:p>
                      <a:pPr>
                        <a:lnSpc>
                          <a:spcPct val="115000"/>
                        </a:lnSpc>
                        <a:spcAft>
                          <a:spcPts val="1000"/>
                        </a:spcAft>
                      </a:pPr>
                      <a:r>
                        <a:rPr lang="en-GB" sz="2000">
                          <a:effectLst/>
                        </a:rPr>
                        <a:t>Develop and structure ideas effectively in a visual text.</a:t>
                      </a:r>
                      <a:endParaRPr lang="en-NZ" sz="2000">
                        <a:effectLst/>
                        <a:latin typeface="Calibri"/>
                        <a:ea typeface="Calibri"/>
                        <a:cs typeface="Times New Roman"/>
                      </a:endParaRPr>
                    </a:p>
                  </a:txBody>
                  <a:tcPr marL="68580" marR="68580" marT="0" marB="0"/>
                </a:tc>
              </a:tr>
              <a:tr h="921252">
                <a:tc>
                  <a:txBody>
                    <a:bodyPr/>
                    <a:lstStyle/>
                    <a:p>
                      <a:pPr>
                        <a:lnSpc>
                          <a:spcPct val="115000"/>
                        </a:lnSpc>
                        <a:spcAft>
                          <a:spcPts val="1000"/>
                        </a:spcAft>
                      </a:pPr>
                      <a:r>
                        <a:rPr lang="en-NZ" sz="2000">
                          <a:effectLst/>
                        </a:rPr>
                        <a:t>Use language features appropriate to purpose and audience.</a:t>
                      </a:r>
                      <a:endParaRPr lang="en-NZ" sz="2000">
                        <a:effectLst/>
                        <a:latin typeface="Calibri"/>
                        <a:ea typeface="Calibri"/>
                        <a:cs typeface="Times New Roman"/>
                      </a:endParaRPr>
                    </a:p>
                  </a:txBody>
                  <a:tcPr marL="68580" marR="68580" marT="0" marB="0"/>
                </a:tc>
                <a:tc>
                  <a:txBody>
                    <a:bodyPr/>
                    <a:lstStyle/>
                    <a:p>
                      <a:pPr>
                        <a:lnSpc>
                          <a:spcPct val="115000"/>
                        </a:lnSpc>
                        <a:spcAft>
                          <a:spcPts val="1000"/>
                        </a:spcAft>
                      </a:pPr>
                      <a:r>
                        <a:rPr lang="en-GB" sz="2000" dirty="0">
                          <a:effectLst/>
                        </a:rPr>
                        <a:t>Use language features appropriate to purpose and audience with control.</a:t>
                      </a:r>
                      <a:endParaRPr lang="en-NZ" sz="2000" dirty="0">
                        <a:effectLst/>
                        <a:latin typeface="Calibri"/>
                        <a:ea typeface="Calibri"/>
                        <a:cs typeface="Times New Roman"/>
                      </a:endParaRPr>
                    </a:p>
                  </a:txBody>
                  <a:tcPr marL="68580" marR="68580" marT="0" marB="0"/>
                </a:tc>
                <a:tc>
                  <a:txBody>
                    <a:bodyPr/>
                    <a:lstStyle/>
                    <a:p>
                      <a:pPr>
                        <a:lnSpc>
                          <a:spcPct val="115000"/>
                        </a:lnSpc>
                        <a:spcAft>
                          <a:spcPts val="1000"/>
                        </a:spcAft>
                      </a:pPr>
                      <a:r>
                        <a:rPr lang="en-GB" sz="2000">
                          <a:effectLst/>
                        </a:rPr>
                        <a:t>Use language features appropriate to purpose and audience with control to command attention.</a:t>
                      </a:r>
                      <a:endParaRPr lang="en-NZ" sz="2000">
                        <a:effectLst/>
                        <a:latin typeface="Calibri"/>
                        <a:ea typeface="Calibri"/>
                        <a:cs typeface="Times New Roman"/>
                      </a:endParaRPr>
                    </a:p>
                  </a:txBody>
                  <a:tcPr marL="68580" marR="68580" marT="0" marB="0"/>
                </a:tc>
              </a:tr>
              <a:tr h="295111">
                <a:tc>
                  <a:txBody>
                    <a:bodyPr/>
                    <a:lstStyle/>
                    <a:p>
                      <a:pPr>
                        <a:lnSpc>
                          <a:spcPct val="115000"/>
                        </a:lnSpc>
                        <a:spcAft>
                          <a:spcPts val="1000"/>
                        </a:spcAft>
                      </a:pPr>
                      <a:r>
                        <a:rPr lang="en-NZ" sz="2000">
                          <a:effectLst/>
                        </a:rPr>
                        <a:t> </a:t>
                      </a:r>
                      <a:endParaRPr lang="en-NZ" sz="2000">
                        <a:effectLst/>
                        <a:latin typeface="Calibri"/>
                        <a:ea typeface="Calibri"/>
                        <a:cs typeface="Times New Roman"/>
                      </a:endParaRPr>
                    </a:p>
                  </a:txBody>
                  <a:tcPr marL="68580" marR="68580" marT="0" marB="0"/>
                </a:tc>
                <a:tc>
                  <a:txBody>
                    <a:bodyPr/>
                    <a:lstStyle/>
                    <a:p>
                      <a:pPr>
                        <a:lnSpc>
                          <a:spcPct val="115000"/>
                        </a:lnSpc>
                        <a:spcAft>
                          <a:spcPts val="1000"/>
                        </a:spcAft>
                      </a:pPr>
                      <a:r>
                        <a:rPr lang="en-GB" sz="2000">
                          <a:effectLst/>
                        </a:rPr>
                        <a:t> </a:t>
                      </a:r>
                      <a:endParaRPr lang="en-NZ" sz="2000">
                        <a:effectLst/>
                        <a:latin typeface="Calibri"/>
                        <a:ea typeface="Calibri"/>
                        <a:cs typeface="Times New Roman"/>
                      </a:endParaRPr>
                    </a:p>
                  </a:txBody>
                  <a:tcPr marL="68580" marR="68580" marT="0" marB="0"/>
                </a:tc>
                <a:tc>
                  <a:txBody>
                    <a:bodyPr/>
                    <a:lstStyle/>
                    <a:p>
                      <a:pPr>
                        <a:lnSpc>
                          <a:spcPct val="115000"/>
                        </a:lnSpc>
                        <a:spcAft>
                          <a:spcPts val="1000"/>
                        </a:spcAft>
                      </a:pPr>
                      <a:r>
                        <a:rPr lang="en-GB" sz="2000" dirty="0">
                          <a:effectLst/>
                        </a:rPr>
                        <a:t> </a:t>
                      </a:r>
                      <a:endParaRPr lang="en-NZ" sz="2000" dirty="0">
                        <a:effectLst/>
                        <a:latin typeface="Calibri"/>
                        <a:ea typeface="Calibri"/>
                        <a:cs typeface="Times New Roman"/>
                      </a:endParaRPr>
                    </a:p>
                  </a:txBody>
                  <a:tcPr marL="68580" marR="68580" marT="0" marB="0"/>
                </a:tc>
              </a:tr>
              <a:tr h="295111">
                <a:tc>
                  <a:txBody>
                    <a:bodyPr/>
                    <a:lstStyle/>
                    <a:p>
                      <a:pPr>
                        <a:lnSpc>
                          <a:spcPct val="115000"/>
                        </a:lnSpc>
                        <a:spcAft>
                          <a:spcPts val="1000"/>
                        </a:spcAft>
                      </a:pPr>
                      <a:r>
                        <a:rPr lang="en-NZ" sz="2000">
                          <a:effectLst/>
                        </a:rPr>
                        <a:t> </a:t>
                      </a:r>
                      <a:endParaRPr lang="en-NZ" sz="2000">
                        <a:effectLst/>
                        <a:latin typeface="Calibri"/>
                        <a:ea typeface="Calibri"/>
                        <a:cs typeface="Times New Roman"/>
                      </a:endParaRPr>
                    </a:p>
                  </a:txBody>
                  <a:tcPr marL="68580" marR="68580" marT="0" marB="0"/>
                </a:tc>
                <a:tc>
                  <a:txBody>
                    <a:bodyPr/>
                    <a:lstStyle/>
                    <a:p>
                      <a:pPr>
                        <a:lnSpc>
                          <a:spcPct val="115000"/>
                        </a:lnSpc>
                        <a:spcAft>
                          <a:spcPts val="1000"/>
                        </a:spcAft>
                      </a:pPr>
                      <a:r>
                        <a:rPr lang="en-GB" sz="2000">
                          <a:effectLst/>
                        </a:rPr>
                        <a:t> </a:t>
                      </a:r>
                      <a:endParaRPr lang="en-NZ" sz="2000">
                        <a:effectLst/>
                        <a:latin typeface="Calibri"/>
                        <a:ea typeface="Calibri"/>
                        <a:cs typeface="Times New Roman"/>
                      </a:endParaRPr>
                    </a:p>
                  </a:txBody>
                  <a:tcPr marL="68580" marR="68580" marT="0" marB="0"/>
                </a:tc>
                <a:tc>
                  <a:txBody>
                    <a:bodyPr/>
                    <a:lstStyle/>
                    <a:p>
                      <a:pPr>
                        <a:lnSpc>
                          <a:spcPct val="115000"/>
                        </a:lnSpc>
                        <a:spcAft>
                          <a:spcPts val="1000"/>
                        </a:spcAft>
                      </a:pPr>
                      <a:r>
                        <a:rPr lang="en-GB" sz="2000" dirty="0">
                          <a:effectLst/>
                        </a:rPr>
                        <a:t> </a:t>
                      </a:r>
                      <a:endParaRPr lang="en-NZ" sz="20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168803145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Designing Posters</a:t>
            </a:r>
            <a:endParaRPr lang="en-NZ" dirty="0"/>
          </a:p>
        </p:txBody>
      </p:sp>
      <p:sp>
        <p:nvSpPr>
          <p:cNvPr id="3" name="Content Placeholder 2"/>
          <p:cNvSpPr>
            <a:spLocks noGrp="1"/>
          </p:cNvSpPr>
          <p:nvPr>
            <p:ph idx="1"/>
          </p:nvPr>
        </p:nvSpPr>
        <p:spPr/>
        <p:txBody>
          <a:bodyPr/>
          <a:lstStyle/>
          <a:p>
            <a:endParaRPr lang="en-IE" dirty="0" smtClean="0"/>
          </a:p>
          <a:p>
            <a:pPr marL="0" indent="0">
              <a:buNone/>
            </a:pPr>
            <a:r>
              <a:rPr lang="en-IE" u="sng" dirty="0" smtClean="0">
                <a:solidFill>
                  <a:schemeClr val="tx1"/>
                </a:solidFill>
              </a:rPr>
              <a:t>CORE COMPONENTS</a:t>
            </a:r>
          </a:p>
          <a:p>
            <a:endParaRPr lang="en-IE" dirty="0">
              <a:solidFill>
                <a:schemeClr val="tx1"/>
              </a:solidFill>
            </a:endParaRPr>
          </a:p>
          <a:p>
            <a:r>
              <a:rPr lang="en-IE" dirty="0" smtClean="0">
                <a:solidFill>
                  <a:schemeClr val="tx1"/>
                </a:solidFill>
              </a:rPr>
              <a:t>Issue / Purpose</a:t>
            </a:r>
          </a:p>
          <a:p>
            <a:r>
              <a:rPr lang="en-IE" dirty="0" smtClean="0">
                <a:solidFill>
                  <a:schemeClr val="tx1"/>
                </a:solidFill>
              </a:rPr>
              <a:t>Audience</a:t>
            </a:r>
          </a:p>
          <a:p>
            <a:r>
              <a:rPr lang="en-IE" dirty="0" smtClean="0">
                <a:solidFill>
                  <a:schemeClr val="tx1"/>
                </a:solidFill>
              </a:rPr>
              <a:t>Layout</a:t>
            </a:r>
          </a:p>
          <a:p>
            <a:r>
              <a:rPr lang="en-IE" dirty="0" smtClean="0">
                <a:solidFill>
                  <a:schemeClr val="tx1"/>
                </a:solidFill>
              </a:rPr>
              <a:t>Colour</a:t>
            </a:r>
          </a:p>
          <a:p>
            <a:r>
              <a:rPr lang="en-IE" dirty="0" smtClean="0">
                <a:solidFill>
                  <a:schemeClr val="tx1"/>
                </a:solidFill>
              </a:rPr>
              <a:t>Visuals</a:t>
            </a:r>
          </a:p>
          <a:p>
            <a:r>
              <a:rPr lang="en-IE" dirty="0" smtClean="0">
                <a:solidFill>
                  <a:schemeClr val="tx1"/>
                </a:solidFill>
              </a:rPr>
              <a:t>Verbal / Text Features</a:t>
            </a:r>
            <a:endParaRPr lang="en-NZ" dirty="0">
              <a:solidFill>
                <a:schemeClr val="tx1"/>
              </a:solidFill>
            </a:endParaRPr>
          </a:p>
        </p:txBody>
      </p:sp>
    </p:spTree>
    <p:extLst>
      <p:ext uri="{BB962C8B-B14F-4D97-AF65-F5344CB8AC3E}">
        <p14:creationId xmlns:p14="http://schemas.microsoft.com/office/powerpoint/2010/main" val="3735646251"/>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ircle(in)">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circle(in)">
                                      <p:cBhvr>
                                        <p:cTn id="12" dur="20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circle(in)">
                                      <p:cBhvr>
                                        <p:cTn id="17" dur="20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circle(in)">
                                      <p:cBhvr>
                                        <p:cTn id="22" dur="20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circle(in)">
                                      <p:cBhvr>
                                        <p:cTn id="27" dur="20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circle(in)">
                                      <p:cBhvr>
                                        <p:cTn id="32" dur="20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circle(in)">
                                      <p:cBhvr>
                                        <p:cTn id="37"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Poster Layout:</a:t>
            </a:r>
            <a:endParaRPr lang="en-NZ" dirty="0"/>
          </a:p>
        </p:txBody>
      </p:sp>
      <p:sp>
        <p:nvSpPr>
          <p:cNvPr id="3" name="Content Placeholder 2"/>
          <p:cNvSpPr>
            <a:spLocks noGrp="1"/>
          </p:cNvSpPr>
          <p:nvPr>
            <p:ph idx="1"/>
          </p:nvPr>
        </p:nvSpPr>
        <p:spPr/>
        <p:txBody>
          <a:bodyPr>
            <a:normAutofit/>
          </a:bodyPr>
          <a:lstStyle/>
          <a:p>
            <a:r>
              <a:rPr lang="en-IE" dirty="0">
                <a:solidFill>
                  <a:schemeClr val="tx1"/>
                </a:solidFill>
              </a:rPr>
              <a:t>Headings and subheadings. </a:t>
            </a:r>
          </a:p>
          <a:p>
            <a:r>
              <a:rPr lang="en-IE" dirty="0">
                <a:solidFill>
                  <a:schemeClr val="tx1"/>
                </a:solidFill>
              </a:rPr>
              <a:t>Organising </a:t>
            </a:r>
            <a:r>
              <a:rPr lang="en-IE" dirty="0" smtClean="0">
                <a:solidFill>
                  <a:schemeClr val="tx1"/>
                </a:solidFill>
              </a:rPr>
              <a:t>information </a:t>
            </a:r>
            <a:r>
              <a:rPr lang="en-IE" dirty="0">
                <a:solidFill>
                  <a:schemeClr val="tx1"/>
                </a:solidFill>
              </a:rPr>
              <a:t>into sections. </a:t>
            </a:r>
          </a:p>
          <a:p>
            <a:r>
              <a:rPr lang="en-IE" dirty="0">
                <a:solidFill>
                  <a:schemeClr val="tx1"/>
                </a:solidFill>
              </a:rPr>
              <a:t>There should be balance and simplicity. </a:t>
            </a:r>
          </a:p>
          <a:p>
            <a:r>
              <a:rPr lang="en-IE" dirty="0">
                <a:solidFill>
                  <a:schemeClr val="tx1"/>
                </a:solidFill>
              </a:rPr>
              <a:t>Deciding where you want to add graphics, photographs, graphs, etc. </a:t>
            </a:r>
          </a:p>
          <a:p>
            <a:r>
              <a:rPr lang="en-IE" dirty="0">
                <a:solidFill>
                  <a:schemeClr val="tx1"/>
                </a:solidFill>
              </a:rPr>
              <a:t>Do not try to present too much detail. Less is more. </a:t>
            </a:r>
          </a:p>
          <a:p>
            <a:r>
              <a:rPr lang="en-IE" dirty="0">
                <a:solidFill>
                  <a:schemeClr val="tx1"/>
                </a:solidFill>
              </a:rPr>
              <a:t>Leaving enough white space - don't clutter the poster, it should have a clean and simple layout. </a:t>
            </a:r>
          </a:p>
          <a:p>
            <a:r>
              <a:rPr lang="en-IE" dirty="0" smtClean="0">
                <a:solidFill>
                  <a:schemeClr val="tx1"/>
                </a:solidFill>
              </a:rPr>
              <a:t>Information </a:t>
            </a:r>
            <a:r>
              <a:rPr lang="en-IE" dirty="0">
                <a:solidFill>
                  <a:schemeClr val="tx1"/>
                </a:solidFill>
              </a:rPr>
              <a:t>should flow (viewing sequence) by column or by </a:t>
            </a:r>
            <a:r>
              <a:rPr lang="en-IE" dirty="0" smtClean="0">
                <a:solidFill>
                  <a:schemeClr val="tx1"/>
                </a:solidFill>
              </a:rPr>
              <a:t>row</a:t>
            </a:r>
            <a:r>
              <a:rPr lang="en-IE" dirty="0">
                <a:solidFill>
                  <a:schemeClr val="tx1"/>
                </a:solidFill>
              </a:rPr>
              <a:t>.</a:t>
            </a:r>
            <a:r>
              <a:rPr lang="en-IE" dirty="0" smtClean="0">
                <a:solidFill>
                  <a:schemeClr val="tx1"/>
                </a:solidFill>
              </a:rPr>
              <a:t> </a:t>
            </a:r>
            <a:endParaRPr lang="en-IE" dirty="0">
              <a:solidFill>
                <a:schemeClr val="tx1"/>
              </a:solidFill>
            </a:endParaRPr>
          </a:p>
          <a:p>
            <a:endParaRPr lang="en-NZ" dirty="0"/>
          </a:p>
        </p:txBody>
      </p:sp>
    </p:spTree>
    <p:extLst>
      <p:ext uri="{BB962C8B-B14F-4D97-AF65-F5344CB8AC3E}">
        <p14:creationId xmlns:p14="http://schemas.microsoft.com/office/powerpoint/2010/main" val="795680419"/>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down)">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Poster Design - Colour</a:t>
            </a:r>
            <a:endParaRPr lang="en-NZ" dirty="0"/>
          </a:p>
        </p:txBody>
      </p:sp>
      <p:sp>
        <p:nvSpPr>
          <p:cNvPr id="3" name="Content Placeholder 2"/>
          <p:cNvSpPr>
            <a:spLocks noGrp="1"/>
          </p:cNvSpPr>
          <p:nvPr>
            <p:ph idx="1"/>
          </p:nvPr>
        </p:nvSpPr>
        <p:spPr/>
        <p:txBody>
          <a:bodyPr/>
          <a:lstStyle/>
          <a:p>
            <a:endParaRPr lang="en-IE" dirty="0" smtClean="0">
              <a:solidFill>
                <a:schemeClr val="tx1"/>
              </a:solidFill>
            </a:endParaRPr>
          </a:p>
          <a:p>
            <a:r>
              <a:rPr lang="en-IE" dirty="0" smtClean="0">
                <a:solidFill>
                  <a:schemeClr val="tx1"/>
                </a:solidFill>
              </a:rPr>
              <a:t>Choose </a:t>
            </a:r>
            <a:r>
              <a:rPr lang="en-IE" dirty="0">
                <a:solidFill>
                  <a:schemeClr val="tx1"/>
                </a:solidFill>
              </a:rPr>
              <a:t>colours that complement each other. Certain colours, like certain yellows, etc., are difficult to see and read. Text and background colours should complement each other. </a:t>
            </a:r>
            <a:r>
              <a:rPr lang="en-IE" dirty="0" smtClean="0">
                <a:solidFill>
                  <a:schemeClr val="tx1"/>
                </a:solidFill>
              </a:rPr>
              <a:t>C</a:t>
            </a:r>
            <a:r>
              <a:rPr lang="en-IE" dirty="0" smtClean="0">
                <a:solidFill>
                  <a:schemeClr val="tx1"/>
                </a:solidFill>
              </a:rPr>
              <a:t>olour can also be used symbolically to represent the issues or ideas </a:t>
            </a:r>
            <a:r>
              <a:rPr lang="en-IE" dirty="0" smtClean="0">
                <a:solidFill>
                  <a:schemeClr val="tx1"/>
                </a:solidFill>
              </a:rPr>
              <a:t>presented in your image</a:t>
            </a:r>
            <a:r>
              <a:rPr lang="en-IE" dirty="0" smtClean="0">
                <a:solidFill>
                  <a:schemeClr val="tx1"/>
                </a:solidFill>
              </a:rPr>
              <a:t>. </a:t>
            </a:r>
            <a:endParaRPr lang="en-IE" dirty="0">
              <a:solidFill>
                <a:schemeClr val="tx1"/>
              </a:solidFill>
            </a:endParaRPr>
          </a:p>
          <a:p>
            <a:endParaRPr lang="en-NZ" dirty="0"/>
          </a:p>
        </p:txBody>
      </p:sp>
    </p:spTree>
    <p:extLst>
      <p:ext uri="{BB962C8B-B14F-4D97-AF65-F5344CB8AC3E}">
        <p14:creationId xmlns:p14="http://schemas.microsoft.com/office/powerpoint/2010/main" val="3181226595"/>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Text size and Font Style</a:t>
            </a:r>
            <a:endParaRPr lang="en-NZ" dirty="0"/>
          </a:p>
        </p:txBody>
      </p:sp>
      <p:sp>
        <p:nvSpPr>
          <p:cNvPr id="3" name="Content Placeholder 2"/>
          <p:cNvSpPr>
            <a:spLocks noGrp="1"/>
          </p:cNvSpPr>
          <p:nvPr>
            <p:ph idx="1"/>
          </p:nvPr>
        </p:nvSpPr>
        <p:spPr/>
        <p:txBody>
          <a:bodyPr/>
          <a:lstStyle/>
          <a:p>
            <a:r>
              <a:rPr lang="en-IE" dirty="0">
                <a:solidFill>
                  <a:schemeClr val="tx1"/>
                </a:solidFill>
              </a:rPr>
              <a:t>Text size &amp; font type are a very important aspects when designing a poster. They will determine whether your audience will be able to read your poster with ease. If not, all your hard work was for nothing</a:t>
            </a:r>
            <a:r>
              <a:rPr lang="en-IE" dirty="0" smtClean="0">
                <a:solidFill>
                  <a:schemeClr val="tx1"/>
                </a:solidFill>
              </a:rPr>
              <a:t>. </a:t>
            </a:r>
            <a:r>
              <a:rPr lang="en-IE" dirty="0">
                <a:solidFill>
                  <a:schemeClr val="tx1"/>
                </a:solidFill>
              </a:rPr>
              <a:t>To attract your audience, they must be able to read your poster from a </a:t>
            </a:r>
            <a:r>
              <a:rPr lang="en-IE" dirty="0" smtClean="0">
                <a:solidFill>
                  <a:schemeClr val="tx1"/>
                </a:solidFill>
              </a:rPr>
              <a:t>distance, </a:t>
            </a:r>
            <a:r>
              <a:rPr lang="en-IE" dirty="0">
                <a:solidFill>
                  <a:schemeClr val="tx1"/>
                </a:solidFill>
              </a:rPr>
              <a:t>therefore font size is extremely important. </a:t>
            </a:r>
            <a:endParaRPr lang="en-IE" dirty="0" smtClean="0">
              <a:solidFill>
                <a:schemeClr val="tx1"/>
              </a:solidFill>
            </a:endParaRPr>
          </a:p>
          <a:p>
            <a:r>
              <a:rPr lang="en-IE" dirty="0" smtClean="0">
                <a:solidFill>
                  <a:schemeClr val="tx1"/>
                </a:solidFill>
              </a:rPr>
              <a:t>Font style can also be reflective of the purpose or idea presented in your image.</a:t>
            </a:r>
            <a:endParaRPr lang="en-IE" dirty="0">
              <a:solidFill>
                <a:schemeClr val="tx1"/>
              </a:solidFill>
            </a:endParaRPr>
          </a:p>
          <a:p>
            <a:endParaRPr lang="en-IE" dirty="0"/>
          </a:p>
          <a:p>
            <a:endParaRPr lang="en-NZ" dirty="0"/>
          </a:p>
        </p:txBody>
      </p:sp>
    </p:spTree>
    <p:extLst>
      <p:ext uri="{BB962C8B-B14F-4D97-AF65-F5344CB8AC3E}">
        <p14:creationId xmlns:p14="http://schemas.microsoft.com/office/powerpoint/2010/main" val="3825693268"/>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127</TotalTime>
  <Words>1818</Words>
  <Application>Microsoft Office PowerPoint</Application>
  <PresentationFormat>On-screen Show (4:3)</PresentationFormat>
  <Paragraphs>136</Paragraphs>
  <Slides>41</Slides>
  <Notes>0</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Executive</vt:lpstr>
      <vt:lpstr>VISUAL IMAGE  </vt:lpstr>
      <vt:lpstr>Student Instructions:</vt:lpstr>
      <vt:lpstr>Creating Awareness of an Issue in a Text</vt:lpstr>
      <vt:lpstr>Assessment:</vt:lpstr>
      <vt:lpstr>Marking Criteria:</vt:lpstr>
      <vt:lpstr>Designing Posters</vt:lpstr>
      <vt:lpstr>Poster Layout:</vt:lpstr>
      <vt:lpstr>Poster Design - Colour</vt:lpstr>
      <vt:lpstr>Text size and Font Style</vt:lpstr>
      <vt:lpstr>Visuals</vt:lpstr>
      <vt:lpstr>Remember…</vt:lpstr>
      <vt:lpstr>Visual / Verbal Features</vt:lpstr>
      <vt:lpstr>Low Excellence</vt:lpstr>
      <vt:lpstr>High Merit</vt:lpstr>
      <vt:lpstr>Low Merit</vt:lpstr>
      <vt:lpstr>Low Achieved</vt:lpstr>
      <vt:lpstr>Not Achieved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Westlake Girls High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VISUAL IMAGE  1.7</dc:title>
  <dc:creator>jgillaly</dc:creator>
  <cp:lastModifiedBy>Julie Gillaly</cp:lastModifiedBy>
  <cp:revision>15</cp:revision>
  <dcterms:created xsi:type="dcterms:W3CDTF">2012-02-27T09:16:19Z</dcterms:created>
  <dcterms:modified xsi:type="dcterms:W3CDTF">2012-03-05T19:54:07Z</dcterms:modified>
</cp:coreProperties>
</file>