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85" r:id="rId4"/>
    <p:sldId id="291" r:id="rId5"/>
    <p:sldId id="260" r:id="rId6"/>
    <p:sldId id="286" r:id="rId7"/>
    <p:sldId id="287" r:id="rId8"/>
    <p:sldId id="288" r:id="rId9"/>
    <p:sldId id="289" r:id="rId10"/>
    <p:sldId id="290" r:id="rId11"/>
    <p:sldId id="261" r:id="rId12"/>
    <p:sldId id="262" r:id="rId13"/>
    <p:sldId id="263" r:id="rId14"/>
    <p:sldId id="264" r:id="rId15"/>
    <p:sldId id="266" r:id="rId16"/>
    <p:sldId id="267" r:id="rId17"/>
    <p:sldId id="268" r:id="rId18"/>
    <p:sldId id="265" r:id="rId19"/>
    <p:sldId id="269" r:id="rId20"/>
    <p:sldId id="270" r:id="rId21"/>
    <p:sldId id="272" r:id="rId22"/>
    <p:sldId id="273" r:id="rId23"/>
    <p:sldId id="274" r:id="rId24"/>
    <p:sldId id="276" r:id="rId25"/>
    <p:sldId id="277" r:id="rId26"/>
    <p:sldId id="278" r:id="rId27"/>
    <p:sldId id="279" r:id="rId28"/>
    <p:sldId id="280" r:id="rId29"/>
    <p:sldId id="281" r:id="rId30"/>
    <p:sldId id="282" r:id="rId31"/>
    <p:sldId id="283" r:id="rId32"/>
    <p:sldId id="284" r:id="rId33"/>
    <p:sldId id="271" r:id="rId34"/>
    <p:sldId id="292" r:id="rId35"/>
    <p:sldId id="293" r:id="rId36"/>
    <p:sldId id="294" r:id="rId37"/>
    <p:sldId id="275" r:id="rId38"/>
    <p:sldId id="295" r:id="rId39"/>
    <p:sldId id="257" r:id="rId40"/>
    <p:sldId id="259"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D99B846A-B8E0-4F73-A51F-055FC7508571}" type="datetimeFigureOut">
              <a:rPr lang="en-US" smtClean="0"/>
              <a:pPr/>
              <a:t>3/31/2011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99B846A-B8E0-4F73-A51F-055FC7508571}" type="datetimeFigureOut">
              <a:rPr lang="en-US" smtClean="0"/>
              <a:pPr/>
              <a:t>3/31/2011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99B846A-B8E0-4F73-A51F-055FC7508571}" type="datetimeFigureOut">
              <a:rPr lang="en-US" smtClean="0"/>
              <a:pPr/>
              <a:t>3/31/2011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99B846A-B8E0-4F73-A51F-055FC7508571}" type="datetimeFigureOut">
              <a:rPr lang="en-US" smtClean="0"/>
              <a:pPr/>
              <a:t>3/31/2011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9B846A-B8E0-4F73-A51F-055FC7508571}" type="datetimeFigureOut">
              <a:rPr lang="en-US" smtClean="0"/>
              <a:pPr/>
              <a:t>3/31/2011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D99B846A-B8E0-4F73-A51F-055FC7508571}" type="datetimeFigureOut">
              <a:rPr lang="en-US" smtClean="0"/>
              <a:pPr/>
              <a:t>3/31/2011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D99B846A-B8E0-4F73-A51F-055FC7508571}" type="datetimeFigureOut">
              <a:rPr lang="en-US" smtClean="0"/>
              <a:pPr/>
              <a:t>3/31/2011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D99B846A-B8E0-4F73-A51F-055FC7508571}" type="datetimeFigureOut">
              <a:rPr lang="en-US" smtClean="0"/>
              <a:pPr/>
              <a:t>3/31/2011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9B846A-B8E0-4F73-A51F-055FC7508571}" type="datetimeFigureOut">
              <a:rPr lang="en-US" smtClean="0"/>
              <a:pPr/>
              <a:t>3/31/2011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9B846A-B8E0-4F73-A51F-055FC7508571}" type="datetimeFigureOut">
              <a:rPr lang="en-US" smtClean="0"/>
              <a:pPr/>
              <a:t>3/31/2011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9B846A-B8E0-4F73-A51F-055FC7508571}" type="datetimeFigureOut">
              <a:rPr lang="en-US" smtClean="0"/>
              <a:pPr/>
              <a:t>3/31/2011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C074CAE-6CB7-4CCA-8591-AB5FCEC9D016}"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B846A-B8E0-4F73-A51F-055FC7508571}" type="datetimeFigureOut">
              <a:rPr lang="en-US" smtClean="0"/>
              <a:pPr/>
              <a:t>3/31/2011</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074CAE-6CB7-4CCA-8591-AB5FCEC9D016}"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youtube.com/watch?v=gMBirpRseBI&amp;feature=related" TargetMode="External"/><Relationship Id="rId3" Type="http://schemas.openxmlformats.org/officeDocument/2006/relationships/hyperlink" Target="http://www.youtube.com/watch?v=zAmJEqBSBqI" TargetMode="External"/><Relationship Id="rId7" Type="http://schemas.openxmlformats.org/officeDocument/2006/relationships/hyperlink" Target="http://www.youtube.com/watch?v=sMA1AJsI1G0&amp;feature=related" TargetMode="External"/><Relationship Id="rId2" Type="http://schemas.openxmlformats.org/officeDocument/2006/relationships/hyperlink" Target="http://www.youtube.com/watch?v=RME-rSmhQ0o&amp;feature=related" TargetMode="External"/><Relationship Id="rId1" Type="http://schemas.openxmlformats.org/officeDocument/2006/relationships/slideLayout" Target="../slideLayouts/slideLayout2.xml"/><Relationship Id="rId6" Type="http://schemas.openxmlformats.org/officeDocument/2006/relationships/hyperlink" Target="http://www.youtube.com/watch?v=hibyAJOSW8U&amp;feature=related" TargetMode="External"/><Relationship Id="rId11" Type="http://schemas.openxmlformats.org/officeDocument/2006/relationships/hyperlink" Target="%3cobject%20width=%22480%22%20height=%22385%22%3e%3cparam%20name=%22movie%22%20value=%22http:/www.youtube.com/v/litf6BzBaPQ&amp;hl=en_US&amp;fs=1&amp;%22%3e%3c/param%3e%3cparam%20name=%22allowFullScreen%22%20value=%22true%22%3e%3c/param%3e%3cparam%20name=%22allowscriptaccess%22%20value=%22always%22%3e%3c/param%3e%3cembed%20src=%22http:/www.youtub" TargetMode="External"/><Relationship Id="rId5" Type="http://schemas.openxmlformats.org/officeDocument/2006/relationships/hyperlink" Target="http://www.youtube.com/watch?v=aEvoZ18Apjc" TargetMode="External"/><Relationship Id="rId10" Type="http://schemas.openxmlformats.org/officeDocument/2006/relationships/hyperlink" Target="http://www.youtube.com/watch?v=_FpyGwP3yzE" TargetMode="External"/><Relationship Id="rId4" Type="http://schemas.openxmlformats.org/officeDocument/2006/relationships/hyperlink" Target="http://www.youtube.com/watch?v=I9tWZB7OUSU&amp;feature=related" TargetMode="External"/><Relationship Id="rId9" Type="http://schemas.openxmlformats.org/officeDocument/2006/relationships/hyperlink" Target="http://www.youtube.com/watch?v=hMxtBL8lHbU&amp;feature=relat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3000" b="-4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FF0000"/>
          </a:solidFill>
        </p:spPr>
        <p:txBody>
          <a:bodyPr>
            <a:normAutofit/>
          </a:bodyPr>
          <a:lstStyle/>
          <a:p>
            <a:r>
              <a:rPr lang="en-NZ" sz="5400" b="1" dirty="0" smtClean="0">
                <a:latin typeface="Berlin Sans FB Demi" pitchFamily="34" charset="0"/>
              </a:rPr>
              <a:t>Women as Sex Symbols</a:t>
            </a:r>
            <a:endParaRPr lang="en-NZ" sz="5400" b="1" dirty="0">
              <a:latin typeface="Berlin Sans FB Demi" pitchFamily="34" charset="0"/>
            </a:endParaRPr>
          </a:p>
        </p:txBody>
      </p:sp>
      <p:sp>
        <p:nvSpPr>
          <p:cNvPr id="3" name="Subtitle 2"/>
          <p:cNvSpPr>
            <a:spLocks noGrp="1"/>
          </p:cNvSpPr>
          <p:nvPr>
            <p:ph type="subTitle" idx="1"/>
          </p:nvPr>
        </p:nvSpPr>
        <p:spPr>
          <a:xfrm>
            <a:off x="1371600" y="3886200"/>
            <a:ext cx="6400800" cy="614370"/>
          </a:xfrm>
          <a:solidFill>
            <a:srgbClr val="FF0000"/>
          </a:solidFill>
        </p:spPr>
        <p:txBody>
          <a:bodyPr>
            <a:normAutofit fontScale="92500" lnSpcReduction="10000"/>
          </a:bodyPr>
          <a:lstStyle/>
          <a:p>
            <a:r>
              <a:rPr lang="en-NZ" sz="4000" b="1" dirty="0" smtClean="0">
                <a:solidFill>
                  <a:schemeClr val="tx1"/>
                </a:solidFill>
              </a:rPr>
              <a:t>REPRESENTATION</a:t>
            </a:r>
            <a:endParaRPr lang="en-NZ" sz="40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war.jpg"/>
          <p:cNvPicPr>
            <a:picLocks noGrp="1" noChangeAspect="1"/>
          </p:cNvPicPr>
          <p:nvPr>
            <p:ph idx="1"/>
          </p:nvPr>
        </p:nvPicPr>
        <p:blipFill>
          <a:blip r:embed="rId2" cstate="print"/>
          <a:stretch>
            <a:fillRect/>
          </a:stretch>
        </p:blipFill>
        <p:spPr>
          <a:xfrm>
            <a:off x="825252" y="1049185"/>
            <a:ext cx="7707187" cy="5476159"/>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4.jpg"/>
          <p:cNvPicPr>
            <a:picLocks noGrp="1" noChangeAspect="1"/>
          </p:cNvPicPr>
          <p:nvPr>
            <p:ph idx="1"/>
          </p:nvPr>
        </p:nvPicPr>
        <p:blipFill>
          <a:blip r:embed="rId2" cstate="print"/>
          <a:stretch>
            <a:fillRect/>
          </a:stretch>
        </p:blipFill>
        <p:spPr>
          <a:xfrm>
            <a:off x="2915816" y="260648"/>
            <a:ext cx="2736304" cy="643178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flymo02.jpg"/>
          <p:cNvPicPr>
            <a:picLocks noGrp="1" noChangeAspect="1"/>
          </p:cNvPicPr>
          <p:nvPr>
            <p:ph idx="1"/>
          </p:nvPr>
        </p:nvPicPr>
        <p:blipFill>
          <a:blip r:embed="rId2" cstate="print"/>
          <a:stretch>
            <a:fillRect/>
          </a:stretch>
        </p:blipFill>
        <p:spPr>
          <a:xfrm>
            <a:off x="2267744" y="46756"/>
            <a:ext cx="5184576" cy="6869563"/>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jlw7GmHzGpmgy4t5cUyrd879o1_500.jpg"/>
          <p:cNvPicPr>
            <a:picLocks noGrp="1" noChangeAspect="1"/>
          </p:cNvPicPr>
          <p:nvPr>
            <p:ph idx="1"/>
          </p:nvPr>
        </p:nvPicPr>
        <p:blipFill>
          <a:blip r:embed="rId2" cstate="print"/>
          <a:stretch>
            <a:fillRect/>
          </a:stretch>
        </p:blipFill>
        <p:spPr>
          <a:xfrm>
            <a:off x="2256419" y="-48292"/>
            <a:ext cx="5339917" cy="6906292"/>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sexist_old_ad.jpg"/>
          <p:cNvPicPr>
            <a:picLocks noGrp="1" noChangeAspect="1"/>
          </p:cNvPicPr>
          <p:nvPr>
            <p:ph idx="1"/>
          </p:nvPr>
        </p:nvPicPr>
        <p:blipFill>
          <a:blip r:embed="rId2" cstate="print"/>
          <a:stretch>
            <a:fillRect/>
          </a:stretch>
        </p:blipFill>
        <p:spPr>
          <a:xfrm>
            <a:off x="2627784" y="111564"/>
            <a:ext cx="4464495" cy="6645721"/>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gaze2-799033.jpg"/>
          <p:cNvPicPr>
            <a:picLocks noGrp="1" noChangeAspect="1"/>
          </p:cNvPicPr>
          <p:nvPr>
            <p:ph idx="1"/>
          </p:nvPr>
        </p:nvPicPr>
        <p:blipFill>
          <a:blip r:embed="rId2" cstate="print"/>
          <a:stretch>
            <a:fillRect/>
          </a:stretch>
        </p:blipFill>
        <p:spPr>
          <a:xfrm>
            <a:off x="2051720" y="227564"/>
            <a:ext cx="4752528" cy="6422334"/>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6.jpg"/>
          <p:cNvPicPr>
            <a:picLocks noGrp="1" noChangeAspect="1"/>
          </p:cNvPicPr>
          <p:nvPr>
            <p:ph idx="1"/>
          </p:nvPr>
        </p:nvPicPr>
        <p:blipFill>
          <a:blip r:embed="rId2" cstate="print"/>
          <a:stretch>
            <a:fillRect/>
          </a:stretch>
        </p:blipFill>
        <p:spPr>
          <a:xfrm>
            <a:off x="2411760" y="93635"/>
            <a:ext cx="4968551" cy="6669196"/>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8.jpg"/>
          <p:cNvPicPr>
            <a:picLocks noGrp="1" noChangeAspect="1"/>
          </p:cNvPicPr>
          <p:nvPr>
            <p:ph idx="1"/>
          </p:nvPr>
        </p:nvPicPr>
        <p:blipFill>
          <a:blip r:embed="rId2" cstate="print"/>
          <a:stretch>
            <a:fillRect/>
          </a:stretch>
        </p:blipFill>
        <p:spPr>
          <a:xfrm>
            <a:off x="2411761" y="127612"/>
            <a:ext cx="4896544" cy="6684701"/>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madisonavenue_01-thumb-170x240-9193.jpg"/>
          <p:cNvPicPr>
            <a:picLocks noGrp="1" noChangeAspect="1"/>
          </p:cNvPicPr>
          <p:nvPr>
            <p:ph idx="1"/>
          </p:nvPr>
        </p:nvPicPr>
        <p:blipFill>
          <a:blip r:embed="rId2" cstate="print"/>
          <a:stretch>
            <a:fillRect/>
          </a:stretch>
        </p:blipFill>
        <p:spPr>
          <a:xfrm>
            <a:off x="2771800" y="999904"/>
            <a:ext cx="3816424" cy="5419774"/>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car-ad.jpg"/>
          <p:cNvPicPr>
            <a:picLocks noGrp="1" noChangeAspect="1"/>
          </p:cNvPicPr>
          <p:nvPr>
            <p:ph idx="1"/>
          </p:nvPr>
        </p:nvPicPr>
        <p:blipFill>
          <a:blip r:embed="rId2" cstate="print"/>
          <a:stretch>
            <a:fillRect/>
          </a:stretch>
        </p:blipFill>
        <p:spPr>
          <a:xfrm>
            <a:off x="1259633" y="432720"/>
            <a:ext cx="7200800" cy="6352706"/>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NZ" dirty="0" smtClean="0"/>
              <a:t>REPRESENTATION</a:t>
            </a:r>
            <a:endParaRPr lang="en-NZ" dirty="0"/>
          </a:p>
        </p:txBody>
      </p:sp>
      <p:sp>
        <p:nvSpPr>
          <p:cNvPr id="3" name="Content Placeholder 2"/>
          <p:cNvSpPr>
            <a:spLocks noGrp="1"/>
          </p:cNvSpPr>
          <p:nvPr>
            <p:ph idx="1"/>
          </p:nvPr>
        </p:nvSpPr>
        <p:spPr/>
        <p:txBody>
          <a:bodyPr>
            <a:normAutofit fontScale="77500" lnSpcReduction="20000"/>
          </a:bodyPr>
          <a:lstStyle/>
          <a:p>
            <a:r>
              <a:rPr lang="en-NZ" dirty="0" smtClean="0"/>
              <a:t>A significant group we will study this year is the representation of New Zealand female youth – in particular the way they are frequently portrayed by the media as sex symbols.</a:t>
            </a:r>
          </a:p>
          <a:p>
            <a:endParaRPr lang="en-NZ" dirty="0" smtClean="0"/>
          </a:p>
          <a:p>
            <a:r>
              <a:rPr lang="en-NZ" dirty="0" smtClean="0"/>
              <a:t>In the early post-war years in New Zealand, women were usually portrayed in a positive manner by the media. Women were considered crucial in rebuilding society and the population after the devastation caused by World War One and Two. The qualities women were valued for at this point in time largely consisted of domestic skills rather than intellectual ability or ambition. Any woman who considered a career over a husband and family was considered to be unnatural and a failure to her sex.</a:t>
            </a:r>
          </a:p>
          <a:p>
            <a:endParaRPr lang="en-NZ"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8854_1_230.jpg"/>
          <p:cNvPicPr>
            <a:picLocks noGrp="1" noChangeAspect="1"/>
          </p:cNvPicPr>
          <p:nvPr>
            <p:ph idx="1"/>
          </p:nvPr>
        </p:nvPicPr>
        <p:blipFill>
          <a:blip r:embed="rId2" cstate="print"/>
          <a:stretch>
            <a:fillRect/>
          </a:stretch>
        </p:blipFill>
        <p:spPr>
          <a:xfrm>
            <a:off x="2267744" y="476672"/>
            <a:ext cx="4752528" cy="5838131"/>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6" name="Content Placeholder 5" descr="62d086050683e8bb63b660e08e0399b9.jpg"/>
          <p:cNvPicPr>
            <a:picLocks noGrp="1" noChangeAspect="1"/>
          </p:cNvPicPr>
          <p:nvPr>
            <p:ph idx="1"/>
          </p:nvPr>
        </p:nvPicPr>
        <p:blipFill>
          <a:blip r:embed="rId2" cstate="print"/>
          <a:stretch>
            <a:fillRect/>
          </a:stretch>
        </p:blipFill>
        <p:spPr>
          <a:xfrm>
            <a:off x="1691680" y="188640"/>
            <a:ext cx="5688632" cy="6506487"/>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20060314-stpauli.jpg"/>
          <p:cNvPicPr>
            <a:picLocks noGrp="1" noChangeAspect="1"/>
          </p:cNvPicPr>
          <p:nvPr>
            <p:ph idx="1"/>
          </p:nvPr>
        </p:nvPicPr>
        <p:blipFill>
          <a:blip r:embed="rId2" cstate="print"/>
          <a:stretch>
            <a:fillRect/>
          </a:stretch>
        </p:blipFill>
        <p:spPr>
          <a:xfrm>
            <a:off x="2123728" y="116632"/>
            <a:ext cx="4824536" cy="6633376"/>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bad_bra_ad.jpg"/>
          <p:cNvPicPr>
            <a:picLocks noGrp="1" noChangeAspect="1"/>
          </p:cNvPicPr>
          <p:nvPr>
            <p:ph idx="1"/>
          </p:nvPr>
        </p:nvPicPr>
        <p:blipFill>
          <a:blip r:embed="rId2" cstate="print"/>
          <a:srcRect l="8955" t="8316"/>
          <a:stretch>
            <a:fillRect/>
          </a:stretch>
        </p:blipFill>
        <p:spPr>
          <a:xfrm>
            <a:off x="2051720" y="260648"/>
            <a:ext cx="4680520" cy="6453244"/>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CokeZero-700274.jpg"/>
          <p:cNvPicPr>
            <a:picLocks noGrp="1" noChangeAspect="1"/>
          </p:cNvPicPr>
          <p:nvPr>
            <p:ph idx="1"/>
          </p:nvPr>
        </p:nvPicPr>
        <p:blipFill>
          <a:blip r:embed="rId2" cstate="print"/>
          <a:stretch>
            <a:fillRect/>
          </a:stretch>
        </p:blipFill>
        <p:spPr>
          <a:xfrm>
            <a:off x="899592" y="404664"/>
            <a:ext cx="7779643" cy="6048672"/>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e9c2bf9876d6953a_bkburger.jpg"/>
          <p:cNvPicPr>
            <a:picLocks noGrp="1" noChangeAspect="1"/>
          </p:cNvPicPr>
          <p:nvPr>
            <p:ph idx="1"/>
          </p:nvPr>
        </p:nvPicPr>
        <p:blipFill>
          <a:blip r:embed="rId2" cstate="print"/>
          <a:stretch>
            <a:fillRect/>
          </a:stretch>
        </p:blipFill>
        <p:spPr>
          <a:xfrm>
            <a:off x="2195736" y="188640"/>
            <a:ext cx="5040559" cy="6493972"/>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dolce-gabbana-ad-sexist.jpg"/>
          <p:cNvPicPr>
            <a:picLocks noGrp="1" noChangeAspect="1"/>
          </p:cNvPicPr>
          <p:nvPr>
            <p:ph idx="1"/>
          </p:nvPr>
        </p:nvPicPr>
        <p:blipFill>
          <a:blip r:embed="rId2" cstate="print"/>
          <a:stretch>
            <a:fillRect/>
          </a:stretch>
        </p:blipFill>
        <p:spPr>
          <a:xfrm>
            <a:off x="395536" y="332656"/>
            <a:ext cx="8365321" cy="6264696"/>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espn-mag-old-spice-ad.jpg"/>
          <p:cNvPicPr>
            <a:picLocks noGrp="1" noChangeAspect="1"/>
          </p:cNvPicPr>
          <p:nvPr>
            <p:ph idx="1"/>
          </p:nvPr>
        </p:nvPicPr>
        <p:blipFill>
          <a:blip r:embed="rId2" cstate="print"/>
          <a:stretch>
            <a:fillRect/>
          </a:stretch>
        </p:blipFill>
        <p:spPr>
          <a:xfrm>
            <a:off x="1763688" y="188640"/>
            <a:ext cx="5688632" cy="6522680"/>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Skyy.jpg"/>
          <p:cNvPicPr>
            <a:picLocks noGrp="1" noChangeAspect="1"/>
          </p:cNvPicPr>
          <p:nvPr>
            <p:ph idx="1"/>
          </p:nvPr>
        </p:nvPicPr>
        <p:blipFill>
          <a:blip r:embed="rId2" cstate="print"/>
          <a:stretch>
            <a:fillRect/>
          </a:stretch>
        </p:blipFill>
        <p:spPr>
          <a:xfrm>
            <a:off x="2195736" y="320388"/>
            <a:ext cx="5328592" cy="639431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lynx_100_off.jpg"/>
          <p:cNvPicPr>
            <a:picLocks noGrp="1" noChangeAspect="1"/>
          </p:cNvPicPr>
          <p:nvPr>
            <p:ph idx="1"/>
          </p:nvPr>
        </p:nvPicPr>
        <p:blipFill>
          <a:blip r:embed="rId2" cstate="print"/>
          <a:stretch>
            <a:fillRect/>
          </a:stretch>
        </p:blipFill>
        <p:spPr>
          <a:xfrm>
            <a:off x="2051720" y="185638"/>
            <a:ext cx="4968552" cy="6404549"/>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NZ" dirty="0" smtClean="0"/>
              <a:t>REPRESENTATION</a:t>
            </a:r>
            <a:endParaRPr lang="en-NZ" dirty="0"/>
          </a:p>
        </p:txBody>
      </p:sp>
      <p:sp>
        <p:nvSpPr>
          <p:cNvPr id="3" name="Content Placeholder 2"/>
          <p:cNvSpPr>
            <a:spLocks noGrp="1"/>
          </p:cNvSpPr>
          <p:nvPr>
            <p:ph idx="1"/>
          </p:nvPr>
        </p:nvSpPr>
        <p:spPr>
          <a:xfrm>
            <a:off x="457200" y="1484784"/>
            <a:ext cx="8229600" cy="5112568"/>
          </a:xfrm>
        </p:spPr>
        <p:txBody>
          <a:bodyPr>
            <a:normAutofit fontScale="92500" lnSpcReduction="20000"/>
          </a:bodyPr>
          <a:lstStyle/>
          <a:p>
            <a:endParaRPr lang="en-NZ" dirty="0" smtClean="0"/>
          </a:p>
          <a:p>
            <a:r>
              <a:rPr lang="en-NZ" dirty="0" smtClean="0"/>
              <a:t>The representation of New Zealand female youth has changed dramatically by the late 20</a:t>
            </a:r>
            <a:r>
              <a:rPr lang="en-NZ" baseline="30000" dirty="0" smtClean="0"/>
              <a:t>th</a:t>
            </a:r>
            <a:r>
              <a:rPr lang="en-NZ" dirty="0" smtClean="0"/>
              <a:t> and 21</a:t>
            </a:r>
            <a:r>
              <a:rPr lang="en-NZ" baseline="30000" dirty="0" smtClean="0"/>
              <a:t>st</a:t>
            </a:r>
            <a:r>
              <a:rPr lang="en-NZ" dirty="0" smtClean="0"/>
              <a:t> century. Women are now increasingly portrayed by the modern media as sex symbols, valued only for their ability to sell products to the masses. Women are frequently dismembered in advertising causing women to be seen as objects or part of an object rather than a person. This has severe consequences for the way young women feel about themselves and the way they are viewed by society as a whole. </a:t>
            </a:r>
          </a:p>
          <a:p>
            <a:endParaRPr lang="en-NZ"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newad.png"/>
          <p:cNvPicPr>
            <a:picLocks noGrp="1" noChangeAspect="1"/>
          </p:cNvPicPr>
          <p:nvPr>
            <p:ph idx="1"/>
          </p:nvPr>
        </p:nvPicPr>
        <p:blipFill>
          <a:blip r:embed="rId2" cstate="print"/>
          <a:stretch>
            <a:fillRect/>
          </a:stretch>
        </p:blipFill>
        <p:spPr>
          <a:xfrm>
            <a:off x="323528" y="764704"/>
            <a:ext cx="8534843" cy="5256584"/>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LYNX01.jpg"/>
          <p:cNvPicPr>
            <a:picLocks noGrp="1" noChangeAspect="1"/>
          </p:cNvPicPr>
          <p:nvPr>
            <p:ph idx="1"/>
          </p:nvPr>
        </p:nvPicPr>
        <p:blipFill>
          <a:blip r:embed="rId2" cstate="print"/>
          <a:stretch>
            <a:fillRect/>
          </a:stretch>
        </p:blipFill>
        <p:spPr>
          <a:xfrm>
            <a:off x="2195736" y="186572"/>
            <a:ext cx="4752528" cy="6571854"/>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girlslikeyoutoremembernames1.jpg"/>
          <p:cNvPicPr>
            <a:picLocks noGrp="1" noChangeAspect="1"/>
          </p:cNvPicPr>
          <p:nvPr>
            <p:ph idx="1"/>
          </p:nvPr>
        </p:nvPicPr>
        <p:blipFill>
          <a:blip r:embed="rId2" cstate="print"/>
          <a:stretch>
            <a:fillRect/>
          </a:stretch>
        </p:blipFill>
        <p:spPr>
          <a:xfrm>
            <a:off x="2483768" y="366292"/>
            <a:ext cx="4608512" cy="6394311"/>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benz.jpg"/>
          <p:cNvPicPr>
            <a:picLocks noGrp="1" noChangeAspect="1"/>
          </p:cNvPicPr>
          <p:nvPr>
            <p:ph idx="1"/>
          </p:nvPr>
        </p:nvPicPr>
        <p:blipFill>
          <a:blip r:embed="rId2" cstate="print"/>
          <a:stretch>
            <a:fillRect/>
          </a:stretch>
        </p:blipFill>
        <p:spPr>
          <a:xfrm>
            <a:off x="2411761" y="73286"/>
            <a:ext cx="4896544" cy="6781917"/>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che.jpg"/>
          <p:cNvPicPr>
            <a:picLocks noGrp="1" noChangeAspect="1"/>
          </p:cNvPicPr>
          <p:nvPr>
            <p:ph idx="1"/>
          </p:nvPr>
        </p:nvPicPr>
        <p:blipFill>
          <a:blip r:embed="rId2" cstate="print"/>
          <a:stretch>
            <a:fillRect/>
          </a:stretch>
        </p:blipFill>
        <p:spPr>
          <a:xfrm>
            <a:off x="2267744" y="188640"/>
            <a:ext cx="4608513" cy="6510439"/>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sexist.bmp"/>
          <p:cNvPicPr>
            <a:picLocks noGrp="1" noChangeAspect="1"/>
          </p:cNvPicPr>
          <p:nvPr>
            <p:ph idx="1"/>
          </p:nvPr>
        </p:nvPicPr>
        <p:blipFill>
          <a:blip r:embed="rId2" cstate="print"/>
          <a:stretch>
            <a:fillRect/>
          </a:stretch>
        </p:blipFill>
        <p:spPr>
          <a:xfrm>
            <a:off x="323528" y="332656"/>
            <a:ext cx="8492998" cy="6192688"/>
          </a:xfr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voka.jpg"/>
          <p:cNvPicPr>
            <a:picLocks noGrp="1" noChangeAspect="1"/>
          </p:cNvPicPr>
          <p:nvPr>
            <p:ph idx="1"/>
          </p:nvPr>
        </p:nvPicPr>
        <p:blipFill>
          <a:blip r:embed="rId2" cstate="print"/>
          <a:stretch>
            <a:fillRect/>
          </a:stretch>
        </p:blipFill>
        <p:spPr>
          <a:xfrm>
            <a:off x="2555776" y="191162"/>
            <a:ext cx="4536503" cy="6609636"/>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armani-exchange-provocative-sexy-ad-naked_guy-butt-womans-breast-exposed-chest.jpg"/>
          <p:cNvPicPr>
            <a:picLocks noGrp="1" noChangeAspect="1"/>
          </p:cNvPicPr>
          <p:nvPr>
            <p:ph idx="1"/>
          </p:nvPr>
        </p:nvPicPr>
        <p:blipFill>
          <a:blip r:embed="rId2" cstate="print"/>
          <a:stretch>
            <a:fillRect/>
          </a:stretch>
        </p:blipFill>
        <p:spPr>
          <a:xfrm>
            <a:off x="2627784" y="163687"/>
            <a:ext cx="4464495" cy="6553388"/>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zu_trail_destruction_1preview.jpg"/>
          <p:cNvPicPr>
            <a:picLocks noGrp="1" noChangeAspect="1"/>
          </p:cNvPicPr>
          <p:nvPr>
            <p:ph idx="1"/>
          </p:nvPr>
        </p:nvPicPr>
        <p:blipFill>
          <a:blip r:embed="rId2" cstate="print"/>
          <a:stretch>
            <a:fillRect/>
          </a:stretch>
        </p:blipFill>
        <p:spPr>
          <a:xfrm>
            <a:off x="2483769" y="167296"/>
            <a:ext cx="4824536" cy="6516428"/>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NZ" dirty="0" smtClean="0"/>
              <a:t>NZ ADVERTISING EXAMPLES:</a:t>
            </a:r>
            <a:endParaRPr lang="en-NZ" dirty="0"/>
          </a:p>
        </p:txBody>
      </p:sp>
      <p:sp>
        <p:nvSpPr>
          <p:cNvPr id="3" name="Content Placeholder 2"/>
          <p:cNvSpPr>
            <a:spLocks noGrp="1"/>
          </p:cNvSpPr>
          <p:nvPr>
            <p:ph idx="1"/>
          </p:nvPr>
        </p:nvSpPr>
        <p:spPr/>
        <p:txBody>
          <a:bodyPr>
            <a:normAutofit fontScale="77500" lnSpcReduction="20000"/>
          </a:bodyPr>
          <a:lstStyle/>
          <a:p>
            <a:pPr>
              <a:buNone/>
            </a:pPr>
            <a:r>
              <a:rPr lang="en-NZ" dirty="0" smtClean="0">
                <a:hlinkClick r:id="rId2"/>
              </a:rPr>
              <a:t>L&amp;P 1990</a:t>
            </a:r>
            <a:endParaRPr lang="en-NZ" dirty="0" smtClean="0"/>
          </a:p>
          <a:p>
            <a:pPr>
              <a:buNone/>
            </a:pPr>
            <a:r>
              <a:rPr lang="en-NZ" dirty="0" smtClean="0">
                <a:hlinkClick r:id="rId3"/>
              </a:rPr>
              <a:t>Tui Advert</a:t>
            </a:r>
            <a:r>
              <a:rPr lang="en-NZ" dirty="0" smtClean="0"/>
              <a:t> 2006</a:t>
            </a:r>
          </a:p>
          <a:p>
            <a:pPr>
              <a:buNone/>
            </a:pPr>
            <a:r>
              <a:rPr lang="en-NZ" dirty="0" smtClean="0">
                <a:hlinkClick r:id="rId4"/>
              </a:rPr>
              <a:t>The Axe Effect - Lynx 2006</a:t>
            </a:r>
            <a:endParaRPr lang="en-NZ" dirty="0" smtClean="0"/>
          </a:p>
          <a:p>
            <a:pPr>
              <a:buNone/>
            </a:pPr>
            <a:r>
              <a:rPr lang="en-NZ" dirty="0" smtClean="0">
                <a:hlinkClick r:id="rId5"/>
              </a:rPr>
              <a:t>Lynx Metamorphosis  2006</a:t>
            </a:r>
            <a:endParaRPr lang="en-NZ" dirty="0" smtClean="0">
              <a:hlinkClick r:id="rId6"/>
            </a:endParaRPr>
          </a:p>
          <a:p>
            <a:pPr>
              <a:buNone/>
            </a:pPr>
            <a:r>
              <a:rPr lang="en-NZ" dirty="0" smtClean="0">
                <a:hlinkClick r:id="rId6"/>
              </a:rPr>
              <a:t>Dove Evolution</a:t>
            </a:r>
            <a:endParaRPr lang="en-NZ" dirty="0"/>
          </a:p>
          <a:p>
            <a:pPr>
              <a:buNone/>
            </a:pPr>
            <a:r>
              <a:rPr lang="en-NZ" dirty="0" smtClean="0">
                <a:hlinkClick r:id="rId7"/>
              </a:rPr>
              <a:t>Primo Advert</a:t>
            </a:r>
            <a:r>
              <a:rPr lang="en-NZ" dirty="0" smtClean="0"/>
              <a:t> 2007</a:t>
            </a:r>
          </a:p>
          <a:p>
            <a:pPr>
              <a:buNone/>
            </a:pPr>
            <a:endParaRPr lang="en-NZ" dirty="0"/>
          </a:p>
          <a:p>
            <a:pPr>
              <a:buNone/>
            </a:pPr>
            <a:r>
              <a:rPr lang="en-NZ" dirty="0" smtClean="0">
                <a:hlinkClick r:id="rId8"/>
              </a:rPr>
              <a:t>Burger King Advert</a:t>
            </a:r>
            <a:r>
              <a:rPr lang="en-NZ" dirty="0" smtClean="0"/>
              <a:t> 2007</a:t>
            </a:r>
          </a:p>
          <a:p>
            <a:pPr>
              <a:buNone/>
            </a:pPr>
            <a:r>
              <a:rPr lang="en-NZ" dirty="0" smtClean="0">
                <a:hlinkClick r:id="rId9"/>
              </a:rPr>
              <a:t>Media Influence</a:t>
            </a:r>
            <a:endParaRPr lang="en-NZ" dirty="0" smtClean="0"/>
          </a:p>
          <a:p>
            <a:pPr>
              <a:buNone/>
            </a:pPr>
            <a:r>
              <a:rPr lang="en-NZ" dirty="0" smtClean="0">
                <a:hlinkClick r:id="rId10"/>
              </a:rPr>
              <a:t>Female Representation</a:t>
            </a:r>
            <a:endParaRPr lang="en-NZ" dirty="0" smtClean="0"/>
          </a:p>
          <a:p>
            <a:pPr>
              <a:buNone/>
            </a:pPr>
            <a:r>
              <a:rPr lang="en-NZ" dirty="0" err="1" smtClean="0">
                <a:hlinkClick r:id="rId11" action="ppaction://hlinkfile"/>
              </a:rPr>
              <a:t>NZ's</a:t>
            </a:r>
            <a:r>
              <a:rPr lang="en-NZ" dirty="0" smtClean="0">
                <a:hlinkClick r:id="rId11" action="ppaction://hlinkfile"/>
              </a:rPr>
              <a:t> Next Top Model</a:t>
            </a:r>
            <a:endParaRPr lang="en-NZ" dirty="0"/>
          </a:p>
          <a:p>
            <a:pPr>
              <a:buNone/>
            </a:pPr>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disney-princess.gif"/>
          <p:cNvPicPr>
            <a:picLocks noGrp="1" noChangeAspect="1"/>
          </p:cNvPicPr>
          <p:nvPr>
            <p:ph idx="1"/>
          </p:nvPr>
        </p:nvPicPr>
        <p:blipFill>
          <a:blip r:embed="rId2" cstate="print"/>
          <a:stretch>
            <a:fillRect/>
          </a:stretch>
        </p:blipFill>
        <p:spPr>
          <a:xfrm>
            <a:off x="1187624" y="260648"/>
            <a:ext cx="6984776" cy="6398055"/>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NZ" dirty="0" smtClean="0"/>
              <a:t>Representation response</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Describe the group you have studied</a:t>
            </a:r>
          </a:p>
          <a:p>
            <a:endParaRPr lang="en-NZ" dirty="0" smtClean="0"/>
          </a:p>
          <a:p>
            <a:r>
              <a:rPr lang="en-NZ" dirty="0" smtClean="0"/>
              <a:t>Describe how this group has been represented in at least TWO texts you have studied.</a:t>
            </a:r>
          </a:p>
          <a:p>
            <a:pPr>
              <a:buNone/>
            </a:pPr>
            <a:r>
              <a:rPr lang="en-NZ" sz="2800" i="1" dirty="0" smtClean="0"/>
              <a:t>	(note HOW refers to costume, camera shots, music etc)</a:t>
            </a:r>
          </a:p>
          <a:p>
            <a:endParaRPr lang="en-NZ" dirty="0" smtClean="0"/>
          </a:p>
          <a:p>
            <a:r>
              <a:rPr lang="en-NZ" dirty="0" smtClean="0"/>
              <a:t>Explain the </a:t>
            </a:r>
            <a:r>
              <a:rPr lang="en-NZ" b="1" dirty="0" smtClean="0"/>
              <a:t>message or value </a:t>
            </a:r>
            <a:r>
              <a:rPr lang="en-NZ" dirty="0" smtClean="0"/>
              <a:t>conveyed through this representation</a:t>
            </a:r>
          </a:p>
          <a:p>
            <a:endParaRPr lang="en-NZ" dirty="0" smtClean="0"/>
          </a:p>
          <a:p>
            <a:r>
              <a:rPr lang="en-NZ" dirty="0" smtClean="0"/>
              <a:t>Analyse the </a:t>
            </a:r>
            <a:r>
              <a:rPr lang="en-NZ" b="1" dirty="0" smtClean="0"/>
              <a:t>implications</a:t>
            </a:r>
            <a:r>
              <a:rPr lang="en-NZ" dirty="0" smtClean="0"/>
              <a:t> of this representation </a:t>
            </a:r>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9.jpg"/>
          <p:cNvPicPr>
            <a:picLocks noGrp="1" noChangeAspect="1"/>
          </p:cNvPicPr>
          <p:nvPr>
            <p:ph idx="1"/>
          </p:nvPr>
        </p:nvPicPr>
        <p:blipFill>
          <a:blip r:embed="rId2" cstate="print"/>
          <a:stretch>
            <a:fillRect/>
          </a:stretch>
        </p:blipFill>
        <p:spPr>
          <a:xfrm>
            <a:off x="1835696" y="0"/>
            <a:ext cx="6310711" cy="6858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chef.jpg"/>
          <p:cNvPicPr>
            <a:picLocks noGrp="1" noChangeAspect="1"/>
          </p:cNvPicPr>
          <p:nvPr>
            <p:ph idx="1"/>
          </p:nvPr>
        </p:nvPicPr>
        <p:blipFill>
          <a:blip r:embed="rId2" cstate="print"/>
          <a:stretch>
            <a:fillRect/>
          </a:stretch>
        </p:blipFill>
        <p:spPr>
          <a:xfrm>
            <a:off x="1763688" y="310574"/>
            <a:ext cx="6408711" cy="632364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coffee.jpg"/>
          <p:cNvPicPr>
            <a:picLocks noGrp="1" noChangeAspect="1"/>
          </p:cNvPicPr>
          <p:nvPr>
            <p:ph idx="1"/>
          </p:nvPr>
        </p:nvPicPr>
        <p:blipFill>
          <a:blip r:embed="rId2" cstate="print"/>
          <a:stretch>
            <a:fillRect/>
          </a:stretch>
        </p:blipFill>
        <p:spPr>
          <a:xfrm>
            <a:off x="1403648" y="288196"/>
            <a:ext cx="7200799" cy="6383902"/>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shoe.jpg"/>
          <p:cNvPicPr>
            <a:picLocks noGrp="1" noChangeAspect="1"/>
          </p:cNvPicPr>
          <p:nvPr>
            <p:ph idx="1"/>
          </p:nvPr>
        </p:nvPicPr>
        <p:blipFill>
          <a:blip r:embed="rId2" cstate="print"/>
          <a:stretch>
            <a:fillRect/>
          </a:stretch>
        </p:blipFill>
        <p:spPr>
          <a:xfrm>
            <a:off x="2339752" y="153678"/>
            <a:ext cx="5112567" cy="6584367"/>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t.jpg"/>
          <p:cNvPicPr>
            <a:picLocks noGrp="1" noChangeAspect="1"/>
          </p:cNvPicPr>
          <p:nvPr>
            <p:ph idx="1"/>
          </p:nvPr>
        </p:nvPicPr>
        <p:blipFill>
          <a:blip r:embed="rId2" cstate="print"/>
          <a:stretch>
            <a:fillRect/>
          </a:stretch>
        </p:blipFill>
        <p:spPr>
          <a:xfrm>
            <a:off x="987557" y="1435340"/>
            <a:ext cx="7616891" cy="4585948"/>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TotalTime>
  <Words>276</Words>
  <Application>Microsoft Office PowerPoint</Application>
  <PresentationFormat>On-screen Show (4:3)</PresentationFormat>
  <Paragraphs>30</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Women as Sex Symbols</vt:lpstr>
      <vt:lpstr>REPRESENTATION</vt:lpstr>
      <vt:lpstr>REPRESENTATION</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NZ ADVERTISING EXAMPLES:</vt:lpstr>
      <vt:lpstr>Representation response</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as Sex Symbols</dc:title>
  <dc:creator>jgillaly</dc:creator>
  <cp:lastModifiedBy>jgillaly</cp:lastModifiedBy>
  <cp:revision>12</cp:revision>
  <dcterms:created xsi:type="dcterms:W3CDTF">2010-04-18T09:52:56Z</dcterms:created>
  <dcterms:modified xsi:type="dcterms:W3CDTF">2011-03-30T22:21:05Z</dcterms:modified>
</cp:coreProperties>
</file>