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1A281BE-5635-4691-9E2F-CA86ECB6DE3B}" type="datetimeFigureOut">
              <a:rPr lang="en-NZ" smtClean="0"/>
              <a:t>29/08/2011</a:t>
            </a:fld>
            <a:endParaRPr lang="en-NZ"/>
          </a:p>
        </p:txBody>
      </p:sp>
      <p:sp>
        <p:nvSpPr>
          <p:cNvPr id="17" name="Footer Placeholder 16"/>
          <p:cNvSpPr>
            <a:spLocks noGrp="1"/>
          </p:cNvSpPr>
          <p:nvPr>
            <p:ph type="ftr" sz="quarter" idx="11"/>
          </p:nvPr>
        </p:nvSpPr>
        <p:spPr/>
        <p:txBody>
          <a:bodyPr/>
          <a:lstStyle/>
          <a:p>
            <a:endParaRPr lang="en-NZ"/>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78F8498-ADDE-4D41-9034-4DE2FD1E329D}" type="slidenum">
              <a:rPr lang="en-NZ" smtClean="0"/>
              <a:t>‹#›</a:t>
            </a:fld>
            <a:endParaRPr lang="en-NZ"/>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A281BE-5635-4691-9E2F-CA86ECB6DE3B}"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78F8498-ADDE-4D41-9034-4DE2FD1E329D}"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78F8498-ADDE-4D41-9034-4DE2FD1E329D}" type="slidenum">
              <a:rPr lang="en-NZ" smtClean="0"/>
              <a:t>‹#›</a:t>
            </a:fld>
            <a:endParaRPr lang="en-NZ"/>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A281BE-5635-4691-9E2F-CA86ECB6DE3B}"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1A281BE-5635-4691-9E2F-CA86ECB6DE3B}"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4361688" y="1026372"/>
            <a:ext cx="457200" cy="441325"/>
          </a:xfrm>
        </p:spPr>
        <p:txBody>
          <a:bodyPr/>
          <a:lstStyle/>
          <a:p>
            <a:fld id="{378F8498-ADDE-4D41-9034-4DE2FD1E329D}" type="slidenum">
              <a:rPr lang="en-NZ" smtClean="0"/>
              <a:t>‹#›</a:t>
            </a:fld>
            <a:endParaRPr lang="en-NZ"/>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NZ"/>
          </a:p>
        </p:txBody>
      </p:sp>
      <p:sp>
        <p:nvSpPr>
          <p:cNvPr id="4" name="Date Placeholder 3"/>
          <p:cNvSpPr>
            <a:spLocks noGrp="1"/>
          </p:cNvSpPr>
          <p:nvPr>
            <p:ph type="dt" sz="half" idx="10"/>
          </p:nvPr>
        </p:nvSpPr>
        <p:spPr/>
        <p:txBody>
          <a:bodyPr/>
          <a:lstStyle/>
          <a:p>
            <a:fld id="{41A281BE-5635-4691-9E2F-CA86ECB6DE3B}" type="datetimeFigureOut">
              <a:rPr lang="en-NZ" smtClean="0"/>
              <a:t>29/08/2011</a:t>
            </a:fld>
            <a:endParaRPr lang="en-NZ"/>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78F8498-ADDE-4D41-9034-4DE2FD1E329D}" type="slidenum">
              <a:rPr lang="en-NZ" smtClean="0"/>
              <a:t>‹#›</a:t>
            </a:fld>
            <a:endParaRPr lang="en-NZ"/>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1A281BE-5635-4691-9E2F-CA86ECB6DE3B}" type="datetimeFigureOut">
              <a:rPr lang="en-NZ" smtClean="0"/>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78F8498-ADDE-4D41-9034-4DE2FD1E329D}" type="slidenum">
              <a:rPr lang="en-NZ" smtClean="0"/>
              <a:t>‹#›</a:t>
            </a:fld>
            <a:endParaRPr lang="en-NZ"/>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1A281BE-5635-4691-9E2F-CA86ECB6DE3B}" type="datetimeFigureOut">
              <a:rPr lang="en-NZ" smtClean="0"/>
              <a:t>29/08/2011</a:t>
            </a:fld>
            <a:endParaRPr lang="en-NZ"/>
          </a:p>
        </p:txBody>
      </p:sp>
      <p:sp>
        <p:nvSpPr>
          <p:cNvPr id="8" name="Footer Placeholder 7"/>
          <p:cNvSpPr>
            <a:spLocks noGrp="1"/>
          </p:cNvSpPr>
          <p:nvPr>
            <p:ph type="ftr" sz="quarter" idx="11"/>
          </p:nvPr>
        </p:nvSpPr>
        <p:spPr>
          <a:xfrm>
            <a:off x="304800" y="6409944"/>
            <a:ext cx="3581400" cy="365760"/>
          </a:xfrm>
        </p:spPr>
        <p:txBody>
          <a:bodyPr/>
          <a:lstStyle/>
          <a:p>
            <a:endParaRPr lang="en-NZ"/>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78F8498-ADDE-4D41-9034-4DE2FD1E329D}" type="slidenum">
              <a:rPr lang="en-NZ" smtClean="0"/>
              <a:t>‹#›</a:t>
            </a:fld>
            <a:endParaRPr lang="en-NZ"/>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1A281BE-5635-4691-9E2F-CA86ECB6DE3B}" type="datetimeFigureOut">
              <a:rPr lang="en-NZ" smtClean="0"/>
              <a:t>29/08/2011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a:xfrm>
            <a:off x="4343400" y="1036020"/>
            <a:ext cx="457200" cy="441325"/>
          </a:xfrm>
        </p:spPr>
        <p:txBody>
          <a:bodyPr/>
          <a:lstStyle/>
          <a:p>
            <a:fld id="{378F8498-ADDE-4D41-9034-4DE2FD1E329D}"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1A281BE-5635-4691-9E2F-CA86ECB6DE3B}" type="datetimeFigureOut">
              <a:rPr lang="en-NZ" smtClean="0"/>
              <a:t>29/08/2011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78F8498-ADDE-4D41-9034-4DE2FD1E329D}"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78F8498-ADDE-4D41-9034-4DE2FD1E329D}" type="slidenum">
              <a:rPr lang="en-NZ" smtClean="0"/>
              <a:t>‹#›</a:t>
            </a:fld>
            <a:endParaRPr lang="en-NZ"/>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1A281BE-5635-4691-9E2F-CA86ECB6DE3B}" type="datetimeFigureOut">
              <a:rPr lang="en-NZ" smtClean="0"/>
              <a:t>29/08/2011</a:t>
            </a:fld>
            <a:endParaRPr lang="en-NZ"/>
          </a:p>
        </p:txBody>
      </p:sp>
      <p:sp>
        <p:nvSpPr>
          <p:cNvPr id="6" name="Footer Placeholder 5"/>
          <p:cNvSpPr>
            <a:spLocks noGrp="1"/>
          </p:cNvSpPr>
          <p:nvPr>
            <p:ph type="ftr" sz="quarter" idx="11"/>
          </p:nvPr>
        </p:nvSpPr>
        <p:spPr>
          <a:xfrm>
            <a:off x="301752" y="6410848"/>
            <a:ext cx="3383280" cy="365760"/>
          </a:xfrm>
        </p:spPr>
        <p:txBody>
          <a:bodyPr/>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78F8498-ADDE-4D41-9034-4DE2FD1E329D}" type="slidenum">
              <a:rPr lang="en-NZ" smtClean="0"/>
              <a:t>‹#›</a:t>
            </a:fld>
            <a:endParaRPr lang="en-NZ"/>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1A281BE-5635-4691-9E2F-CA86ECB6DE3B}" type="datetimeFigureOut">
              <a:rPr lang="en-NZ" smtClean="0"/>
              <a:t>29/08/2011</a:t>
            </a:fld>
            <a:endParaRPr lang="en-NZ"/>
          </a:p>
        </p:txBody>
      </p:sp>
      <p:sp>
        <p:nvSpPr>
          <p:cNvPr id="6" name="Footer Placeholder 5"/>
          <p:cNvSpPr>
            <a:spLocks noGrp="1"/>
          </p:cNvSpPr>
          <p:nvPr>
            <p:ph type="ftr" sz="quarter" idx="11"/>
          </p:nvPr>
        </p:nvSpPr>
        <p:spPr>
          <a:xfrm>
            <a:off x="301752" y="6410848"/>
            <a:ext cx="3584448" cy="365760"/>
          </a:xfrm>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1A281BE-5635-4691-9E2F-CA86ECB6DE3B}" type="datetimeFigureOut">
              <a:rPr lang="en-NZ" smtClean="0"/>
              <a:t>29/08/2011</a:t>
            </a:fld>
            <a:endParaRPr lang="en-NZ"/>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NZ"/>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78F8498-ADDE-4D41-9034-4DE2FD1E329D}" type="slidenum">
              <a:rPr lang="en-NZ" smtClean="0"/>
              <a:t>‹#›</a:t>
            </a:fld>
            <a:endParaRPr lang="en-NZ"/>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NZ" sz="3200" dirty="0" smtClean="0"/>
              <a:t>BLINDNESS AND SIGHT</a:t>
            </a:r>
            <a:endParaRPr lang="en-NZ" sz="3200" dirty="0"/>
          </a:p>
        </p:txBody>
      </p:sp>
      <p:sp>
        <p:nvSpPr>
          <p:cNvPr id="2" name="Title 1"/>
          <p:cNvSpPr>
            <a:spLocks noGrp="1"/>
          </p:cNvSpPr>
          <p:nvPr>
            <p:ph type="ctrTitle"/>
          </p:nvPr>
        </p:nvSpPr>
        <p:spPr/>
        <p:txBody>
          <a:bodyPr>
            <a:normAutofit/>
          </a:bodyPr>
          <a:lstStyle/>
          <a:p>
            <a:r>
              <a:rPr lang="en-NZ" sz="6600" dirty="0" smtClean="0"/>
              <a:t>KING LEAR</a:t>
            </a:r>
            <a:endParaRPr lang="en-NZ" sz="6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King Lear and sight</a:t>
            </a:r>
            <a:endParaRPr lang="en-NZ" dirty="0"/>
          </a:p>
        </p:txBody>
      </p:sp>
      <p:sp>
        <p:nvSpPr>
          <p:cNvPr id="3" name="Content Placeholder 2"/>
          <p:cNvSpPr>
            <a:spLocks noGrp="1"/>
          </p:cNvSpPr>
          <p:nvPr>
            <p:ph sz="quarter" idx="1"/>
          </p:nvPr>
        </p:nvSpPr>
        <p:spPr>
          <a:xfrm>
            <a:off x="301752" y="1556792"/>
            <a:ext cx="8503920" cy="4542256"/>
          </a:xfrm>
        </p:spPr>
        <p:txBody>
          <a:bodyPr/>
          <a:lstStyle/>
          <a:p>
            <a:r>
              <a:rPr lang="en-NZ" dirty="0" smtClean="0"/>
              <a:t>Lear begins the play as a man who has always made wise decisions. When he decides to divide his kingdom however, it is his first betrayal his ‘old fond eyes’, which have always previously allowed him to see reality and make appropriate decisions.</a:t>
            </a:r>
          </a:p>
          <a:p>
            <a:r>
              <a:rPr lang="en-NZ" dirty="0" smtClean="0"/>
              <a:t>Lear’s level of blindness increases throughout the play, until he goes completely mad and is then able to truly see the truth of what has occurred.</a:t>
            </a:r>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Lear’s initial blindness</a:t>
            </a:r>
            <a:endParaRPr lang="en-NZ" dirty="0"/>
          </a:p>
        </p:txBody>
      </p:sp>
      <p:sp>
        <p:nvSpPr>
          <p:cNvPr id="3" name="Content Placeholder 2"/>
          <p:cNvSpPr>
            <a:spLocks noGrp="1"/>
          </p:cNvSpPr>
          <p:nvPr>
            <p:ph sz="quarter" idx="1"/>
          </p:nvPr>
        </p:nvSpPr>
        <p:spPr/>
        <p:txBody>
          <a:bodyPr/>
          <a:lstStyle/>
          <a:p>
            <a:r>
              <a:rPr lang="en-NZ" dirty="0" smtClean="0"/>
              <a:t>‘dearer than eyesight’ (A1,S1,57). </a:t>
            </a:r>
            <a:endParaRPr lang="en-NZ" dirty="0" smtClean="0"/>
          </a:p>
          <a:p>
            <a:endParaRPr lang="en-NZ" dirty="0" smtClean="0"/>
          </a:p>
          <a:p>
            <a:r>
              <a:rPr lang="en-NZ" dirty="0" smtClean="0"/>
              <a:t>‘hence and avoid my sight!’ (A1,S1,125) </a:t>
            </a:r>
            <a:endParaRPr lang="en-NZ" dirty="0" smtClean="0"/>
          </a:p>
          <a:p>
            <a:endParaRPr lang="en-NZ" dirty="0" smtClean="0"/>
          </a:p>
          <a:p>
            <a:r>
              <a:rPr lang="en-NZ" dirty="0" smtClean="0"/>
              <a:t>‘Out of my sight!’ (A1,S1,158) </a:t>
            </a:r>
            <a:endParaRPr lang="en-NZ" dirty="0" smtClean="0"/>
          </a:p>
          <a:p>
            <a:endParaRPr lang="en-NZ" dirty="0" smtClean="0"/>
          </a:p>
          <a:p>
            <a:r>
              <a:rPr lang="en-NZ" dirty="0" smtClean="0"/>
              <a:t>‘still remain the true blank of </a:t>
            </a:r>
            <a:r>
              <a:rPr lang="en-NZ" dirty="0" err="1" smtClean="0"/>
              <a:t>thine</a:t>
            </a:r>
            <a:r>
              <a:rPr lang="en-NZ" dirty="0" smtClean="0"/>
              <a:t> eye’ (A1,S1,159-160). </a:t>
            </a:r>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Lear’s blindness continues...</a:t>
            </a:r>
            <a:endParaRPr lang="en-NZ" dirty="0"/>
          </a:p>
        </p:txBody>
      </p:sp>
      <p:sp>
        <p:nvSpPr>
          <p:cNvPr id="3" name="Content Placeholder 2"/>
          <p:cNvSpPr>
            <a:spLocks noGrp="1"/>
          </p:cNvSpPr>
          <p:nvPr>
            <p:ph sz="quarter" idx="1"/>
          </p:nvPr>
        </p:nvSpPr>
        <p:spPr>
          <a:xfrm>
            <a:off x="301752" y="1628800"/>
            <a:ext cx="8503920" cy="4470248"/>
          </a:xfrm>
        </p:spPr>
        <p:txBody>
          <a:bodyPr/>
          <a:lstStyle/>
          <a:p>
            <a:endParaRPr lang="en-NZ" dirty="0" smtClean="0"/>
          </a:p>
          <a:p>
            <a:r>
              <a:rPr lang="en-NZ" dirty="0" smtClean="0"/>
              <a:t>‘</a:t>
            </a:r>
            <a:r>
              <a:rPr lang="en-NZ" dirty="0" smtClean="0"/>
              <a:t>O reason not the need! Our basest beggars are in the poorest thing superfluous.’ (A2,S4,261-262) </a:t>
            </a:r>
            <a:endParaRPr lang="en-NZ" dirty="0" smtClean="0"/>
          </a:p>
          <a:p>
            <a:endParaRPr lang="en-NZ" dirty="0" smtClean="0"/>
          </a:p>
          <a:p>
            <a:endParaRPr lang="en-NZ" dirty="0" smtClean="0"/>
          </a:p>
          <a:p>
            <a:r>
              <a:rPr lang="en-NZ" dirty="0" smtClean="0"/>
              <a:t>‘False justifier, why hast thou let her ‘</a:t>
            </a:r>
            <a:r>
              <a:rPr lang="en-NZ" dirty="0" err="1" smtClean="0"/>
              <a:t>scape</a:t>
            </a:r>
            <a:r>
              <a:rPr lang="en-NZ" dirty="0" smtClean="0"/>
              <a:t>?’ (A3,S6,55)</a:t>
            </a:r>
          </a:p>
          <a:p>
            <a:endParaRPr lang="en-NZ"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Lear regains his sight</a:t>
            </a:r>
            <a:endParaRPr lang="en-NZ" dirty="0"/>
          </a:p>
        </p:txBody>
      </p:sp>
      <p:sp>
        <p:nvSpPr>
          <p:cNvPr id="3" name="Content Placeholder 2"/>
          <p:cNvSpPr>
            <a:spLocks noGrp="1"/>
          </p:cNvSpPr>
          <p:nvPr>
            <p:ph sz="quarter" idx="1"/>
          </p:nvPr>
        </p:nvSpPr>
        <p:spPr>
          <a:xfrm>
            <a:off x="301752" y="2420888"/>
            <a:ext cx="8503920" cy="3678160"/>
          </a:xfrm>
        </p:spPr>
        <p:txBody>
          <a:bodyPr/>
          <a:lstStyle/>
          <a:p>
            <a:r>
              <a:rPr lang="en-NZ" dirty="0" smtClean="0"/>
              <a:t>‘A man may see how this world goes with no eyes. Look with </a:t>
            </a:r>
            <a:r>
              <a:rPr lang="en-NZ" dirty="0" err="1" smtClean="0"/>
              <a:t>thine</a:t>
            </a:r>
            <a:r>
              <a:rPr lang="en-NZ" dirty="0" smtClean="0"/>
              <a:t> ears’ (A4, S6, </a:t>
            </a:r>
            <a:r>
              <a:rPr lang="en-NZ" dirty="0" smtClean="0"/>
              <a:t>151-152)</a:t>
            </a:r>
            <a:endParaRPr lang="en-NZ"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Gloucester and sight</a:t>
            </a:r>
            <a:endParaRPr lang="en-NZ" dirty="0"/>
          </a:p>
        </p:txBody>
      </p:sp>
      <p:sp>
        <p:nvSpPr>
          <p:cNvPr id="3" name="Content Placeholder 2"/>
          <p:cNvSpPr>
            <a:spLocks noGrp="1"/>
          </p:cNvSpPr>
          <p:nvPr>
            <p:ph sz="quarter" idx="1"/>
          </p:nvPr>
        </p:nvSpPr>
        <p:spPr/>
        <p:txBody>
          <a:bodyPr/>
          <a:lstStyle/>
          <a:p>
            <a:r>
              <a:rPr lang="en-NZ" dirty="0" smtClean="0"/>
              <a:t>Gloucester is fooled by his jealous and malicious son Edmund, that his other son Edgar is plotting to take over his place as Earl of Gloucester. Gloucester fails to see the truth that Edgar is, in fact, loyal, and disowns him.</a:t>
            </a:r>
          </a:p>
          <a:p>
            <a:r>
              <a:rPr lang="en-NZ" dirty="0" smtClean="0"/>
              <a:t>Gloucester later has his eyes pulled out by Cornwall for treason. When Gloucester is physically blinded he is able to see the truth and the reality of his situation.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Gloucester’s folly</a:t>
            </a:r>
            <a:endParaRPr lang="en-NZ" dirty="0"/>
          </a:p>
        </p:txBody>
      </p:sp>
      <p:sp>
        <p:nvSpPr>
          <p:cNvPr id="3" name="Content Placeholder 2"/>
          <p:cNvSpPr>
            <a:spLocks noGrp="1"/>
          </p:cNvSpPr>
          <p:nvPr>
            <p:ph sz="quarter" idx="1"/>
          </p:nvPr>
        </p:nvSpPr>
        <p:spPr/>
        <p:txBody>
          <a:bodyPr/>
          <a:lstStyle/>
          <a:p>
            <a:endParaRPr lang="en-NZ" dirty="0" smtClean="0"/>
          </a:p>
          <a:p>
            <a:endParaRPr lang="en-NZ" dirty="0" smtClean="0"/>
          </a:p>
          <a:p>
            <a:endParaRPr lang="en-NZ" dirty="0" smtClean="0"/>
          </a:p>
          <a:p>
            <a:r>
              <a:rPr lang="en-NZ" dirty="0" smtClean="0"/>
              <a:t>“</a:t>
            </a:r>
            <a:r>
              <a:rPr lang="en-NZ" dirty="0" smtClean="0"/>
              <a:t>O my follies!  Then Edgar was abused. Kind gods, forgive me that, and prosper him.” (A3,S7,93-94)</a:t>
            </a:r>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Gloucester’s realisation</a:t>
            </a:r>
            <a:endParaRPr lang="en-NZ" dirty="0"/>
          </a:p>
        </p:txBody>
      </p:sp>
      <p:sp>
        <p:nvSpPr>
          <p:cNvPr id="3" name="Content Placeholder 2"/>
          <p:cNvSpPr>
            <a:spLocks noGrp="1"/>
          </p:cNvSpPr>
          <p:nvPr>
            <p:ph sz="quarter" idx="1"/>
          </p:nvPr>
        </p:nvSpPr>
        <p:spPr/>
        <p:txBody>
          <a:bodyPr/>
          <a:lstStyle/>
          <a:p>
            <a:endParaRPr lang="en-NZ" dirty="0" smtClean="0"/>
          </a:p>
          <a:p>
            <a:endParaRPr lang="en-NZ" dirty="0" smtClean="0"/>
          </a:p>
          <a:p>
            <a:endParaRPr lang="en-NZ" dirty="0" smtClean="0"/>
          </a:p>
          <a:p>
            <a:endParaRPr lang="en-NZ" dirty="0" smtClean="0"/>
          </a:p>
          <a:p>
            <a:r>
              <a:rPr lang="en-NZ" dirty="0" smtClean="0"/>
              <a:t>“</a:t>
            </a:r>
            <a:r>
              <a:rPr lang="en-NZ" dirty="0" smtClean="0"/>
              <a:t>I have no way, and therefore want no eyes; I stumbled when I saw.” (A4,S1,18-19).</a:t>
            </a:r>
            <a:endParaRPr lang="en-N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Sound advice</a:t>
            </a:r>
            <a:endParaRPr lang="en-NZ" dirty="0"/>
          </a:p>
        </p:txBody>
      </p:sp>
      <p:sp>
        <p:nvSpPr>
          <p:cNvPr id="3" name="Content Placeholder 2"/>
          <p:cNvSpPr>
            <a:spLocks noGrp="1"/>
          </p:cNvSpPr>
          <p:nvPr>
            <p:ph sz="quarter" idx="1"/>
          </p:nvPr>
        </p:nvSpPr>
        <p:spPr/>
        <p:txBody>
          <a:bodyPr/>
          <a:lstStyle/>
          <a:p>
            <a:endParaRPr lang="en-NZ" dirty="0" smtClean="0"/>
          </a:p>
          <a:p>
            <a:endParaRPr lang="en-NZ" dirty="0" smtClean="0"/>
          </a:p>
          <a:p>
            <a:pPr>
              <a:buNone/>
            </a:pPr>
            <a:endParaRPr lang="en-NZ" dirty="0" smtClean="0"/>
          </a:p>
          <a:p>
            <a:r>
              <a:rPr lang="en-NZ" dirty="0" smtClean="0"/>
              <a:t>“</a:t>
            </a:r>
            <a:r>
              <a:rPr lang="en-NZ" dirty="0" smtClean="0"/>
              <a:t>A man may see how this world goes with no eyes. Look with </a:t>
            </a:r>
            <a:r>
              <a:rPr lang="en-NZ" dirty="0" err="1" smtClean="0"/>
              <a:t>thine</a:t>
            </a:r>
            <a:r>
              <a:rPr lang="en-NZ" dirty="0" smtClean="0"/>
              <a:t> ears.” (A4,S6,151-152).</a:t>
            </a:r>
            <a:endParaRPr lang="en-NZ"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33</TotalTime>
  <Words>349</Words>
  <Application>Microsoft Office PowerPoint</Application>
  <PresentationFormat>On-screen Show (4:3)</PresentationFormat>
  <Paragraphs>40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Civic</vt:lpstr>
      <vt:lpstr>KING LEAR</vt:lpstr>
      <vt:lpstr>King Lear and sight</vt:lpstr>
      <vt:lpstr>Lear’s initial blindness</vt:lpstr>
      <vt:lpstr>Lear’s blindness continues...</vt:lpstr>
      <vt:lpstr>Lear regains his sight</vt:lpstr>
      <vt:lpstr>Gloucester and sight</vt:lpstr>
      <vt:lpstr>Gloucester’s folly</vt:lpstr>
      <vt:lpstr>Gloucester’s realisation</vt:lpstr>
      <vt:lpstr>Sound advice</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LEAR</dc:title>
  <dc:creator>7320</dc:creator>
  <cp:lastModifiedBy>7320</cp:lastModifiedBy>
  <cp:revision>4</cp:revision>
  <dcterms:created xsi:type="dcterms:W3CDTF">2011-08-28T22:28:59Z</dcterms:created>
  <dcterms:modified xsi:type="dcterms:W3CDTF">2011-08-28T23:02:34Z</dcterms:modified>
</cp:coreProperties>
</file>