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0" r:id="rId3"/>
    <p:sldId id="267" r:id="rId4"/>
    <p:sldId id="261" r:id="rId5"/>
    <p:sldId id="262" r:id="rId6"/>
    <p:sldId id="263" r:id="rId7"/>
    <p:sldId id="257" r:id="rId8"/>
    <p:sldId id="259" r:id="rId9"/>
    <p:sldId id="264" r:id="rId10"/>
    <p:sldId id="266" r:id="rId11"/>
    <p:sldId id="258"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13B6DB-8D91-465E-B107-476609E1A230}" type="datetimeFigureOut">
              <a:rPr lang="en-NZ" smtClean="0"/>
              <a:pPr/>
              <a:t>29/08/2011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FDD835-6E56-48BF-BBD9-0FFBD5B1B652}"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C62BB4-F314-48A5-A646-C3DDC75F9AB3}" type="datetimeFigureOut">
              <a:rPr lang="en-NZ" smtClean="0"/>
              <a:pPr/>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2D9DF53-5012-40FB-8229-D6A251500BFD}"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C62BB4-F314-48A5-A646-C3DDC75F9AB3}" type="datetimeFigureOut">
              <a:rPr lang="en-NZ" smtClean="0"/>
              <a:pPr/>
              <a:t>29/08/2011</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D9DF53-5012-40FB-8229-D6A251500BF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sparknotes.com/shakespeare/lear/canalysis.html" TargetMode="External"/><Relationship Id="rId2" Type="http://schemas.openxmlformats.org/officeDocument/2006/relationships/hyperlink" Target="http://www.shakespeare-online.com/plots/learps.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RF8CfKgiCefItJgsswj4DOHrU1bNMb33MnLpdg8CO7_Qmvq334"/>
          <p:cNvPicPr>
            <a:picLocks noChangeAspect="1" noChangeArrowheads="1"/>
          </p:cNvPicPr>
          <p:nvPr/>
        </p:nvPicPr>
        <p:blipFill>
          <a:blip r:embed="rId2" cstate="print"/>
          <a:srcRect/>
          <a:stretch>
            <a:fillRect/>
          </a:stretch>
        </p:blipFill>
        <p:spPr bwMode="auto">
          <a:xfrm>
            <a:off x="2771800" y="1640469"/>
            <a:ext cx="3240360" cy="5217531"/>
          </a:xfrm>
          <a:prstGeom prst="rect">
            <a:avLst/>
          </a:prstGeom>
          <a:noFill/>
        </p:spPr>
      </p:pic>
      <p:sp>
        <p:nvSpPr>
          <p:cNvPr id="5" name="Rectangle 4"/>
          <p:cNvSpPr/>
          <p:nvPr/>
        </p:nvSpPr>
        <p:spPr>
          <a:xfrm>
            <a:off x="1331640" y="404664"/>
            <a:ext cx="575773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Jealousy and Greed</a:t>
            </a:r>
            <a:endPar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RkCc6xD3mYbw3fiRJCfuLvExo7LtPxTgZVDGW3GZQ98wPCCYGA"/>
          <p:cNvPicPr>
            <a:picLocks noChangeAspect="1" noChangeArrowheads="1"/>
          </p:cNvPicPr>
          <p:nvPr/>
        </p:nvPicPr>
        <p:blipFill>
          <a:blip r:embed="rId2" cstate="print"/>
          <a:srcRect/>
          <a:stretch>
            <a:fillRect/>
          </a:stretch>
        </p:blipFill>
        <p:spPr bwMode="auto">
          <a:xfrm>
            <a:off x="467544" y="3933056"/>
            <a:ext cx="2714625" cy="1685926"/>
          </a:xfrm>
          <a:prstGeom prst="rect">
            <a:avLst/>
          </a:prstGeom>
          <a:noFill/>
        </p:spPr>
      </p:pic>
      <p:sp>
        <p:nvSpPr>
          <p:cNvPr id="1028" name="AutoShape 4" descr="data:image/jpg;base64,/9j/4AAQSkZJRgABAQAAAQABAAD/2wCEAAkGBhQSERUUExQVFRQWFxgXGBgYGBgVFxQXFRcVFBQVFRgXHCYeFxkjGhQUHy8gJCcpLCwsFx4xNTAqNSYsLCkBCQoKDgwOGg8PGiwcHyQpLCkpKSkpKSksLCkpLCwsLCwpKSwpLCkpKSkpLCkpLCwsLCwsLCksKSkpLCkpKSwpKf/AABEIAL8BCAMBIgACEQEDEQH/xAAbAAACAwEBAQAAAAAAAAAAAAAEBQIDBgEAB//EAD0QAAEDAgMFBgQFAwMEAwAAAAEAAhEDIQQSMQVBUWFxEyKBkaGxBjLB8BRCUtHhI4LxFWKiU3KSwgczQ//EABkBAAMBAQEAAAAAAAAAAAAAAAECAwAEBf/EACIRAAICAwEAAwEBAQEAAAAAAAABAhEDEiExIkFRE2FxMv/aAAwDAQACEQMRAD8AT9kuEIkNXcgUbKAZXQ7miXU1xzAtZirOOC81w4D2Ui1cIW4YOw2zWVGFxOUza8x/3CPql9fB5TFlfTMaGFaavEA+aXqDYuNO69kRVanYkDS+vmNOErzaQK1hoBcxR7JGGieCkylxR2NQF2C72UI9zYUXNEaIbG1BQxeyIgUydAuGnCGwaKMq6Gq4LzgjZiDaIXjh1ZEqQpp02iclYE+nG5Qypk/D2QlWll4LojP9IOP4DkKpxhWueqalcJHlbfxG0r0ga68a44qsAalVVXT0TrIwOKLziQonEIYDkutR3YNUNcDhTUBhwHInXwCvxp7OGwJic37JJmRLHkgSSeEmUk5toaMelzX8VaDyVbGKbnwLrnaOhHqju6bbivLzz3T0PsvIDD5rLKIYjuxsoCkksSgbIq3U0WRCqLStYaBXNUQ1XPZdVFpRs1BWDwOcE2a1upPE6ADeVfiMHTZ/+mY8A3ThJmAu0MKS3KxwmMzjOgbdA1BBiQenFKptvjDrRcwSQIMTB32Nj6KhrS0wdRbnIsfZdzE2ursW3vZv1AO8xDv+Qcm+zLwjIXHPjRcUcl1jHHvlRYq6mKaDc8kQ1uhFwUyjYHKiDX/ein21oIlB4rHhukT6BLH7YdNiE1LwTvo7cBwUKsAXQuB2ln+b2ROIpBw5raL1G2fhVQq6z4IulUG5KKDJcQovcWugGTy+7rC2MMbjctt/slVTFklcxNB4N2mT530915+zngwSJgGOvROqAVuqSqy5WHBP5earfRLbFMKeK41srrByU4WsJAU1EsVx5Kp6wCBKMpiwQ1NgJ6Iukzekm/opBfZaqcXU7viFedEJj7NA5pV6UfEEudY9D7Lyg4d3w+i8lCfTxsmkDJJdyFhz5lBt2UXEwA0ddPMyrH4oBpzCIgAB0k6z0CWVq5gkWXCnJlmkg/FbNpsEuqCeAgx63S+q+laKg5yCPYJTXed5VAXRHG/0i5r8GlTEUgLS4+Q/eVTX2gCIDAB93PFC9gQutppv5oGzOvxLjvtwFh5KsBXikuEJuA6ca9FPE0mn9JLT0Peb/wC6EcR4q/BvltRvFubxYZP/ABL0rT9DH2iAQ2Ia+o7s6Unjl1O+3RWCrF+Cs2Pi8zm0WQBWqZXn8z2vkRya2ZjeRJ0EGXEPCjPYnAEGC697Xdp8xkWi3FEYLFltAyDrA4nktBtTscOx9MMAqyWzciIbIBN4JHqhNhYVnbYbOJp3c4ERJOvutjnaDkiomXxL3fmkA3jkjdj0aZ+e86E6TwK+jfFG1qOTJ2bi0AlxZTY+G2bPeIEXEXXzj8I1zyWOcG6y5obA3aOKqmiLizQMwjW6ADpZB4t0VGibEEedgqnbTfESNNd/VC1qjjBcU1kzlW1TWN3rCY4BmXSJkAmL34JY65nmfclOCGjLBJLodpxiw8j5pW+Goq2nQvIJB7pk3vr9Aqq9IZ/AewuisY0k24D0BlUV/mndYegRXgCNegBliYLZ59Sq8bTGQX1ARRpglsmO6NBJ6AJ/srYtN5GVzi4D5XUoiOJzEQjfDVZhxZQL19bq/DVMN7wAB1s1gdyyjUrC7c2Kxr3FrO5ucx4cOsCfHRDdfY+jM4agVVS6Y4bY7nEACZOu5TxWznU35SDpIsRI6Jt0gKEn0Dw9GLo+nS0VVeacZmmDvEEeh15K6lUDhLTP0Um76WUaVEg1K9pahNDok+NdLymj6CXgbSEsHT6R9F5dwnyDxHqvIBLGYwg3JjgLdNEfhdsAMc2QHO3mYb0B1KTUqeYxHlZH4bZ8GZy+p8zp4JnGImzCGvnXgOP1U2uXhQjUk6cVezDxuQboCOtq9V7Nx1XD0C4XdFkEsNRQJ5KuSrGrUgWRDJRuCotY5rqjg1rpgGSXg90wBuub6dUy2ZsbuGtVH9NoLoP5gL34D1KzOJxBqvc93zOOnAbgOAAsp5JUqL44psbmngiBTqnEMqTBdDSwOFjAGrZ4iUsxeCfhsQyoCCKZEECA8QIIHEgn/wATwQ3xBV/qNd/1WNf4kQ//AJByabTpFjaGGcIOUOqH8xzXyA7rxPQJU7pP7GqrFmIoOxdbMSWttciZOlhaf4W32TSoUWw15fULQJykxwAtGqAfhGvqwwQxjRMQQGtABPoicS1oaxjZn5qhO6R3WDgAD5lDJxe0DGnKQr21iXOpOMibg2dmIlzu8SOu70CzDcdTp0yIJe6QTuF7ZR0853L6C7ZTamAqlrZc4AzIEDNIaM2pIAMDlwXy2vShxbfzuCmhDnTZJ9pEXguJcIRlGqcoS9h3cAoMx72nWRwOipRCQwfWM3TrH7ZLw0gRDQ2I0tFkdsPYLK9BtVzic25tssGCCSNbJbtDZoaXdm4kN3HWONrWSKcW6/A6SSs6caXtLBJLju8P2QZe4DLfW/UT+5813BPObW2nXNYD74LjybzoLTxTAfgZg9supkR8oERAIPXMtlsL4jc4999Js/qeM1tIDbgL51iG1KcFzIDmyNdDoQUVhdquDAWRMz3gHQdNTvTVyxVw3/xBinu78h5ywGtpucGTqe0LTJPIbupWFxO0w0BjQGnV0AtM7gZATTZO0MTWY9uYjKHEEA53GLHNugkLPGmHBsAHid8kWm3JRq5OzpuoqhlgsbTcwhwLiJIgublJ3mIk8lBu0Yc3NLmscCGye7vOXgln4ICm52aIi3WTHkEFTxUFHT7AslcPqOK7PEUgCxpYQIeP0ununfqR0K+Y42jUw1VzCbgxyI3HyT/Ym1u7kmI0GtiUn+KaxdiCTezfJbGmnQ2StbQcyqHNBG8T/CTPMuJ4lX4PExTcPLxsVSrpUQk7GOD+ToSvLmAPdK8kl6NFWgvZeDkTv6kWPh9UzdR011+m8ruEo5QQBpHHgP3U6jnDQD7umJs6GLpaqPxpGolVv2nG4Dqg1YLL3Uio9kUIdrnkfBRfi3vW1Ydgk1QNxMei5TrguAiBvJ3DefJAGuWCdyo/1IggjUI+C+huN285znU6bnCm46XgxrbgYBjkuU6Ztc30A4DUk8EC4NHfF5Gh5k281czFGBfVw8m7ui58vWdeGl6abAUqVKi2viBnewkUmm+W+c9TL9TokB2o7EV3VDbSOQ3JjtxhqNwjRvdW9qJHuljaIpYl7HAyGjl4o4o2tjZZVLU0+xq4c2qN5GUcLWAO/wDypua6q0tZZ1R2UE6AvdF+AAM+CA2I9rc7g10tuJ9vZG1sXkDCTDaZLnEXhoplhIE3Oaq37CjO5TUS+P443IqPxgMC4UgA/KcuYd4NbIzFsxmdE8B136CvsbBV8802uJAIeJzQ4B4Nog95fItpYntHyJj/AHanieSJ2d8U1aRF5AAb/a0QB4CB4Lpkpa/H0401fQv4q2J+Hd3c2Um0ge4N/RZwr6dgtq0cXQ/qhjjMZXfQi46hZf4i+GW0yX0fl/QZJb/2nePVJjy29ZcY2THy49A9lbaqMpGkHENBLo0F4mT4eqidoOE6iZBvr9whMBJJa0EudEACZ1smGK2W6n/9hY08zc23ASTrExCd0pCK3E9g8Q03AuOKnVa572Aab+QEEk8olD4TB1DDmAG+WOom612zvhp5oueHgF1jANgDpzEoP4hjHYV7Rwr3M71VxDWE5YhrYHdbGgvF0BsJtMGatU02gi4YXkbwYGgsmGNoVCQKjIjMc0yw5ZJjgTfW90iqVS50gWdYjkAP8oxujSSvw+iYPD0Kw7WjVc8vY6ncZCwxY5d0xqeKpx3wvRa2GH+oA0xe4AFzzmVj8FtOph3NfTAaIAI1DiDJzTvuD5LWN26zEPFRhyksyvadxOkE80iKNV4YnbDcrgzdM+MAFKq5v0THbNWahi5FrJZkO9WiRfoRgcTlcJ6IjbAlwPL2J/dLVfVq5mjlZGu2bblHKJRvZ2lA0QiKT5EImrgfgbyvKODs7qF5JP0aD4Pi4h2sTA8d330VVYvA+Y35cULgcYwn+oJgcd+iudtCYkjWLcBvKdypktSNJp3kqt1AIxmIaYHAefFXnDWsAZ04+ELJpgaYpY2DKtNR26wRzsAZiw56DxVL8KdxPqizCzGAmJmJHOBvMIOvhSCfPQpriaJZrqdOaGxmDeIOpPUqcnT9HirF9AkZeAJJ6wY+iMESwdfaPqhzhiJ5/YVQqEOH3vCSSvpSMqVG2wTc7cITuruaf72NP/os1tLNUx9TLue4f2s18IBT74erA0zNwyrReehLqTvSoPJL9l05fVqfqpFw6vI/wkjLSJSUd5DLDVYY5wNjlg84Ig+PsvYbE5qVQi4yuaJ4ZmnN1JM9IVfZZKQbHLqTE+wCN2JTL+1EW7FwE/qzU3E+AyDwUk7lZ0yjWOjBV/nd4qg0AbhGbSp5ah8QgKIXUjzpel9Nj2QRuvxTJm3jEEJUapi9/cKVPECIss1foVKvDQbJ+IaVJxdkAJ1OVEbS+MGvacrYJPzZQD5g/RZymWzoFTiWZXWS/wA4t2P/AEklQ3wG0Moc4nvHfHnPmtJsLbVWoCGl7zdpEAi8REAXhvvxWMw1IFjpMG0eYX1H/wCMdj9nQc8jvvd5CBAWnFeIONsLwmyXOp5XsJLrlpAsOYlC0vhCnSbm7NtpmQD3TvJ3xrPBOtsbSFOoGzDmgHz1j2Uq+05Hf0IuW8I4Gy41mUZOMuHXo2k6sy+0fhsPIYaZyEznbYtNxM7xfesLjNn1cO9wuRuc2YI8Oi+h4fb5FB2Z09lcMAguon5X8w3Q8Fj3fERa5zbFrzImwaSTm5wuiDbtJcJTa9ETgfHfxVD2+C022tm/0xUF+JAWZe5UQsvClzFFphdJXpVUczOtqWhX4a7kJKP2WyXA80xgwUyCuK3FPuurJWZ8BGtI0UhUGu9MKVOWGCLCTy3DqltWmfVD01Ud/Ekb0ZgdquAH+3RBs2e48lB9PKl4zdRosLt6m5/9bMLRLYMGLTylHvqDMCyDcEXmwBvGvNY1plXtxjgIBKSUQxn+jja2Lc94eTfQbiMv8k+SoGPfvv1/hX4XC9o4AkjugaXzEn+SrMdgGtAyzJdF7wPJT54U/wBFld3dJOupSVrpdK0G0KQDbf5SKtSiHbjp4KkPCcvR9sbFZaOIO7sfUVaRCK+GnThyLZmnLf8ASe8PUlI8HUihX5saPOrT/ZE7HxGVz2RIeM0a3abHrBKjkj8Tpwy+aHGMrGQXW4CQSfAJpsS0tzBjXhrCYJLZMki+kuB8CkDXAAmwA1UcJtq0OnUkt5kk+OoUlF+o6ZyVUyja2yHBlRxB7lQtzTYxOlrzEpAAtxh8YatJ2HLQGuOdjjILSNRc3mfZY3EUspLZ00suqDPPmgdUlsGFJzlyrr5eyqiLJU3kKZqSJOqqa5elExq/grZIqlz3wWtItxOo69F9Jw+I/B4QnvPcAXWjMZ0nc3dc+q+b/CGL7NjnuBLA4S0auMaD081rvi7azm0A02c8XHCd3rErmnex1Y1cTIs2pUquJLTllzu6flF9JOmvnzTPB1HPqElxLGiTMgHK2wEWM2jqkgqFzezb3Wj5uLjz5DcEfs43IuYbEH9UQClklZaF10Z4jaTKGHr2Ha1abKDNJAcS+pHIBwPXKsdRwJLmzMEgTziYT3H1G1cM52UGoa4ptMXy3P09eS0eJ2BSpMbDQXNaO9JN47xF4C39ljjr9kXB5JWJti03GhiKbzLQ2Gg8QJJHICPNYh1rLYva5rs4+RpM/wB4yQf7W6LK4jDEAEjUkDwifcKmN2bJ9UUOXgFMBcKrZJohTolxgb06wFCCABokzKkFFN2md6arFQyxTCCZC6hhiy4anxXVkZllLHOa3Lumeauw1E1SYjXfbh+8+CDcjtlYd+oByzrwO62/VLPitGi+0xjWw2RgGp3+n7FI64kmE8DKjzEdbfL1KAq4J1N+e5HSylF/pWSEtQwUXQOkBG4nCtcJEdQq9i4SXwdAb8h9z5pm7RPWmPcLRyOaXEZibD6e6ji68uy7wQSqdqP7uci4dYG4i4Mjp7LPjFHNlzROp6BTUbVj7UF7Ur5oaOMJbj/yjhP0lGVaAFxrzKBxd48foqJVQjds4KkUiP1Pb5NDj9QjMI+Hg+HuEtqWDRyJ87D0ARdF0jolmuFMb7ZocKA8ugCGDM7hm/LbiOHEpbUq9lVznQktcOR/z6Jts9zc78rQJAMHQmO96+yA23RlotBLv2FlOHOF5vbpq6uHa6kIPdMaaCASSDuEhp8Vj/iDBkHPG+8bvBW7A+IzTinUktBtpeRGUk7k9rMFUGGjJBJM5i0AXknlugX6pI3BgdTR86qC69UN/AeyO2thMr7CxNv28EvebldiZxNUyTGrx1XmOUXG6YU1nwlWa7Iw7qgJ53BE+Sb/AB/jRLY13e6x3w7iMmIp83AfsmHxZis9cjhZRa+R0RlWM7hD3Z4/fvKv2XiMjqpIJlv1lC4Z1o5BeFfKXgb2kHkpfbOi+Ic7KcwCjfWqHmeIY6I8fu61lUioe87KxoBc4mzRy4k6ALJbPwXa0mlkZmmXDoDMc1tNkYdrcrBDnWdJHyExLo46gHkI3zFxUp2zL4rgs2rgnPGWmw06DZfLxlc6G95zpvFtXRbQL5ztDEZngD5WiAeNyXO8ST4Qt78ebVJecO0wxvz3u52oaf8AaARbeTyXz7F/NK6okn4QUHqwhQqFMjSXCniotN13eutFwrIgxvQo5WAxc+gXkd2Yi50gQvKdj0AStvsShkZTJsI8bixWCZUst83E5qLS39IjrFkub6SNirpVjtqB7zTZoNeR4lAPaJ1680pobRyuMXJnNuk8QvVtopNB97H9DAMMFw+adT+VsE6dQEqp1A01JgFxIG4AA/48kbi8TFFjxMADyIDSfQeSTDaYzzlm0eNr9YWiuCtk9s7SzwB8oG4G58Uhgkwj8ZiS53FD0QRJI181VcJPrCKVYkQVJ2GaYLnWEzxPIfdlTTrWNvvRSY0GOKAQSteoSYE3toBoAOQsjNn05gnQX8eaGxj5cAdw90XhRFPqll4PAd7Kw3amkR+Vzw7duzCTzn0VHxG0ioGCdRqZ0PHwTP4ewppGHmHvbnyb2t0aXcCZNuAQW26Xfz8CZ8ZUE/kdS6kZTEC5Wk+EMZLiwzuO67QdDO6Y+ws9i294pr8GOAxTJ4H2VZ/+GRXMlf6T+KKOUwDILpB+9yzML6J8X7Lltr3t46LENwo4BbBNSjYmeFSAgui6YnZc3mEZT2M3LvlWsjQswdXI9rv0kHyTz4ootNRtRh+YCfKx8vZDv2W0aiDu1QuJrWAJu0ZeoBJb7pPXZRcVMtZVhdpODnHmDPKyDpVB+YpjgKIfJZutv+ylaopvY++H6mRzm8Yg/e79lqdl1RSbVqv/AC677NbIHqs3j8KWMo1BvGvA29JkeKsxG2Iw9Une1vmHt+i5qayX+lbuAp2tWFRznzJcS49Tc+6ztYyUyxFeRm43CWVGEldERZEG1AqqlSV6ozf5qLVRIlKTPT9+Kkx11F5sohydE2OX1MwmTfgvJUKy8tqFSDKBvHFaDZmNPYuZNwbdD/KzKN2di4f3juhCasEHTLKtAZnT4KmtTjmjsWyDmboUFVqDSddyVMz4MNm7RBYab9N3Q6jrcwltSgWujgf8FQi6lUrcVv8Ahvo5SfM9V578xgbtT+yqcZUqTIRFLBThqhUI1UonVC1nzYIIJAXM8VpsCBSYHmDUiWtIkUxFnOG9x1A8TuWdoDKRvdw3dSmNCoS103JMk8SUs1Y0XQy+F6hdXqOc4kkSSbkyRfmrfi7GNaBTaZcYLuQ58z7SkWCx5o1C4CbER10PgQCh8TVLrm5Jk8zxQ/n8th/61DUrqOTP4aoOdiG5TBAc7/xBMJa5qM2XjHUXh7DcSL3kGxCaS40JF9TZvPibGhmHDiCHOEQdb2yjgTeTwlYLD0e5mm+8fsjdr7WfWcC/QDujgd55kpXRqxInelxY9I0PkntIY4R43pvQpS0u3EeW76pPhKoIiCYNjGid5waDo/LrfxkeXomk6FSCG7Pd2eaJEb7gjos1i8I15lgynrNxqE7b8QvFJjQZGWBA4WIPP6FZ/atXvB7SA7eW2ukg3fSmRRpUVjA6ZrDfGvqrYktp0mkyYA1Lid5VFHaDrBx13ozDgukBrjAuQ0kADfPBM7BFquG4ds/Jh20q1WkxwaPzCRb5R+qbnhZZbamFfTDmTmYRqNxO48LwvbEwwe8kkBrQXvJP5GjvCN82HigcLXc2k5rXAA8Zi86Dfu9ElJuwpCZjleHqJoX1k9FdTwjuB8RCoZJkHU50/wAqgMlHuwxaJIt7KqphCRmbdFCyAarFUUeylKqr0Y1ToRr7B4XFYupxC4KTRvVLTIXaVXilaMhrQ2gScrojThfrKpxDcp08bFDEXUatR3FJXR27XSx1QrzYOqp/EmLrrK02mPILUKFiiu1KRi3iFSHkaFX08RGpKF0GgRzHGxldbhX7hA9UxZW5K5lUHRDcOosZs107kbhcOWh2Y8IRDXSpAg6pHKxtQT8EHXQVbD5ef8py+BrAVL8Ox17H75JoyoDiJAUTh5JENJTBlMN0A8lYHouRlEGxjXOiGlA1aXnCcZpQdWgZt6n+FlIDiUYLEFpjf98Va/EFmYB1nC8XE6/soVMNNyDPJTbQBHeB6T7oOvQ2CYfFFoINwT9/fJRfNR0NGqPdQbuERwVrXQ0jjvtPmhsYU12y+G9PKyt7F8RJ87I0ADQQuOR2FIUJYDvBBBE6giCiae0ABHY0TzLST5klUWVbnhCwptBrdqAG1Ng6WVv+rtPzAjpCVOeFE1EQ7MZtrNMw4Hlp4QUNQpvpm12nchXPC8MRGhKJtgvHQbtBB8L+SXkTqrjtA/qPoqH1wd5KKdGk7OBq8pCoF5NbEorIXDB6rrlSQq+i+FwdGui72ioFRSJShOmFAsldzL3ZhKE8LKbSf1DzUMgXOzRB0LZiCN4XfxnP3QOVSCXUbYPbjDxVzcTxA90rlRlLqg7MbvqybFvQ28VbTaOQ6JEQpsrkaEoOBthy89T4qVNrt/l/KUjHOG9S/wBQcd62rDY4Lo+5XHPSc4sneVF2K5oamsbOeomolbMaY4+6n+M5e6FADi9dzoAVp3BRfVj+FqNQwfUA4KvtRxQXbrhqo0YNdVCqNWVTTdJVzGxJK3hqIFy4TzXnAcvVcbTA4law0ceSoyd8KbgoZwEQURDCV57TpC9+JPBRNc8PVYFHaNMzdeXGEryazUf/2Q=="/>
          <p:cNvSpPr>
            <a:spLocks noChangeAspect="1" noChangeArrowheads="1"/>
          </p:cNvSpPr>
          <p:nvPr/>
        </p:nvSpPr>
        <p:spPr bwMode="auto">
          <a:xfrm>
            <a:off x="101600" y="-8778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g;base64,/9j/4AAQSkZJRgABAQAAAQABAAD/2wCEAAkGBhQSERUUExQVFRQWFxgXGBgYGBgVFxQXFRcVFBQVFRgXHCYeFxkjGhQUHy8gJCcpLCwsFx4xNTAqNSYsLCkBCQoKDgwOGg8PGiwcHyQpLCkpKSkpKSksLCkpLCwsLCwpKSwpLCkpKSkpLCkpLCwsLCwsLCksKSkpLCkpKSwpKf/AABEIAL8BCAMBIgACEQEDEQH/xAAbAAACAwEBAQAAAAAAAAAAAAAEBQIDBgEAB//EAD0QAAEDAgMFBgQFAwMEAwAAAAEAAhEDIQQSMQVBUWFxEyKBkaGxBjLB8BRCUtHhI4LxFWKiU3KSwgczQ//EABkBAAMBAQEAAAAAAAAAAAAAAAECAwAEBf/EACIRAAICAwEAAwEBAQEAAAAAAAABAhEDEiExIkFRE2FxMv/aAAwDAQACEQMRAD8AT9kuEIkNXcgUbKAZXQ7miXU1xzAtZirOOC81w4D2Ui1cIW4YOw2zWVGFxOUza8x/3CPql9fB5TFlfTMaGFaavEA+aXqDYuNO69kRVanYkDS+vmNOErzaQK1hoBcxR7JGGieCkylxR2NQF2C72UI9zYUXNEaIbG1BQxeyIgUydAuGnCGwaKMq6Gq4LzgjZiDaIXjh1ZEqQpp02iclYE+nG5Qypk/D2QlWll4LojP9IOP4DkKpxhWueqalcJHlbfxG0r0ga68a44qsAalVVXT0TrIwOKLziQonEIYDkutR3YNUNcDhTUBhwHInXwCvxp7OGwJic37JJmRLHkgSSeEmUk5toaMelzX8VaDyVbGKbnwLrnaOhHqju6bbivLzz3T0PsvIDD5rLKIYjuxsoCkksSgbIq3U0WRCqLStYaBXNUQ1XPZdVFpRs1BWDwOcE2a1upPE6ADeVfiMHTZ/+mY8A3ThJmAu0MKS3KxwmMzjOgbdA1BBiQenFKptvjDrRcwSQIMTB32Nj6KhrS0wdRbnIsfZdzE2ursW3vZv1AO8xDv+Qcm+zLwjIXHPjRcUcl1jHHvlRYq6mKaDc8kQ1uhFwUyjYHKiDX/ein21oIlB4rHhukT6BLH7YdNiE1LwTvo7cBwUKsAXQuB2ln+b2ROIpBw5raL1G2fhVQq6z4IulUG5KKDJcQovcWugGTy+7rC2MMbjctt/slVTFklcxNB4N2mT530915+zngwSJgGOvROqAVuqSqy5WHBP5earfRLbFMKeK41srrByU4WsJAU1EsVx5Kp6wCBKMpiwQ1NgJ6Iukzekm/opBfZaqcXU7viFedEJj7NA5pV6UfEEudY9D7Lyg4d3w+i8lCfTxsmkDJJdyFhz5lBt2UXEwA0ddPMyrH4oBpzCIgAB0k6z0CWVq5gkWXCnJlmkg/FbNpsEuqCeAgx63S+q+laKg5yCPYJTXed5VAXRHG/0i5r8GlTEUgLS4+Q/eVTX2gCIDAB93PFC9gQutppv5oGzOvxLjvtwFh5KsBXikuEJuA6ca9FPE0mn9JLT0Peb/wC6EcR4q/BvltRvFubxYZP/ABL0rT9DH2iAQ2Ia+o7s6Unjl1O+3RWCrF+Cs2Pi8zm0WQBWqZXn8z2vkRya2ZjeRJ0EGXEPCjPYnAEGC697Xdp8xkWi3FEYLFltAyDrA4nktBtTscOx9MMAqyWzciIbIBN4JHqhNhYVnbYbOJp3c4ERJOvutjnaDkiomXxL3fmkA3jkjdj0aZ+e86E6TwK+jfFG1qOTJ2bi0AlxZTY+G2bPeIEXEXXzj8I1zyWOcG6y5obA3aOKqmiLizQMwjW6ADpZB4t0VGibEEedgqnbTfESNNd/VC1qjjBcU1kzlW1TWN3rCY4BmXSJkAmL34JY65nmfclOCGjLBJLodpxiw8j5pW+Goq2nQvIJB7pk3vr9Aqq9IZ/AewuisY0k24D0BlUV/mndYegRXgCNegBliYLZ59Sq8bTGQX1ARRpglsmO6NBJ6AJ/srYtN5GVzi4D5XUoiOJzEQjfDVZhxZQL19bq/DVMN7wAB1s1gdyyjUrC7c2Kxr3FrO5ucx4cOsCfHRDdfY+jM4agVVS6Y4bY7nEACZOu5TxWznU35SDpIsRI6Jt0gKEn0Dw9GLo+nS0VVeacZmmDvEEeh15K6lUDhLTP0Um76WUaVEg1K9pahNDok+NdLymj6CXgbSEsHT6R9F5dwnyDxHqvIBLGYwg3JjgLdNEfhdsAMc2QHO3mYb0B1KTUqeYxHlZH4bZ8GZy+p8zp4JnGImzCGvnXgOP1U2uXhQjUk6cVezDxuQboCOtq9V7Nx1XD0C4XdFkEsNRQJ5KuSrGrUgWRDJRuCotY5rqjg1rpgGSXg90wBuub6dUy2ZsbuGtVH9NoLoP5gL34D1KzOJxBqvc93zOOnAbgOAAsp5JUqL44psbmngiBTqnEMqTBdDSwOFjAGrZ4iUsxeCfhsQyoCCKZEECA8QIIHEgn/wATwQ3xBV/qNd/1WNf4kQ//AJByabTpFjaGGcIOUOqH8xzXyA7rxPQJU7pP7GqrFmIoOxdbMSWttciZOlhaf4W32TSoUWw15fULQJykxwAtGqAfhGvqwwQxjRMQQGtABPoicS1oaxjZn5qhO6R3WDgAD5lDJxe0DGnKQr21iXOpOMibg2dmIlzu8SOu70CzDcdTp0yIJe6QTuF7ZR0853L6C7ZTamAqlrZc4AzIEDNIaM2pIAMDlwXy2vShxbfzuCmhDnTZJ9pEXguJcIRlGqcoS9h3cAoMx72nWRwOipRCQwfWM3TrH7ZLw0gRDQ2I0tFkdsPYLK9BtVzic25tssGCCSNbJbtDZoaXdm4kN3HWONrWSKcW6/A6SSs6caXtLBJLju8P2QZe4DLfW/UT+5813BPObW2nXNYD74LjybzoLTxTAfgZg9supkR8oERAIPXMtlsL4jc4999Js/qeM1tIDbgL51iG1KcFzIDmyNdDoQUVhdquDAWRMz3gHQdNTvTVyxVw3/xBinu78h5ywGtpucGTqe0LTJPIbupWFxO0w0BjQGnV0AtM7gZATTZO0MTWY9uYjKHEEA53GLHNugkLPGmHBsAHid8kWm3JRq5OzpuoqhlgsbTcwhwLiJIgublJ3mIk8lBu0Yc3NLmscCGye7vOXgln4ICm52aIi3WTHkEFTxUFHT7AslcPqOK7PEUgCxpYQIeP0ununfqR0K+Y42jUw1VzCbgxyI3HyT/Ym1u7kmI0GtiUn+KaxdiCTezfJbGmnQ2StbQcyqHNBG8T/CTPMuJ4lX4PExTcPLxsVSrpUQk7GOD+ToSvLmAPdK8kl6NFWgvZeDkTv6kWPh9UzdR011+m8ruEo5QQBpHHgP3U6jnDQD7umJs6GLpaqPxpGolVv2nG4Dqg1YLL3Uio9kUIdrnkfBRfi3vW1Ydgk1QNxMei5TrguAiBvJ3DefJAGuWCdyo/1IggjUI+C+huN285znU6bnCm46XgxrbgYBjkuU6Ztc30A4DUk8EC4NHfF5Gh5k281czFGBfVw8m7ui58vWdeGl6abAUqVKi2viBnewkUmm+W+c9TL9TokB2o7EV3VDbSOQ3JjtxhqNwjRvdW9qJHuljaIpYl7HAyGjl4o4o2tjZZVLU0+xq4c2qN5GUcLWAO/wDypua6q0tZZ1R2UE6AvdF+AAM+CA2I9rc7g10tuJ9vZG1sXkDCTDaZLnEXhoplhIE3Oaq37CjO5TUS+P443IqPxgMC4UgA/KcuYd4NbIzFsxmdE8B136CvsbBV8802uJAIeJzQ4B4Nog95fItpYntHyJj/AHanieSJ2d8U1aRF5AAb/a0QB4CB4Lpkpa/H0401fQv4q2J+Hd3c2Um0ge4N/RZwr6dgtq0cXQ/qhjjMZXfQi46hZf4i+GW0yX0fl/QZJb/2nePVJjy29ZcY2THy49A9lbaqMpGkHENBLo0F4mT4eqidoOE6iZBvr9whMBJJa0EudEACZ1smGK2W6n/9hY08zc23ASTrExCd0pCK3E9g8Q03AuOKnVa572Aab+QEEk8olD4TB1DDmAG+WOom612zvhp5oueHgF1jANgDpzEoP4hjHYV7Rwr3M71VxDWE5YhrYHdbGgvF0BsJtMGatU02gi4YXkbwYGgsmGNoVCQKjIjMc0yw5ZJjgTfW90iqVS50gWdYjkAP8oxujSSvw+iYPD0Kw7WjVc8vY6ncZCwxY5d0xqeKpx3wvRa2GH+oA0xe4AFzzmVj8FtOph3NfTAaIAI1DiDJzTvuD5LWN26zEPFRhyksyvadxOkE80iKNV4YnbDcrgzdM+MAFKq5v0THbNWahi5FrJZkO9WiRfoRgcTlcJ6IjbAlwPL2J/dLVfVq5mjlZGu2bblHKJRvZ2lA0QiKT5EImrgfgbyvKODs7qF5JP0aD4Pi4h2sTA8d330VVYvA+Y35cULgcYwn+oJgcd+iudtCYkjWLcBvKdypktSNJp3kqt1AIxmIaYHAefFXnDWsAZ04+ELJpgaYpY2DKtNR26wRzsAZiw56DxVL8KdxPqizCzGAmJmJHOBvMIOvhSCfPQpriaJZrqdOaGxmDeIOpPUqcnT9HirF9AkZeAJJ6wY+iMESwdfaPqhzhiJ5/YVQqEOH3vCSSvpSMqVG2wTc7cITuruaf72NP/os1tLNUx9TLue4f2s18IBT74erA0zNwyrReehLqTvSoPJL9l05fVqfqpFw6vI/wkjLSJSUd5DLDVYY5wNjlg84Ig+PsvYbE5qVQi4yuaJ4ZmnN1JM9IVfZZKQbHLqTE+wCN2JTL+1EW7FwE/qzU3E+AyDwUk7lZ0yjWOjBV/nd4qg0AbhGbSp5ah8QgKIXUjzpel9Nj2QRuvxTJm3jEEJUapi9/cKVPECIss1foVKvDQbJ+IaVJxdkAJ1OVEbS+MGvacrYJPzZQD5g/RZymWzoFTiWZXWS/wA4t2P/AEklQ3wG0Moc4nvHfHnPmtJsLbVWoCGl7zdpEAi8REAXhvvxWMw1IFjpMG0eYX1H/wCMdj9nQc8jvvd5CBAWnFeIONsLwmyXOp5XsJLrlpAsOYlC0vhCnSbm7NtpmQD3TvJ3xrPBOtsbSFOoGzDmgHz1j2Uq+05Hf0IuW8I4Gy41mUZOMuHXo2k6sy+0fhsPIYaZyEznbYtNxM7xfesLjNn1cO9wuRuc2YI8Oi+h4fb5FB2Z09lcMAguon5X8w3Q8Fj3fERa5zbFrzImwaSTm5wuiDbtJcJTa9ETgfHfxVD2+C022tm/0xUF+JAWZe5UQsvClzFFphdJXpVUczOtqWhX4a7kJKP2WyXA80xgwUyCuK3FPuurJWZ8BGtI0UhUGu9MKVOWGCLCTy3DqltWmfVD01Ud/Ekb0ZgdquAH+3RBs2e48lB9PKl4zdRosLt6m5/9bMLRLYMGLTylHvqDMCyDcEXmwBvGvNY1plXtxjgIBKSUQxn+jja2Lc94eTfQbiMv8k+SoGPfvv1/hX4XC9o4AkjugaXzEn+SrMdgGtAyzJdF7wPJT54U/wBFld3dJOupSVrpdK0G0KQDbf5SKtSiHbjp4KkPCcvR9sbFZaOIO7sfUVaRCK+GnThyLZmnLf8ASe8PUlI8HUihX5saPOrT/ZE7HxGVz2RIeM0a3abHrBKjkj8Tpwy+aHGMrGQXW4CQSfAJpsS0tzBjXhrCYJLZMki+kuB8CkDXAAmwA1UcJtq0OnUkt5kk+OoUlF+o6ZyVUyja2yHBlRxB7lQtzTYxOlrzEpAAtxh8YatJ2HLQGuOdjjILSNRc3mfZY3EUspLZ00suqDPPmgdUlsGFJzlyrr5eyqiLJU3kKZqSJOqqa5elExq/grZIqlz3wWtItxOo69F9Jw+I/B4QnvPcAXWjMZ0nc3dc+q+b/CGL7NjnuBLA4S0auMaD081rvi7azm0A02c8XHCd3rErmnex1Y1cTIs2pUquJLTllzu6flF9JOmvnzTPB1HPqElxLGiTMgHK2wEWM2jqkgqFzezb3Wj5uLjz5DcEfs43IuYbEH9UQClklZaF10Z4jaTKGHr2Ha1abKDNJAcS+pHIBwPXKsdRwJLmzMEgTziYT3H1G1cM52UGoa4ptMXy3P09eS0eJ2BSpMbDQXNaO9JN47xF4C39ljjr9kXB5JWJti03GhiKbzLQ2Gg8QJJHICPNYh1rLYva5rs4+RpM/wB4yQf7W6LK4jDEAEjUkDwifcKmN2bJ9UUOXgFMBcKrZJohTolxgb06wFCCABokzKkFFN2md6arFQyxTCCZC6hhiy4anxXVkZllLHOa3Lumeauw1E1SYjXfbh+8+CDcjtlYd+oByzrwO62/VLPitGi+0xjWw2RgGp3+n7FI64kmE8DKjzEdbfL1KAq4J1N+e5HSylF/pWSEtQwUXQOkBG4nCtcJEdQq9i4SXwdAb8h9z5pm7RPWmPcLRyOaXEZibD6e6ji68uy7wQSqdqP7uci4dYG4i4Mjp7LPjFHNlzROp6BTUbVj7UF7Ur5oaOMJbj/yjhP0lGVaAFxrzKBxd48foqJVQjds4KkUiP1Pb5NDj9QjMI+Hg+HuEtqWDRyJ87D0ARdF0jolmuFMb7ZocKA8ugCGDM7hm/LbiOHEpbUq9lVznQktcOR/z6Jts9zc78rQJAMHQmO96+yA23RlotBLv2FlOHOF5vbpq6uHa6kIPdMaaCASSDuEhp8Vj/iDBkHPG+8bvBW7A+IzTinUktBtpeRGUk7k9rMFUGGjJBJM5i0AXknlugX6pI3BgdTR86qC69UN/AeyO2thMr7CxNv28EvebldiZxNUyTGrx1XmOUXG6YU1nwlWa7Iw7qgJ53BE+Sb/AB/jRLY13e6x3w7iMmIp83AfsmHxZis9cjhZRa+R0RlWM7hD3Z4/fvKv2XiMjqpIJlv1lC4Z1o5BeFfKXgb2kHkpfbOi+Ic7KcwCjfWqHmeIY6I8fu61lUioe87KxoBc4mzRy4k6ALJbPwXa0mlkZmmXDoDMc1tNkYdrcrBDnWdJHyExLo46gHkI3zFxUp2zL4rgs2rgnPGWmw06DZfLxlc6G95zpvFtXRbQL5ztDEZngD5WiAeNyXO8ST4Qt78ebVJecO0wxvz3u52oaf8AaARbeTyXz7F/NK6okn4QUHqwhQqFMjSXCniotN13eutFwrIgxvQo5WAxc+gXkd2Yi50gQvKdj0AStvsShkZTJsI8bixWCZUst83E5qLS39IjrFkub6SNirpVjtqB7zTZoNeR4lAPaJ1680pobRyuMXJnNuk8QvVtopNB97H9DAMMFw+adT+VsE6dQEqp1A01JgFxIG4AA/48kbi8TFFjxMADyIDSfQeSTDaYzzlm0eNr9YWiuCtk9s7SzwB8oG4G58Uhgkwj8ZiS53FD0QRJI181VcJPrCKVYkQVJ2GaYLnWEzxPIfdlTTrWNvvRSY0GOKAQSteoSYE3toBoAOQsjNn05gnQX8eaGxj5cAdw90XhRFPqll4PAd7Kw3amkR+Vzw7duzCTzn0VHxG0ioGCdRqZ0PHwTP4ewppGHmHvbnyb2t0aXcCZNuAQW26Xfz8CZ8ZUE/kdS6kZTEC5Wk+EMZLiwzuO67QdDO6Y+ws9i294pr8GOAxTJ4H2VZ/+GRXMlf6T+KKOUwDILpB+9yzML6J8X7Lltr3t46LENwo4BbBNSjYmeFSAgui6YnZc3mEZT2M3LvlWsjQswdXI9rv0kHyTz4ootNRtRh+YCfKx8vZDv2W0aiDu1QuJrWAJu0ZeoBJb7pPXZRcVMtZVhdpODnHmDPKyDpVB+YpjgKIfJZutv+ylaopvY++H6mRzm8Yg/e79lqdl1RSbVqv/AC677NbIHqs3j8KWMo1BvGvA29JkeKsxG2Iw9Une1vmHt+i5qayX+lbuAp2tWFRznzJcS49Tc+6ztYyUyxFeRm43CWVGEldERZEG1AqqlSV6ozf5qLVRIlKTPT9+Kkx11F5sohydE2OX1MwmTfgvJUKy8tqFSDKBvHFaDZmNPYuZNwbdD/KzKN2di4f3juhCasEHTLKtAZnT4KmtTjmjsWyDmboUFVqDSddyVMz4MNm7RBYab9N3Q6jrcwltSgWujgf8FQi6lUrcVv8Ahvo5SfM9V578xgbtT+yqcZUqTIRFLBThqhUI1UonVC1nzYIIJAXM8VpsCBSYHmDUiWtIkUxFnOG9x1A8TuWdoDKRvdw3dSmNCoS103JMk8SUs1Y0XQy+F6hdXqOc4kkSSbkyRfmrfi7GNaBTaZcYLuQ58z7SkWCx5o1C4CbER10PgQCh8TVLrm5Jk8zxQ/n8th/61DUrqOTP4aoOdiG5TBAc7/xBMJa5qM2XjHUXh7DcSL3kGxCaS40JF9TZvPibGhmHDiCHOEQdb2yjgTeTwlYLD0e5mm+8fsjdr7WfWcC/QDujgd55kpXRqxInelxY9I0PkntIY4R43pvQpS0u3EeW76pPhKoIiCYNjGid5waDo/LrfxkeXomk6FSCG7Pd2eaJEb7gjos1i8I15lgynrNxqE7b8QvFJjQZGWBA4WIPP6FZ/atXvB7SA7eW2ukg3fSmRRpUVjA6ZrDfGvqrYktp0mkyYA1Lid5VFHaDrBx13ozDgukBrjAuQ0kADfPBM7BFquG4ds/Jh20q1WkxwaPzCRb5R+qbnhZZbamFfTDmTmYRqNxO48LwvbEwwe8kkBrQXvJP5GjvCN82HigcLXc2k5rXAA8Zi86Dfu9ElJuwpCZjleHqJoX1k9FdTwjuB8RCoZJkHU50/wAqgMlHuwxaJIt7KqphCRmbdFCyAarFUUeylKqr0Y1ToRr7B4XFYupxC4KTRvVLTIXaVXilaMhrQ2gScrojThfrKpxDcp08bFDEXUatR3FJXR27XSx1QrzYOqp/EmLrrK02mPILUKFiiu1KRi3iFSHkaFX08RGpKF0GgRzHGxldbhX7hA9UxZW5K5lUHRDcOosZs107kbhcOWh2Y8IRDXSpAg6pHKxtQT8EHXQVbD5ef8py+BrAVL8Ox17H75JoyoDiJAUTh5JENJTBlMN0A8lYHouRlEGxjXOiGlA1aXnCcZpQdWgZt6n+FlIDiUYLEFpjf98Va/EFmYB1nC8XE6/soVMNNyDPJTbQBHeB6T7oOvQ2CYfFFoINwT9/fJRfNR0NGqPdQbuERwVrXQ0jjvtPmhsYU12y+G9PKyt7F8RJ87I0ADQQuOR2FIUJYDvBBBE6giCiae0ABHY0TzLST5klUWVbnhCwptBrdqAG1Ng6WVv+rtPzAjpCVOeFE1EQ7MZtrNMw4Hlp4QUNQpvpm12nchXPC8MRGhKJtgvHQbtBB8L+SXkTqrjtA/qPoqH1wd5KKdGk7OBq8pCoF5NbEorIXDB6rrlSQq+i+FwdGui72ioFRSJShOmFAsldzL3ZhKE8LKbSf1DzUMgXOzRB0LZiCN4XfxnP3QOVSCXUbYPbjDxVzcTxA90rlRlLqg7MbvqybFvQ28VbTaOQ6JEQpsrkaEoOBthy89T4qVNrt/l/KUjHOG9S/wBQcd62rDY4Lo+5XHPSc4sneVF2K5oamsbOeomolbMaY4+6n+M5e6FADi9dzoAVp3BRfVj+FqNQwfUA4KvtRxQXbrhqo0YNdVCqNWVTTdJVzGxJK3hqIFy4TzXnAcvVcbTA4law0ceSoyd8KbgoZwEQURDCV57TpC9+JPBRNc8PVYFHaNMzdeXGEryazUf/2Q=="/>
          <p:cNvSpPr>
            <a:spLocks noChangeAspect="1" noChangeArrowheads="1"/>
          </p:cNvSpPr>
          <p:nvPr/>
        </p:nvSpPr>
        <p:spPr bwMode="auto">
          <a:xfrm>
            <a:off x="101600" y="-8778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2" name="Picture 8" descr="http://public.wsu.edu/~delahoyd/shakespeare/kinglear5.jpg"/>
          <p:cNvPicPr>
            <a:picLocks noChangeAspect="1" noChangeArrowheads="1"/>
          </p:cNvPicPr>
          <p:nvPr/>
        </p:nvPicPr>
        <p:blipFill>
          <a:blip r:embed="rId3" cstate="print"/>
          <a:srcRect/>
          <a:stretch>
            <a:fillRect/>
          </a:stretch>
        </p:blipFill>
        <p:spPr bwMode="auto">
          <a:xfrm>
            <a:off x="4716016" y="3789040"/>
            <a:ext cx="3384376" cy="2445741"/>
          </a:xfrm>
          <a:prstGeom prst="rect">
            <a:avLst/>
          </a:prstGeom>
          <a:noFill/>
        </p:spPr>
      </p:pic>
      <p:sp>
        <p:nvSpPr>
          <p:cNvPr id="8" name="Rectangle 7"/>
          <p:cNvSpPr/>
          <p:nvPr/>
        </p:nvSpPr>
        <p:spPr>
          <a:xfrm>
            <a:off x="0" y="188640"/>
            <a:ext cx="8893892" cy="341632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Jealousy and greed of Regan, Goneril and Edmund results in death for all of them.</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sz="2400" dirty="0" smtClean="0">
                <a:hlinkClick r:id="rId2"/>
              </a:rPr>
              <a:t>http://www.shakespeare-online.com/plots/learps.html</a:t>
            </a:r>
            <a:endParaRPr lang="en-NZ" sz="2400" dirty="0" smtClean="0"/>
          </a:p>
          <a:p>
            <a:r>
              <a:rPr lang="en-NZ" sz="2400" dirty="0" smtClean="0">
                <a:hlinkClick r:id="rId3"/>
              </a:rPr>
              <a:t>http://www.sparknotes.com/shakespeare/lear/canalysis.html</a:t>
            </a:r>
            <a:endParaRPr lang="en-NZ" sz="2400" dirty="0" smtClean="0"/>
          </a:p>
          <a:p>
            <a:endParaRPr lang="en-NZ" sz="2400" dirty="0"/>
          </a:p>
        </p:txBody>
      </p:sp>
      <p:sp>
        <p:nvSpPr>
          <p:cNvPr id="4" name="TextBox 3"/>
          <p:cNvSpPr txBox="1"/>
          <p:nvPr/>
        </p:nvSpPr>
        <p:spPr>
          <a:xfrm>
            <a:off x="395536" y="260648"/>
            <a:ext cx="8424936" cy="1015663"/>
          </a:xfrm>
          <a:prstGeom prst="rect">
            <a:avLst/>
          </a:prstGeom>
          <a:noFill/>
        </p:spPr>
        <p:txBody>
          <a:bodyPr wrap="square" rtlCol="0">
            <a:spAutoFit/>
          </a:bodyPr>
          <a:lstStyle/>
          <a:p>
            <a:r>
              <a:rPr lang="en-NZ" sz="6000" dirty="0" smtClean="0"/>
              <a:t>Bibliography</a:t>
            </a:r>
            <a:endParaRPr lang="en-NZ" sz="6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4581128"/>
            <a:ext cx="7344816"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By Tessa Mullany and </a:t>
            </a: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izzy</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werfelli</a:t>
            </a:r>
            <a:endPar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images.suite101.com/3250233_com_220px_goneril_and_regan_from_king_lear.jpg"/>
          <p:cNvPicPr>
            <a:picLocks noChangeAspect="1" noChangeArrowheads="1"/>
          </p:cNvPicPr>
          <p:nvPr/>
        </p:nvPicPr>
        <p:blipFill>
          <a:blip r:embed="rId2" cstate="print"/>
          <a:srcRect/>
          <a:stretch>
            <a:fillRect/>
          </a:stretch>
        </p:blipFill>
        <p:spPr bwMode="auto">
          <a:xfrm>
            <a:off x="539552" y="1196752"/>
            <a:ext cx="2154433" cy="3816424"/>
          </a:xfrm>
          <a:prstGeom prst="rect">
            <a:avLst/>
          </a:prstGeom>
          <a:noFill/>
        </p:spPr>
      </p:pic>
      <p:sp>
        <p:nvSpPr>
          <p:cNvPr id="5" name="TextBox 4"/>
          <p:cNvSpPr txBox="1"/>
          <p:nvPr/>
        </p:nvSpPr>
        <p:spPr>
          <a:xfrm>
            <a:off x="3203848" y="1124744"/>
            <a:ext cx="4464496" cy="3970318"/>
          </a:xfrm>
          <a:prstGeom prst="rect">
            <a:avLst/>
          </a:prstGeom>
          <a:noFill/>
        </p:spPr>
        <p:txBody>
          <a:bodyPr wrap="square" rtlCol="0">
            <a:spAutoFit/>
          </a:bodyPr>
          <a:lstStyle/>
          <a:p>
            <a:r>
              <a:rPr lang="en-NZ" sz="2800" dirty="0" smtClean="0"/>
              <a:t>Regan and Goneril are two jealous sisters who both want to marry Edmund. Edmund is another character who suffers from jealousy and greed, he is jealous of his legitimate brother and plots against him to gain power and respect from his Father. </a:t>
            </a:r>
            <a:endParaRPr lang="en-NZ"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suite101.com/3250233_com_220px_goneril_and_regan_from_king_lear.jpg"/>
          <p:cNvPicPr>
            <a:picLocks noChangeAspect="1" noChangeArrowheads="1"/>
          </p:cNvPicPr>
          <p:nvPr/>
        </p:nvPicPr>
        <p:blipFill>
          <a:blip r:embed="rId2" cstate="print"/>
          <a:srcRect/>
          <a:stretch>
            <a:fillRect/>
          </a:stretch>
        </p:blipFill>
        <p:spPr bwMode="auto">
          <a:xfrm>
            <a:off x="539552" y="1196752"/>
            <a:ext cx="2154433" cy="3816424"/>
          </a:xfrm>
          <a:prstGeom prst="rect">
            <a:avLst/>
          </a:prstGeom>
          <a:noFill/>
        </p:spPr>
      </p:pic>
      <p:sp>
        <p:nvSpPr>
          <p:cNvPr id="5" name="TextBox 4"/>
          <p:cNvSpPr txBox="1"/>
          <p:nvPr/>
        </p:nvSpPr>
        <p:spPr>
          <a:xfrm>
            <a:off x="2771800" y="2492896"/>
            <a:ext cx="6084168" cy="2585323"/>
          </a:xfrm>
          <a:prstGeom prst="rect">
            <a:avLst/>
          </a:prstGeom>
          <a:noFill/>
        </p:spPr>
        <p:txBody>
          <a:bodyPr wrap="square" rtlCol="0">
            <a:spAutoFit/>
          </a:bodyPr>
          <a:lstStyle/>
          <a:p>
            <a:r>
              <a:rPr lang="en-NZ" dirty="0" smtClean="0"/>
              <a:t>Regan and Goneril are also greedy, their greed is obvious when they falsely confess their love for King Lear in order to gain the Kingdom. They both speak exaggerated, fake words to Lear to convince him that they are the daughter who loves him the most.</a:t>
            </a:r>
          </a:p>
          <a:p>
            <a:endParaRPr lang="en-NZ" dirty="0" smtClean="0"/>
          </a:p>
          <a:p>
            <a:r>
              <a:rPr lang="en-NZ" dirty="0" smtClean="0"/>
              <a:t>Goneril: “A love that makes breath poor, and speech unable.</a:t>
            </a:r>
          </a:p>
          <a:p>
            <a:r>
              <a:rPr lang="en-NZ" dirty="0" smtClean="0"/>
              <a:t> </a:t>
            </a:r>
            <a:r>
              <a:rPr lang="en-NZ" dirty="0" smtClean="0"/>
              <a:t>               Beyond all manner of so much I love you.”</a:t>
            </a:r>
          </a:p>
          <a:p>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764704"/>
            <a:ext cx="7200800" cy="5355312"/>
          </a:xfrm>
          <a:prstGeom prst="rect">
            <a:avLst/>
          </a:prstGeom>
          <a:noFill/>
        </p:spPr>
        <p:txBody>
          <a:bodyPr wrap="square" rtlCol="0">
            <a:spAutoFit/>
          </a:bodyPr>
          <a:lstStyle/>
          <a:p>
            <a:r>
              <a:rPr lang="en-NZ" u="sng" dirty="0" smtClean="0">
                <a:effectLst>
                  <a:outerShdw blurRad="38100" dist="38100" dir="2700000" algn="tl">
                    <a:srgbClr val="000000">
                      <a:alpha val="43137"/>
                    </a:srgbClr>
                  </a:outerShdw>
                </a:effectLst>
              </a:rPr>
              <a:t>REGAN</a:t>
            </a:r>
            <a:r>
              <a:rPr lang="en-NZ" dirty="0" smtClean="0"/>
              <a:t>: </a:t>
            </a:r>
            <a:r>
              <a:rPr lang="en-NZ" dirty="0"/>
              <a:t>Why should she write to Edmund? Might not you Transport her purposes by word? Belike, Something--I know not what: I'll love thee much, Let me unseal the letter. </a:t>
            </a:r>
            <a:r>
              <a:rPr lang="en-NZ" dirty="0" smtClean="0"/>
              <a:t> </a:t>
            </a:r>
          </a:p>
          <a:p>
            <a:endParaRPr lang="en-NZ" dirty="0"/>
          </a:p>
          <a:p>
            <a:r>
              <a:rPr lang="en-NZ" u="sng" dirty="0" smtClean="0"/>
              <a:t>OSWALD</a:t>
            </a:r>
            <a:r>
              <a:rPr lang="en-NZ" dirty="0" smtClean="0"/>
              <a:t>: </a:t>
            </a:r>
            <a:r>
              <a:rPr lang="en-NZ" dirty="0"/>
              <a:t>Madam, I had </a:t>
            </a:r>
            <a:r>
              <a:rPr lang="en-NZ" dirty="0" smtClean="0"/>
              <a:t>rather– </a:t>
            </a:r>
          </a:p>
          <a:p>
            <a:endParaRPr lang="en-NZ" dirty="0"/>
          </a:p>
          <a:p>
            <a:r>
              <a:rPr lang="en-NZ" dirty="0" smtClean="0"/>
              <a:t>REGAN: </a:t>
            </a:r>
            <a:r>
              <a:rPr lang="en-NZ" dirty="0"/>
              <a:t>I know your lady does not love her husband; I am sure of that: and at her late being here She gave strange </a:t>
            </a:r>
            <a:r>
              <a:rPr lang="en-NZ" dirty="0" err="1"/>
              <a:t>oeillades</a:t>
            </a:r>
            <a:r>
              <a:rPr lang="en-NZ" dirty="0"/>
              <a:t> and most speaking looks To noble Edmund. I know you are of her bosom. </a:t>
            </a:r>
            <a:r>
              <a:rPr lang="en-NZ" dirty="0" smtClean="0"/>
              <a:t> </a:t>
            </a:r>
          </a:p>
          <a:p>
            <a:endParaRPr lang="en-NZ" dirty="0"/>
          </a:p>
          <a:p>
            <a:r>
              <a:rPr lang="en-NZ" u="sng" dirty="0" smtClean="0"/>
              <a:t>OSWALD</a:t>
            </a:r>
            <a:r>
              <a:rPr lang="en-NZ" dirty="0" smtClean="0"/>
              <a:t>: </a:t>
            </a:r>
            <a:r>
              <a:rPr lang="en-NZ" dirty="0"/>
              <a:t>I, madam? </a:t>
            </a:r>
            <a:endParaRPr lang="en-NZ" dirty="0" smtClean="0"/>
          </a:p>
          <a:p>
            <a:endParaRPr lang="en-NZ" dirty="0"/>
          </a:p>
          <a:p>
            <a:r>
              <a:rPr lang="en-NZ" u="sng" dirty="0" smtClean="0">
                <a:effectLst>
                  <a:outerShdw blurRad="38100" dist="38100" dir="2700000" algn="tl">
                    <a:srgbClr val="000000">
                      <a:alpha val="43137"/>
                    </a:srgbClr>
                  </a:outerShdw>
                </a:effectLst>
              </a:rPr>
              <a:t>REGAN</a:t>
            </a:r>
            <a:r>
              <a:rPr lang="en-NZ" dirty="0" smtClean="0"/>
              <a:t>: </a:t>
            </a:r>
            <a:r>
              <a:rPr lang="en-NZ" dirty="0"/>
              <a:t>I speak in understanding; you are; I </a:t>
            </a:r>
            <a:r>
              <a:rPr lang="en-NZ" dirty="0" err="1"/>
              <a:t>know't</a:t>
            </a:r>
            <a:r>
              <a:rPr lang="en-NZ" dirty="0"/>
              <a:t>: Therefore I do advise you, take this note: My lord is dead; Edmund and I have </a:t>
            </a:r>
            <a:r>
              <a:rPr lang="en-NZ" dirty="0" err="1"/>
              <a:t>talk'd</a:t>
            </a:r>
            <a:r>
              <a:rPr lang="en-NZ" dirty="0"/>
              <a:t>; And more convenient is he for my </a:t>
            </a:r>
            <a:r>
              <a:rPr lang="en-NZ" dirty="0" smtClean="0"/>
              <a:t>hand </a:t>
            </a:r>
          </a:p>
          <a:p>
            <a:r>
              <a:rPr lang="en-NZ" dirty="0" smtClean="0"/>
              <a:t>Than </a:t>
            </a:r>
            <a:r>
              <a:rPr lang="en-NZ" dirty="0"/>
              <a:t>for your lady's: you may gather </a:t>
            </a:r>
            <a:r>
              <a:rPr lang="en-NZ" dirty="0" smtClean="0"/>
              <a:t>more.</a:t>
            </a:r>
          </a:p>
          <a:p>
            <a:r>
              <a:rPr lang="en-NZ" dirty="0" smtClean="0"/>
              <a:t>If </a:t>
            </a:r>
            <a:r>
              <a:rPr lang="en-NZ" dirty="0"/>
              <a:t>you do find him, pray you, give him this; </a:t>
            </a:r>
            <a:endParaRPr lang="en-NZ" dirty="0" smtClean="0"/>
          </a:p>
          <a:p>
            <a:r>
              <a:rPr lang="en-NZ" dirty="0" smtClean="0"/>
              <a:t>And </a:t>
            </a:r>
            <a:r>
              <a:rPr lang="en-NZ" dirty="0"/>
              <a:t>when your mistress hears thus much from you, I pray, desire her call her wisdom to her. So, fare you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260648"/>
            <a:ext cx="8640960" cy="1200329"/>
          </a:xfrm>
          <a:prstGeom prst="rect">
            <a:avLst/>
          </a:prstGeom>
          <a:noFill/>
        </p:spPr>
        <p:txBody>
          <a:bodyPr wrap="square" rtlCol="0">
            <a:spAutoFit/>
          </a:bodyPr>
          <a:lstStyle/>
          <a:p>
            <a:r>
              <a:rPr lang="en-NZ" dirty="0" smtClean="0"/>
              <a:t>Regan and Goneril also feel jealousy towards their sister </a:t>
            </a:r>
            <a:r>
              <a:rPr lang="en-NZ" dirty="0" err="1" smtClean="0"/>
              <a:t>Cordelia</a:t>
            </a:r>
            <a:r>
              <a:rPr lang="en-NZ" dirty="0" smtClean="0"/>
              <a:t> as she is the only natural daughter and they know she is Lear’s favourite daughter.</a:t>
            </a:r>
          </a:p>
          <a:p>
            <a:endParaRPr lang="en-NZ" dirty="0"/>
          </a:p>
          <a:p>
            <a:endParaRPr lang="en-NZ" dirty="0" smtClean="0"/>
          </a:p>
        </p:txBody>
      </p:sp>
      <p:pic>
        <p:nvPicPr>
          <p:cNvPr id="20482" name="Picture 2" descr="http://www.maryhillmuseum.org/media/learCordelia.jpg"/>
          <p:cNvPicPr>
            <a:picLocks noChangeAspect="1" noChangeArrowheads="1"/>
          </p:cNvPicPr>
          <p:nvPr/>
        </p:nvPicPr>
        <p:blipFill>
          <a:blip r:embed="rId2" cstate="print"/>
          <a:srcRect/>
          <a:stretch>
            <a:fillRect/>
          </a:stretch>
        </p:blipFill>
        <p:spPr bwMode="auto">
          <a:xfrm>
            <a:off x="827584" y="1340768"/>
            <a:ext cx="6467475" cy="430530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260648"/>
            <a:ext cx="8208912" cy="923330"/>
          </a:xfrm>
          <a:prstGeom prst="rect">
            <a:avLst/>
          </a:prstGeom>
          <a:noFill/>
        </p:spPr>
        <p:txBody>
          <a:bodyPr wrap="square" rtlCol="0">
            <a:spAutoFit/>
          </a:bodyPr>
          <a:lstStyle/>
          <a:p>
            <a:r>
              <a:rPr lang="en-NZ" dirty="0" smtClean="0"/>
              <a:t>Similarly, Edmund is very jealous of his brother Edgar as he feels that he deserves all that Edgar is given by their Father (Gloucester) but he does not </a:t>
            </a:r>
            <a:r>
              <a:rPr lang="en-NZ" dirty="0" err="1" smtClean="0"/>
              <a:t>recieve</a:t>
            </a:r>
            <a:r>
              <a:rPr lang="en-NZ" dirty="0" smtClean="0"/>
              <a:t> as much as he is the illegitimate son. </a:t>
            </a:r>
            <a:endParaRPr lang="en-NZ" dirty="0"/>
          </a:p>
        </p:txBody>
      </p:sp>
      <p:pic>
        <p:nvPicPr>
          <p:cNvPr id="21506" name="Picture 2" descr="http://www.robertlindsay.net/images/40.jpg"/>
          <p:cNvPicPr>
            <a:picLocks noChangeAspect="1" noChangeArrowheads="1"/>
          </p:cNvPicPr>
          <p:nvPr/>
        </p:nvPicPr>
        <p:blipFill>
          <a:blip r:embed="rId2" cstate="print"/>
          <a:srcRect/>
          <a:stretch>
            <a:fillRect/>
          </a:stretch>
        </p:blipFill>
        <p:spPr bwMode="auto">
          <a:xfrm>
            <a:off x="1547664" y="1844824"/>
            <a:ext cx="5688632" cy="415981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descr="https://eee.uci.edu/programs/humcore/images/King%20Lear/RSC%20Regan%20and%20Goneril.jpg"/>
          <p:cNvSpPr>
            <a:spLocks noChangeAspect="1" noChangeArrowheads="1"/>
          </p:cNvSpPr>
          <p:nvPr/>
        </p:nvSpPr>
        <p:spPr bwMode="auto">
          <a:xfrm>
            <a:off x="155575" y="-1798638"/>
            <a:ext cx="2857500" cy="3752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5124" name="AutoShape 4" descr="https://eee.uci.edu/programs/humcore/images/King%20Lear/RSC%20Regan%20and%20Goneril.jpg"/>
          <p:cNvSpPr>
            <a:spLocks noChangeAspect="1" noChangeArrowheads="1"/>
          </p:cNvSpPr>
          <p:nvPr/>
        </p:nvSpPr>
        <p:spPr bwMode="auto">
          <a:xfrm>
            <a:off x="155575" y="-1798638"/>
            <a:ext cx="2857500" cy="3752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6" name="TextBox 5"/>
          <p:cNvSpPr txBox="1"/>
          <p:nvPr/>
        </p:nvSpPr>
        <p:spPr>
          <a:xfrm>
            <a:off x="1619672" y="1052736"/>
            <a:ext cx="5544616" cy="4524315"/>
          </a:xfrm>
          <a:prstGeom prst="rect">
            <a:avLst/>
          </a:prstGeom>
          <a:noFill/>
        </p:spPr>
        <p:txBody>
          <a:bodyPr wrap="square" rtlCol="0">
            <a:spAutoFit/>
          </a:bodyPr>
          <a:lstStyle/>
          <a:p>
            <a:r>
              <a:rPr lang="en-NZ" sz="2400" dirty="0" smtClean="0"/>
              <a:t>“Goneril </a:t>
            </a:r>
            <a:r>
              <a:rPr lang="en-NZ" sz="2400" dirty="0"/>
              <a:t>and Regan joined their armies to fight </a:t>
            </a:r>
            <a:r>
              <a:rPr lang="en-NZ" sz="2400" dirty="0" err="1"/>
              <a:t>Cordelia's</a:t>
            </a:r>
            <a:r>
              <a:rPr lang="en-NZ" sz="2400" dirty="0"/>
              <a:t> army, and were successful; and </a:t>
            </a:r>
            <a:r>
              <a:rPr lang="en-NZ" sz="2400" dirty="0" err="1"/>
              <a:t>Cordelia</a:t>
            </a:r>
            <a:r>
              <a:rPr lang="en-NZ" sz="2400" dirty="0"/>
              <a:t> and her father were thrown into prison. Then </a:t>
            </a:r>
            <a:r>
              <a:rPr lang="en-NZ" sz="2400" dirty="0" err="1"/>
              <a:t>Goneril's</a:t>
            </a:r>
            <a:r>
              <a:rPr lang="en-NZ" sz="2400" dirty="0"/>
              <a:t> husband, the Duke of Albany, who was a good man, and had not known how wicked his wife was, heard the truth of the whole story; and when Goneril found that her husband knew her for the wicked woman she was, she killed herself, having a little time before given a deadly poison to her sister, Regan, out of a spirit of </a:t>
            </a:r>
            <a:r>
              <a:rPr lang="en-NZ" sz="2400" dirty="0" smtClean="0"/>
              <a:t>jealousy.”</a:t>
            </a:r>
            <a:endParaRPr lang="en-NZ"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404664"/>
            <a:ext cx="8424936" cy="1477328"/>
          </a:xfrm>
          <a:prstGeom prst="rect">
            <a:avLst/>
          </a:prstGeom>
        </p:spPr>
        <p:txBody>
          <a:bodyPr wrap="square">
            <a:spAutoFit/>
          </a:bodyPr>
          <a:lstStyle/>
          <a:p>
            <a:r>
              <a:rPr lang="en-NZ" dirty="0" smtClean="0"/>
              <a:t>Regan and </a:t>
            </a:r>
            <a:r>
              <a:rPr lang="en-NZ" dirty="0" err="1" smtClean="0"/>
              <a:t>Goneril’s</a:t>
            </a:r>
            <a:r>
              <a:rPr lang="en-NZ" dirty="0" smtClean="0"/>
              <a:t> desire for power is satisfied after they win the kingdom over the natural daughter, </a:t>
            </a:r>
            <a:r>
              <a:rPr lang="en-NZ" dirty="0" err="1" smtClean="0"/>
              <a:t>Cordelia</a:t>
            </a:r>
            <a:r>
              <a:rPr lang="en-NZ" dirty="0" smtClean="0"/>
              <a:t>. </a:t>
            </a:r>
          </a:p>
          <a:p>
            <a:endParaRPr lang="en-NZ" dirty="0" smtClean="0"/>
          </a:p>
          <a:p>
            <a:r>
              <a:rPr lang="en-NZ" dirty="0" smtClean="0"/>
              <a:t>“But both </a:t>
            </a:r>
            <a:r>
              <a:rPr lang="en-NZ" dirty="0" err="1" smtClean="0"/>
              <a:t>harbor</a:t>
            </a:r>
            <a:r>
              <a:rPr lang="en-NZ" dirty="0" smtClean="0"/>
              <a:t> sexual desire for Edmund, which destroys their alliance and eventually leads them to destroy each other. Evil, the play suggests, inevitably turns in on itself.”</a:t>
            </a:r>
            <a:endParaRPr lang="en-NZ" dirty="0"/>
          </a:p>
        </p:txBody>
      </p:sp>
      <p:pic>
        <p:nvPicPr>
          <p:cNvPr id="17410" name="Picture 2" descr="http://hoocher.com/John_Everett_Millais/Cordelia_s_Farewell_by_Edwin_Austin.jpg"/>
          <p:cNvPicPr>
            <a:picLocks noChangeAspect="1" noChangeArrowheads="1"/>
          </p:cNvPicPr>
          <p:nvPr/>
        </p:nvPicPr>
        <p:blipFill>
          <a:blip r:embed="rId2" cstate="print"/>
          <a:srcRect/>
          <a:stretch>
            <a:fillRect/>
          </a:stretch>
        </p:blipFill>
        <p:spPr bwMode="auto">
          <a:xfrm>
            <a:off x="683568" y="2708920"/>
            <a:ext cx="7239000" cy="32956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92696"/>
            <a:ext cx="8229600" cy="4525963"/>
          </a:xfrm>
        </p:spPr>
        <p:txBody>
          <a:bodyPr>
            <a:normAutofit fontScale="85000" lnSpcReduction="20000"/>
          </a:bodyPr>
          <a:lstStyle/>
          <a:p>
            <a:pPr>
              <a:buNone/>
            </a:pPr>
            <a:r>
              <a:rPr lang="en-NZ" dirty="0" smtClean="0"/>
              <a:t>  “Only at the close of the play does Edmund show a flicker of weakness. Mortally wounded, he sees that both Goneril and Regan have died for him, and whispers, “Yet Edmund was beloved” (5.3.238</a:t>
            </a:r>
            <a:r>
              <a:rPr lang="en-NZ" dirty="0" smtClean="0"/>
              <a:t>). </a:t>
            </a:r>
            <a:r>
              <a:rPr lang="en-NZ" dirty="0" smtClean="0"/>
              <a:t>After this ambiguous statement, he seems to repent of his villainy and admits to having ordered </a:t>
            </a:r>
            <a:r>
              <a:rPr lang="en-NZ" dirty="0" err="1" smtClean="0"/>
              <a:t>Cordelia’s</a:t>
            </a:r>
            <a:r>
              <a:rPr lang="en-NZ" dirty="0" smtClean="0"/>
              <a:t> death. His peculiar change of heart, rare among Shakespearean villains, is enough to make the audience wonder, amid the carnage, whether Edmund’s villainy sprang not from some innate cruelty but simply from a thwarted, misdirected desire for the familial love that he witnessed around him.”</a:t>
            </a:r>
            <a:endParaRPr lang="en-NZ"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677</Words>
  <Application>Microsoft Office PowerPoint</Application>
  <PresentationFormat>On-screen Show (4:3)</PresentationFormat>
  <Paragraphs>30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8544</dc:creator>
  <cp:lastModifiedBy>8544</cp:lastModifiedBy>
  <cp:revision>24</cp:revision>
  <dcterms:created xsi:type="dcterms:W3CDTF">2011-08-25T21:26:48Z</dcterms:created>
  <dcterms:modified xsi:type="dcterms:W3CDTF">2011-08-28T22:39:21Z</dcterms:modified>
</cp:coreProperties>
</file>